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1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66" r:id="rId15"/>
    <p:sldId id="268" r:id="rId16"/>
    <p:sldId id="269" r:id="rId17"/>
    <p:sldId id="270" r:id="rId18"/>
    <p:sldId id="280" r:id="rId19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352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0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387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799" cy="14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686199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220000" y="1638264"/>
            <a:ext cx="4876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029000" y="-342934"/>
            <a:ext cx="4876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3672416"/>
            <a:ext cx="7772400" cy="113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422260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599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599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79260"/>
            <a:ext cx="4040099" cy="5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812395"/>
            <a:ext cx="4040099" cy="3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279260"/>
            <a:ext cx="4041900" cy="5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1812395"/>
            <a:ext cx="4041900" cy="32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7541"/>
            <a:ext cx="3008399" cy="9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27541"/>
            <a:ext cx="5111699" cy="48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195916"/>
            <a:ext cx="3008399" cy="390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399" cy="47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4472781"/>
            <a:ext cx="5486399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jpg"/><Relationship Id="rId13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jpg"/><Relationship Id="rId9" Type="http://schemas.openxmlformats.org/officeDocument/2006/relationships/image" Target="../media/image27.jpg"/><Relationship Id="rId10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80" name="Shape 80"/>
          <p:cNvSpPr txBox="1"/>
          <p:nvPr/>
        </p:nvSpPr>
        <p:spPr>
          <a:xfrm>
            <a:off x="1906362" y="4820048"/>
            <a:ext cx="5089200" cy="42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Advancing Southeast Asia e-Commerce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000437" y="4006600"/>
            <a:ext cx="4122900" cy="42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ASEANECOM 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62" y="531588"/>
            <a:ext cx="4630121" cy="32276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  <a:t>Social Media Based</a:t>
            </a:r>
            <a:b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  <a:t>Online </a:t>
            </a:r>
            <a:r>
              <a:rPr lang="en-US" sz="3000" dirty="0">
                <a:latin typeface="Quicksand"/>
                <a:ea typeface="Quicksand"/>
                <a:cs typeface="Quicksand"/>
                <a:sym typeface="Quicksand"/>
              </a:rPr>
              <a:t>Marketplaces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88049" y="3537650"/>
            <a:ext cx="2131199" cy="14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Lucloi.vn</a:t>
            </a:r>
            <a:endParaRPr lang="en-US"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C2C  online marketplace  for Vietnamese consumers.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311235" y="1764043"/>
            <a:ext cx="832199" cy="64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143425" y="2581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AsiaticMall.com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online marketplace that allows Sellers from different countries in Asia to trade with one another.</a:t>
            </a:r>
          </a:p>
        </p:txBody>
      </p:sp>
      <p:pic>
        <p:nvPicPr>
          <p:cNvPr id="2" name="Picture 1" descr="AsiaticMall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27" y="1528620"/>
            <a:ext cx="3247598" cy="1442453"/>
          </a:xfrm>
          <a:prstGeom prst="rect">
            <a:avLst/>
          </a:prstGeom>
        </p:spPr>
      </p:pic>
      <p:pic>
        <p:nvPicPr>
          <p:cNvPr id="4" name="Picture 3" descr="LucLoi Ne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5" y="1528620"/>
            <a:ext cx="3314700" cy="14722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EANEcom 3 elem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Shape 152"/>
          <p:cNvSpPr txBox="1">
            <a:spLocks noGrp="1"/>
          </p:cNvSpPr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  <a:t>Social Media Based</a:t>
            </a:r>
            <a:b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3000" dirty="0" smtClean="0">
                <a:latin typeface="Quicksand"/>
                <a:ea typeface="Quicksand"/>
                <a:cs typeface="Quicksand"/>
                <a:sym typeface="Quicksand"/>
              </a:rPr>
              <a:t>Marketplaces</a:t>
            </a:r>
            <a:endParaRPr lang="en-US" sz="3000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90"/>
          <p:cNvSpPr txBox="1">
            <a:spLocks/>
          </p:cNvSpPr>
          <p:nvPr/>
        </p:nvSpPr>
        <p:spPr>
          <a:xfrm>
            <a:off x="682350" y="1261623"/>
            <a:ext cx="7649100" cy="986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social media based Marketplace?</a:t>
            </a:r>
          </a:p>
          <a:p>
            <a:pPr>
              <a:lnSpc>
                <a:spcPct val="115000"/>
              </a:lnSpc>
              <a:spcBef>
                <a:spcPts val="0"/>
              </a:spcBef>
              <a:buSzPct val="91666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social media based online market is a new concept of online market which integrated all the features  of social media websites like Facebook, </a:t>
            </a:r>
            <a:r>
              <a:rPr lang="en-US" sz="1200" dirty="0" err="1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Instagram</a:t>
            </a:r>
            <a:r>
              <a:rPr lang="en-US" sz="12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even </a:t>
            </a:r>
            <a:r>
              <a:rPr lang="en-US" sz="1200" dirty="0" err="1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Snapchat</a:t>
            </a:r>
            <a:r>
              <a:rPr lang="en-US" sz="12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pic>
        <p:nvPicPr>
          <p:cNvPr id="9" name="Picture 8" descr="Social Media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7900"/>
            <a:ext cx="4065367" cy="2768600"/>
          </a:xfrm>
          <a:prstGeom prst="rect">
            <a:avLst/>
          </a:prstGeom>
        </p:spPr>
      </p:pic>
      <p:pic>
        <p:nvPicPr>
          <p:cNvPr id="12" name="Picture 11" descr="online mar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50" y="2247900"/>
            <a:ext cx="2603500" cy="26073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28" y="4873724"/>
            <a:ext cx="1127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Light"/>
                <a:cs typeface="Lato Light"/>
              </a:rPr>
              <a:t>Social media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628" y="487372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Light"/>
                <a:cs typeface="Lato Light"/>
              </a:rPr>
              <a:t>Online Market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10796" y="3238500"/>
            <a:ext cx="873842" cy="10033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83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207" y="2322150"/>
            <a:ext cx="1589099" cy="14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178050" y="2346950"/>
            <a:ext cx="2787900" cy="227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service that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Picks ups - Packs – Ships the item.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Delivery service model is also inspired by </a:t>
            </a:r>
            <a:r>
              <a:rPr lang="en-US" sz="12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Uber’s</a:t>
            </a: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hiring concept.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*Subject to change.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17145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17145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200" y="1971887"/>
            <a:ext cx="2426675" cy="215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Tru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68" y="165100"/>
            <a:ext cx="1678316" cy="1675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80375" y="-10"/>
            <a:ext cx="8229600" cy="9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Experience Outline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5" y="620250"/>
            <a:ext cx="8387749" cy="50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896800" y="3621150"/>
            <a:ext cx="7094399" cy="8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2072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 Experience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Outline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736059" y="3437188"/>
            <a:ext cx="3967199" cy="58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200"/>
            <a:ext cx="9144000" cy="45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813" y="3138775"/>
            <a:ext cx="2300349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732" y="4165349"/>
            <a:ext cx="1343700" cy="13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3962" y="1527357"/>
            <a:ext cx="2300350" cy="105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1988" y="4601550"/>
            <a:ext cx="2552299" cy="59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4725" y="4351600"/>
            <a:ext cx="2134550" cy="91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12275" y="3138775"/>
            <a:ext cx="1212825" cy="12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7619" y="3299575"/>
            <a:ext cx="2376668" cy="5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200" y="3138775"/>
            <a:ext cx="2134549" cy="7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48000" y="1527357"/>
            <a:ext cx="3048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1732" y="1433778"/>
            <a:ext cx="1510399" cy="15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 Regular"/>
                <a:ea typeface="Calibri"/>
                <a:cs typeface="Quicksand Regular"/>
                <a:sym typeface="Calibri"/>
              </a:rPr>
              <a:t>Competitive Advantages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251480"/>
            <a:ext cx="25273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More Versatility </a:t>
            </a:r>
            <a:endParaRPr lang="en-US" dirty="0">
              <a:latin typeface="Lato Regular"/>
              <a:cs typeface="Lato Regular"/>
            </a:endParaRPr>
          </a:p>
          <a:p>
            <a:r>
              <a:rPr lang="en-US" dirty="0" smtClean="0">
                <a:latin typeface="Quicksand Regular"/>
                <a:cs typeface="Quicksand Regular"/>
              </a:rPr>
              <a:t>A </a:t>
            </a:r>
            <a:r>
              <a:rPr lang="en-US" dirty="0">
                <a:latin typeface="Quicksand Regular"/>
                <a:cs typeface="Quicksand Regular"/>
              </a:rPr>
              <a:t>lifestyle payment platform all in one</a:t>
            </a:r>
            <a:r>
              <a:rPr lang="en-US" dirty="0" smtClean="0">
                <a:latin typeface="Quicksand Regular"/>
                <a:cs typeface="Quicksand Regular"/>
              </a:rPr>
              <a:t>. From paying utility bills, buying movie tickets to paying for a date’s meal discretely.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2266272"/>
            <a:ext cx="2783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Regular"/>
                <a:cs typeface="Lato Regular"/>
              </a:rPr>
              <a:t>More Relevant</a:t>
            </a:r>
          </a:p>
          <a:p>
            <a:r>
              <a:rPr lang="en-US" dirty="0" smtClean="0">
                <a:latin typeface="Quicksand Regular"/>
                <a:cs typeface="Quicksand Regular"/>
              </a:rPr>
              <a:t>Users get to follow trendsetters and view a feed of items suited to their interest. 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053104"/>
            <a:ext cx="2270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Smarter with Escrow</a:t>
            </a:r>
            <a:endParaRPr lang="en-US" dirty="0">
              <a:latin typeface="Lato Regular"/>
              <a:cs typeface="Lato Regular"/>
            </a:endParaRPr>
          </a:p>
          <a:p>
            <a:r>
              <a:rPr lang="en-US" dirty="0">
                <a:latin typeface="Quicksand Regular"/>
                <a:cs typeface="Quicksand Regular"/>
              </a:rPr>
              <a:t>P</a:t>
            </a:r>
            <a:r>
              <a:rPr lang="en-US" dirty="0" smtClean="0">
                <a:latin typeface="Quicksand Regular"/>
                <a:cs typeface="Quicksand Regular"/>
              </a:rPr>
              <a:t>ersonalization provides better user experience.  Offer users different methods ….</a:t>
            </a:r>
            <a:endParaRPr lang="en-US" dirty="0">
              <a:solidFill>
                <a:srgbClr val="FF0000"/>
              </a:solidFill>
              <a:latin typeface="Quicksand Regular"/>
              <a:cs typeface="Quicksand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3300" y="3661875"/>
            <a:ext cx="2603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Easier</a:t>
            </a:r>
          </a:p>
          <a:p>
            <a:r>
              <a:rPr lang="en-US" dirty="0" smtClean="0">
                <a:latin typeface="Quicksand Regular"/>
                <a:cs typeface="Quicksand Regular"/>
              </a:rPr>
              <a:t>Sell and buy anything with one click of a button. Just like social media, users get to share the items they are selling or buying. Including an instant chat feature to make deals happen. (C2C)</a:t>
            </a:r>
            <a:endParaRPr lang="en-US" dirty="0">
              <a:latin typeface="Quicksand Regular"/>
              <a:cs typeface="Quicksan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1900" y="2405368"/>
            <a:ext cx="1511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Flexible</a:t>
            </a:r>
          </a:p>
          <a:p>
            <a:endParaRPr lang="en-US" dirty="0" smtClean="0"/>
          </a:p>
          <a:p>
            <a:r>
              <a:rPr lang="en-US" dirty="0" smtClean="0">
                <a:latin typeface="Quicksand Regular"/>
                <a:cs typeface="Quicksand Regular"/>
              </a:rPr>
              <a:t>Registrants  can earn from delivering by customizing their schedule to the available delivery tasks days ahead.</a:t>
            </a:r>
            <a:endParaRPr lang="en-US" dirty="0">
              <a:latin typeface="Quicksand Regular"/>
              <a:cs typeface="Quicksand Regular"/>
            </a:endParaRPr>
          </a:p>
        </p:txBody>
      </p:sp>
      <p:cxnSp>
        <p:nvCxnSpPr>
          <p:cNvPr id="10" name="Shape 216"/>
          <p:cNvCxnSpPr/>
          <p:nvPr/>
        </p:nvCxnSpPr>
        <p:spPr>
          <a:xfrm>
            <a:off x="3220750" y="208992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hape 216"/>
          <p:cNvCxnSpPr/>
          <p:nvPr/>
        </p:nvCxnSpPr>
        <p:spPr>
          <a:xfrm>
            <a:off x="5646450" y="208992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8282" y="1447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Lato Regular"/>
                <a:ea typeface="Lato"/>
                <a:cs typeface="Lato Regular"/>
                <a:sym typeface="Lato"/>
              </a:rPr>
              <a:t>Payment</a:t>
            </a:r>
            <a:endParaRPr lang="en-US" dirty="0">
              <a:solidFill>
                <a:schemeClr val="dk1"/>
              </a:solidFill>
              <a:latin typeface="Lato Regular"/>
              <a:ea typeface="Lato"/>
              <a:cs typeface="Lato Regular"/>
              <a:sym typeface="Lato"/>
            </a:endParaRPr>
          </a:p>
          <a:p>
            <a:endParaRPr lang="en-US" dirty="0">
              <a:latin typeface="Lato Black"/>
              <a:cs typeface="Lato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1600" y="1446311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 Regular"/>
                <a:cs typeface="Lato Regular"/>
              </a:rPr>
              <a:t>Logistics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300" y="1446311"/>
            <a:ext cx="176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Marketplace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-8359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Stages of Development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48425" y="1473400"/>
            <a:ext cx="16010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Current Phase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3" name="Shape 213"/>
          <p:cNvSpPr txBox="1"/>
          <p:nvPr/>
        </p:nvSpPr>
        <p:spPr>
          <a:xfrm flipH="1">
            <a:off x="3842800" y="1482850"/>
            <a:ext cx="1410299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Phase II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466350" y="1473400"/>
            <a:ext cx="21062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Phase III</a:t>
            </a:r>
          </a:p>
          <a:p>
            <a:pPr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5893625" y="2027775"/>
            <a:ext cx="12300" cy="29745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hape 216"/>
          <p:cNvCxnSpPr/>
          <p:nvPr/>
        </p:nvCxnSpPr>
        <p:spPr>
          <a:xfrm>
            <a:off x="3017550" y="2018475"/>
            <a:ext cx="0" cy="299309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04363" y="4328512"/>
            <a:ext cx="555616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062" y="4326587"/>
            <a:ext cx="456574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227" y="4316298"/>
            <a:ext cx="456575" cy="4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0112" y="5011587"/>
            <a:ext cx="456575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1300" y="5038075"/>
            <a:ext cx="1001953" cy="4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57200" y="2175875"/>
            <a:ext cx="2373599" cy="29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Further research on the market situation.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Refining ASEAN-Ecom’s strategy and recruiting members.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Developing and enhancing solutions i.e. payment platform.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293900" y="2107925"/>
            <a:ext cx="2392799" cy="20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Official Launch of SeenPay and Lucloi.vn in Vietnam.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Logistics work-around through 3rd party partnership.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Finalize cross border-trading for AsiaticMall.com </a:t>
            </a:r>
            <a:r>
              <a:rPr lang="en-US" b="1"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possible through (AEC)   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063925" y="3589575"/>
            <a:ext cx="2561700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Start Marketing Ploy.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026125" y="2107912"/>
            <a:ext cx="2637300" cy="15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Undergo rigorous product testing.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 functionality to wider audience and appeal  investors.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EANEcom 3 elem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108464"/>
            <a:ext cx="8229600" cy="952800"/>
          </a:xfrm>
        </p:spPr>
        <p:txBody>
          <a:bodyPr/>
          <a:lstStyle/>
          <a:p>
            <a:r>
              <a:rPr lang="en-US" dirty="0" smtClean="0"/>
              <a:t>Contact: </a:t>
            </a:r>
            <a:r>
              <a:rPr lang="en-US" dirty="0" err="1" smtClean="0"/>
              <a:t>hello@aseanecom.com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www.aseanecom.com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Boston, MA -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59050" y="4"/>
            <a:ext cx="7772400" cy="122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</a:t>
            </a:r>
            <a:r>
              <a:rPr lang="en-US" sz="3000" dirty="0" err="1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Ecom</a:t>
            </a:r>
            <a:endParaRPr lang="en-US"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2350" y="1261623"/>
            <a:ext cx="7649100" cy="146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Who are we: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</a:t>
            </a:r>
            <a:r>
              <a:rPr lang="en-US" sz="1200" dirty="0" err="1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Ecom</a:t>
            </a:r>
            <a:r>
              <a:rPr lang="en-US" sz="12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a group of globalized professionals who have a "zeal" in advancing and developing the Southeast Asian e-commerce infrastructure.</a:t>
            </a:r>
          </a:p>
          <a:p>
            <a:pPr algn="l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682350" y="2363951"/>
            <a:ext cx="7772400" cy="112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we do: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are creating an e-commerce ecosystem by using technology to build an online payment platform, online trading sites and smart logistics.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/>
          <p:nvPr/>
        </p:nvSpPr>
        <p:spPr>
          <a:xfrm>
            <a:off x="682225" y="3485050"/>
            <a:ext cx="7649100" cy="1848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we do it: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 to solve the market problems that e-commerce faces and bring the convenience of doing business online to the people of Southeast Asia.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support more economic growth and also open up many dormant opportunities such as web services, apps with </a:t>
            </a:r>
            <a:r>
              <a:rPr lang="en-US" sz="12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freemium</a:t>
            </a:r>
            <a:r>
              <a:rPr lang="en-US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models, etc. We hope to shape e-commerce as a lifestyle.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EANEcom 3 elem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Shape 89"/>
          <p:cNvSpPr txBox="1">
            <a:spLocks/>
          </p:cNvSpPr>
          <p:nvPr/>
        </p:nvSpPr>
        <p:spPr>
          <a:xfrm>
            <a:off x="559050" y="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SzPct val="25000"/>
              <a:buFont typeface="Source Sans Pro"/>
              <a:buNone/>
            </a:pPr>
            <a:r>
              <a:rPr lang="en-US" sz="30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Mission &amp; Vision</a:t>
            </a:r>
            <a:endParaRPr lang="en-US" dirty="0"/>
          </a:p>
        </p:txBody>
      </p:sp>
      <p:sp>
        <p:nvSpPr>
          <p:cNvPr id="6" name="Shape 90"/>
          <p:cNvSpPr txBox="1">
            <a:spLocks/>
          </p:cNvSpPr>
          <p:nvPr/>
        </p:nvSpPr>
        <p:spPr>
          <a:xfrm>
            <a:off x="682350" y="1261623"/>
            <a:ext cx="7649100" cy="14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Lato  "/>
                <a:ea typeface="Lato"/>
                <a:cs typeface="Lato  "/>
                <a:sym typeface="Lato"/>
              </a:rPr>
              <a:t>Mission: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  <a:latin typeface="Quicksand  "/>
                <a:ea typeface="Lato"/>
                <a:cs typeface="Quicksand  "/>
                <a:sym typeface="Lato"/>
              </a:rPr>
              <a:t>Our </a:t>
            </a:r>
            <a:r>
              <a:rPr lang="en-US" dirty="0">
                <a:solidFill>
                  <a:schemeClr val="dk1"/>
                </a:solidFill>
                <a:latin typeface="Quicksand  "/>
                <a:ea typeface="Lato"/>
                <a:cs typeface="Quicksand  "/>
                <a:sym typeface="Lato"/>
              </a:rPr>
              <a:t>globalized startup team gathers diverse individuals with the same passion in e-commerce. To work together in providing the tools to make trading online easy and accessible for everyone in Southeast </a:t>
            </a:r>
            <a:r>
              <a:rPr lang="en-US" dirty="0" smtClean="0">
                <a:solidFill>
                  <a:schemeClr val="dk1"/>
                </a:solidFill>
                <a:latin typeface="Quicksand  "/>
                <a:ea typeface="Lato"/>
                <a:cs typeface="Quicksand  "/>
                <a:sym typeface="Lato"/>
              </a:rPr>
              <a:t>Asia. This </a:t>
            </a:r>
            <a:r>
              <a:rPr lang="en-US" dirty="0">
                <a:solidFill>
                  <a:schemeClr val="dk1"/>
                </a:solidFill>
                <a:latin typeface="Quicksand  "/>
                <a:ea typeface="Lato"/>
                <a:cs typeface="Quicksand  "/>
                <a:sym typeface="Lato"/>
              </a:rPr>
              <a:t>is done by creating “trust” by providing a user-friendly, smart, convenient, reliable, and secure integrated payment platform and also accessibility through subsidiary online marketplaces and logistics . </a:t>
            </a:r>
            <a:endParaRPr lang="en-US" dirty="0">
              <a:latin typeface="Quicksand  "/>
              <a:cs typeface="Quicksand  "/>
            </a:endParaRPr>
          </a:p>
        </p:txBody>
      </p:sp>
      <p:sp>
        <p:nvSpPr>
          <p:cNvPr id="12" name="Shape 90"/>
          <p:cNvSpPr txBox="1">
            <a:spLocks/>
          </p:cNvSpPr>
          <p:nvPr/>
        </p:nvSpPr>
        <p:spPr>
          <a:xfrm>
            <a:off x="682350" y="3166225"/>
            <a:ext cx="7649100" cy="14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Lato  "/>
                <a:ea typeface="Lato"/>
                <a:cs typeface="Lato  "/>
                <a:sym typeface="Lato"/>
              </a:rPr>
              <a:t>Vision: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latin typeface="Quicksand  "/>
                <a:cs typeface="Quicksand  "/>
              </a:rPr>
              <a:t>ASEAN </a:t>
            </a:r>
            <a:r>
              <a:rPr lang="en-US" dirty="0" err="1">
                <a:latin typeface="Quicksand  "/>
                <a:cs typeface="Quicksand  "/>
              </a:rPr>
              <a:t>Ecom</a:t>
            </a:r>
            <a:r>
              <a:rPr lang="en-US" dirty="0">
                <a:latin typeface="Quicksand  "/>
                <a:cs typeface="Quicksand  "/>
              </a:rPr>
              <a:t> aims to build and advance the future infrastructure of e-commerce across countries in Southeast Asia. Through the development of our projects that establish "trust", we set out to evolve the way Southeast Asians conduct online trading. Ultimately making e-commerce a lifestyle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331324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-8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</a:t>
            </a:r>
            <a:r>
              <a:rPr lang="en-US" sz="30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Commerce</a:t>
            </a:r>
            <a:r>
              <a:rPr lang="en-US" sz="30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Landscape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39700" y="820125"/>
            <a:ext cx="6913199" cy="41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Males buy 3Cs (Computer, Communication, Consumer Electronic Products)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Females buy fashion, health &amp; beauty, and kitchenware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The growing of ecommerce startups and small businesses (B2C, C2C and online traditional businesses)</a:t>
            </a:r>
            <a:endParaRPr lang="en-US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E-Commerce  is worth approximately $34.5 billion by 2018.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Shopping Online is predicted to become a lifestyle for the people of this region in the near future.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majority of online trading in SEA is through social media sites like </a:t>
            </a:r>
            <a:r>
              <a:rPr lang="en-US" dirty="0" err="1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Instagram</a:t>
            </a: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acebook and meet up for payment.</a:t>
            </a:r>
            <a:endParaRPr lang="en-US" dirty="0">
              <a:solidFill>
                <a:srgbClr val="44444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EANEcom 3 elem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Shape 97"/>
          <p:cNvSpPr txBox="1">
            <a:spLocks noGrp="1"/>
          </p:cNvSpPr>
          <p:nvPr>
            <p:ph type="title"/>
          </p:nvPr>
        </p:nvSpPr>
        <p:spPr>
          <a:xfrm>
            <a:off x="0" y="-8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Factors Fuel E-Commerce in ASEAN</a:t>
            </a:r>
            <a:endParaRPr lang="en-US"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98"/>
          <p:cNvSpPr txBox="1"/>
          <p:nvPr/>
        </p:nvSpPr>
        <p:spPr>
          <a:xfrm>
            <a:off x="1166700" y="789350"/>
            <a:ext cx="6913199" cy="5072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17500">
              <a:lnSpc>
                <a:spcPct val="200000"/>
              </a:lnSpc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The ecommerce/retail rate is low so there is a significant room to grow.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The rise of Southeast Asian middle class population.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Increasing Mobile, Internet and Credit/Debit Card penetration.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ASEAN E-Commerce  is worth approximately $34.5 billion by 2018.</a:t>
            </a:r>
          </a:p>
          <a:p>
            <a:pPr marL="457200" indent="-317500">
              <a:lnSpc>
                <a:spcPct val="200000"/>
              </a:lnSpc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Increasing logistic </a:t>
            </a: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options.</a:t>
            </a:r>
          </a:p>
          <a:p>
            <a:pPr marL="457200" indent="-317500">
              <a:lnSpc>
                <a:spcPct val="200000"/>
              </a:lnSpc>
              <a:buClr>
                <a:srgbClr val="000000"/>
              </a:buClr>
              <a:buSzPct val="100000"/>
              <a:buFont typeface="Quicksand"/>
              <a:buChar char="●"/>
            </a:pP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Southeast Asia has a young online population (540+ Millions People)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ASEAN Economic Community (AEC) will open borders and stimulate trade and commerce across Southeast Asia through better logistics capabilities</a:t>
            </a: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1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-8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ASEAN e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-Commerce 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Challenges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20483"/>
          <a:stretch/>
        </p:blipFill>
        <p:spPr>
          <a:xfrm>
            <a:off x="691550" y="1206661"/>
            <a:ext cx="9867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l="18251" t="15560" r="14993" b="17857"/>
          <a:stretch/>
        </p:blipFill>
        <p:spPr>
          <a:xfrm>
            <a:off x="2910601" y="1127659"/>
            <a:ext cx="741873" cy="9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l="19156" t="-7986" r="19384" b="18947"/>
          <a:stretch/>
        </p:blipFill>
        <p:spPr>
          <a:xfrm>
            <a:off x="7000812" y="1163400"/>
            <a:ext cx="1285875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7">
            <a:alphaModFix/>
          </a:blip>
          <a:srcRect b="21334"/>
          <a:stretch/>
        </p:blipFill>
        <p:spPr>
          <a:xfrm>
            <a:off x="4884828" y="1163401"/>
            <a:ext cx="1185600" cy="9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171237" y="2535700"/>
            <a:ext cx="2220599" cy="29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 Low credit card penetration. Opt for cash on delivery.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Do not see the benefit of putting their cash in banks.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Existing payments systems fall short of creating trust.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995574" y="2159100"/>
            <a:ext cx="1356300" cy="6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Consumer Behaviour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4600" y="2863500"/>
            <a:ext cx="2220599" cy="21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Poor privacy policies.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Identity theft and unauthorized bank account access.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Illegitimate online marketplaces.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Various  consumer frauds.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92100" y="2309125"/>
            <a:ext cx="1185600" cy="3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Security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603375" y="2216000"/>
            <a:ext cx="1356300" cy="4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Payment System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21425" y="2287500"/>
            <a:ext cx="1112399" cy="3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Logistics</a:t>
            </a:r>
            <a:r>
              <a:rPr lang="en-US" b="1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475175" y="2863500"/>
            <a:ext cx="2004899" cy="26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Poor infrastructure planning.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Lack of technological adaptations to existing services.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Deliveries often get stolen/lost or are late upon arrival.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6621750" y="2535700"/>
            <a:ext cx="2220599" cy="35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Emphasis on inspecting the product before buying.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Many online marketplaces provide vague descriptions and pictures to illustrate products. General skepticism on digital content. 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685725" y="1621798"/>
            <a:ext cx="1700700" cy="65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latin typeface="Source Sans Pro"/>
                <a:ea typeface="Source Sans Pro"/>
                <a:cs typeface="Source Sans Pro"/>
                <a:sym typeface="Source Sans Pro"/>
              </a:rPr>
              <a:t>Solution            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0774" y="666725"/>
            <a:ext cx="2985899" cy="2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27"/>
          <p:cNvSpPr txBox="1"/>
          <p:nvPr/>
        </p:nvSpPr>
        <p:spPr>
          <a:xfrm>
            <a:off x="2400300" y="3878799"/>
            <a:ext cx="4279499" cy="11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ASEAN </a:t>
            </a:r>
            <a:r>
              <a:rPr lang="en-US" dirty="0" err="1">
                <a:latin typeface="Quicksand"/>
                <a:ea typeface="Quicksand"/>
                <a:cs typeface="Quicksand"/>
                <a:sym typeface="Quicksand"/>
              </a:rPr>
              <a:t>Ecom</a:t>
            </a:r>
            <a:r>
              <a:rPr lang="en-US" dirty="0">
                <a:latin typeface="Quicksand"/>
                <a:ea typeface="Quicksand"/>
                <a:cs typeface="Quicksand"/>
                <a:sym typeface="Quicksand"/>
              </a:rPr>
              <a:t> aims to advance and develop the Southeast Asian e-commerce infrastructure by building a sustainable e-commerce ecosystem</a:t>
            </a:r>
            <a:r>
              <a:rPr lang="en-US" dirty="0" smtClean="0"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dirty="0" smtClean="0"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dirty="0" err="1" smtClean="0">
                <a:latin typeface="Quicksand"/>
                <a:ea typeface="Quicksand"/>
                <a:cs typeface="Quicksand"/>
                <a:sym typeface="Quicksand"/>
              </a:rPr>
              <a:t>www.aseanecom.com</a:t>
            </a:r>
            <a:endParaRPr lang="en-US" dirty="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26" name="Shape 126"/>
          <p:cNvSpPr txBox="1"/>
          <p:nvPr/>
        </p:nvSpPr>
        <p:spPr>
          <a:xfrm>
            <a:off x="0" y="0"/>
            <a:ext cx="91440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Introduction to the Solution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ASEANEcom 3 elemen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4" y="646900"/>
            <a:ext cx="4954776" cy="49547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SEANEcom 3 elem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92600" y="3745950"/>
            <a:ext cx="2758800" cy="105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36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Intends to resolve the </a:t>
            </a: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online trust &amp; security problem of ecommerce in SEA.</a:t>
            </a:r>
            <a:endParaRPr lang="en-US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spcBef>
                <a:spcPts val="36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Uses the latest PCI Data security standards.</a:t>
            </a:r>
          </a:p>
          <a:p>
            <a:pPr marL="0" marR="0" lvl="0" indent="0" algn="ctr" rtl="0">
              <a:spcBef>
                <a:spcPts val="360"/>
              </a:spcBef>
              <a:buNone/>
            </a:pP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345037" y="5377075"/>
            <a:ext cx="6453899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>
                <a:latin typeface="Quicksand"/>
                <a:ea typeface="Quicksand"/>
                <a:cs typeface="Quicksand"/>
                <a:sym typeface="Quicksand"/>
              </a:rPr>
              <a:t>*</a:t>
            </a:r>
            <a:r>
              <a:rPr lang="en-US">
                <a:latin typeface="Quicksand"/>
                <a:ea typeface="Quicksand"/>
                <a:cs typeface="Quicksand"/>
                <a:sym typeface="Quicksand"/>
              </a:rPr>
              <a:t>SeenPay’s detailed scheme is available upon request.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004575" y="11632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480" y="1516213"/>
            <a:ext cx="1371603" cy="22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87" y="1957187"/>
            <a:ext cx="1665774" cy="155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62" y="1799493"/>
            <a:ext cx="2545774" cy="188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256150" y="172425"/>
            <a:ext cx="1720499" cy="15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38700" y="3670534"/>
            <a:ext cx="2196300" cy="13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secure user-friendly integrated payment platform.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trusted payment platform with escrow concept features.</a:t>
            </a:r>
            <a:endParaRPr lang="en-US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580575" y="3745950"/>
            <a:ext cx="2299800" cy="1685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solution to further expand logistical development.</a:t>
            </a:r>
          </a:p>
          <a:p>
            <a:pPr lvl="0" algn="ctr" rtl="0">
              <a:spcBef>
                <a:spcPts val="36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Opens up dormant services e.g. web services, </a:t>
            </a:r>
            <a:r>
              <a:rPr lang="en-US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freemium</a:t>
            </a: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apps, etc.</a:t>
            </a:r>
          </a:p>
          <a:p>
            <a:pPr marL="342900" lvl="0" indent="-139700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Paym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72425"/>
            <a:ext cx="1041400" cy="104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3848" y="1345332"/>
            <a:ext cx="291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build the trust for </a:t>
            </a:r>
            <a:r>
              <a:rPr lang="en-US" i="1" dirty="0" err="1" smtClean="0"/>
              <a:t>eCommerce</a:t>
            </a:r>
            <a:endParaRPr lang="en-US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1011</Words>
  <Application>Microsoft Macintosh PowerPoint</Application>
  <PresentationFormat>On-screen Show (16:10)</PresentationFormat>
  <Paragraphs>126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ASEAN Ecom </vt:lpstr>
      <vt:lpstr>PowerPoint Presentation</vt:lpstr>
      <vt:lpstr>ASEAN e-Commerce Landscape</vt:lpstr>
      <vt:lpstr>Key Factors Fuel E-Commerce in ASEAN</vt:lpstr>
      <vt:lpstr>ASEAN e-Commerce Challenges</vt:lpstr>
      <vt:lpstr>PowerPoint Presentation</vt:lpstr>
      <vt:lpstr>PowerPoint Presentation</vt:lpstr>
      <vt:lpstr>PowerPoint Presentation</vt:lpstr>
      <vt:lpstr>Social Media Based Online Marketplaces</vt:lpstr>
      <vt:lpstr>Social Media Based Marketplaces</vt:lpstr>
      <vt:lpstr>PowerPoint Presentation</vt:lpstr>
      <vt:lpstr>User Experience Outline </vt:lpstr>
      <vt:lpstr>User Experience Outline</vt:lpstr>
      <vt:lpstr>Competition</vt:lpstr>
      <vt:lpstr>Competitive Advantages</vt:lpstr>
      <vt:lpstr>Stages of Development</vt:lpstr>
      <vt:lpstr>Contact: hello@aseanecom.com  www.aseanecom.com  Boston, MA - USA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Macbook Solution</cp:lastModifiedBy>
  <cp:revision>28</cp:revision>
  <dcterms:modified xsi:type="dcterms:W3CDTF">2015-11-09T04:39:28Z</dcterms:modified>
</cp:coreProperties>
</file>