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70" r:id="rId10"/>
    <p:sldId id="260" r:id="rId11"/>
    <p:sldId id="25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hyperlink" Target="https://marutitech.com/how-is-natural-language-processing-applied-in-business/" TargetMode="Externa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hyperlink" Target="https://marutitech.com/how-is-natural-language-processing-applied-in-business/" TargetMode="External"/><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035BA-8565-4115-BA6C-1E5CA99A42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DE116A-B348-43AE-AF48-C59C0810CF1F}">
      <dgm:prSet/>
      <dgm:spPr/>
      <dgm:t>
        <a:bodyPr/>
        <a:lstStyle/>
        <a:p>
          <a:pPr>
            <a:lnSpc>
              <a:spcPct val="100000"/>
            </a:lnSpc>
          </a:pPr>
          <a:r>
            <a:rPr lang="en-US" b="0" i="0">
              <a:hlinkClick xmlns:r="http://schemas.openxmlformats.org/officeDocument/2006/relationships" r:id="rId1"/>
            </a:rPr>
            <a:t>Natural Language processing (NLP)</a:t>
          </a:r>
          <a:r>
            <a:rPr lang="en-US" b="0" i="0"/>
            <a:t> Chatbot takes some combination of steps to convert the customer’s text or speech into structured data that is used to select the related answer. Some of the Natural Language Processing steps are:</a:t>
          </a:r>
          <a:endParaRPr lang="en-US"/>
        </a:p>
      </dgm:t>
    </dgm:pt>
    <dgm:pt modelId="{DD76E812-DD21-4664-9552-0B389DD16B61}" type="parTrans" cxnId="{880E3EAC-9966-487D-ABEC-015C408532EC}">
      <dgm:prSet/>
      <dgm:spPr/>
      <dgm:t>
        <a:bodyPr/>
        <a:lstStyle/>
        <a:p>
          <a:endParaRPr lang="en-US"/>
        </a:p>
      </dgm:t>
    </dgm:pt>
    <dgm:pt modelId="{5F906B38-2CB6-4271-B6DE-58E0D1303235}" type="sibTrans" cxnId="{880E3EAC-9966-487D-ABEC-015C408532EC}">
      <dgm:prSet/>
      <dgm:spPr/>
      <dgm:t>
        <a:bodyPr/>
        <a:lstStyle/>
        <a:p>
          <a:endParaRPr lang="en-US"/>
        </a:p>
      </dgm:t>
    </dgm:pt>
    <dgm:pt modelId="{3AC209C8-5521-473F-8DFE-14D447AFBE25}">
      <dgm:prSet/>
      <dgm:spPr/>
      <dgm:t>
        <a:bodyPr/>
        <a:lstStyle/>
        <a:p>
          <a:pPr>
            <a:lnSpc>
              <a:spcPct val="100000"/>
            </a:lnSpc>
          </a:pPr>
          <a:r>
            <a:rPr lang="en-US" b="1" i="0"/>
            <a:t>Sentiment Analysis</a:t>
          </a:r>
          <a:r>
            <a:rPr lang="en-US" b="0" i="0"/>
            <a:t>: Tries to learn if the user is having a good experience or if the after some point the chat should be forwarded to the human.</a:t>
          </a:r>
          <a:endParaRPr lang="en-US"/>
        </a:p>
      </dgm:t>
    </dgm:pt>
    <dgm:pt modelId="{C49C83D8-319C-4F28-A3CC-D48DD60B33AC}" type="parTrans" cxnId="{2496207C-B4F9-464D-AB8F-5DAC8DFBD9B7}">
      <dgm:prSet/>
      <dgm:spPr/>
      <dgm:t>
        <a:bodyPr/>
        <a:lstStyle/>
        <a:p>
          <a:endParaRPr lang="en-US"/>
        </a:p>
      </dgm:t>
    </dgm:pt>
    <dgm:pt modelId="{C0536223-171C-448E-8F9D-A32009EA2B58}" type="sibTrans" cxnId="{2496207C-B4F9-464D-AB8F-5DAC8DFBD9B7}">
      <dgm:prSet/>
      <dgm:spPr/>
      <dgm:t>
        <a:bodyPr/>
        <a:lstStyle/>
        <a:p>
          <a:endParaRPr lang="en-US"/>
        </a:p>
      </dgm:t>
    </dgm:pt>
    <dgm:pt modelId="{DE277C88-425F-4701-BF17-3B4EF581A4B8}">
      <dgm:prSet/>
      <dgm:spPr/>
      <dgm:t>
        <a:bodyPr/>
        <a:lstStyle/>
        <a:p>
          <a:pPr>
            <a:lnSpc>
              <a:spcPct val="100000"/>
            </a:lnSpc>
          </a:pPr>
          <a:r>
            <a:rPr lang="en-US" b="1" i="0"/>
            <a:t>Tokenization:</a:t>
          </a:r>
          <a:r>
            <a:rPr lang="en-US" b="0" i="0"/>
            <a:t> The NLP divides a string of words into pieces or tokens that are linguistically symbolic or are differently useful for the application.</a:t>
          </a:r>
          <a:endParaRPr lang="en-US"/>
        </a:p>
      </dgm:t>
    </dgm:pt>
    <dgm:pt modelId="{90BA95ED-AE24-40E2-9DD5-69376897AA46}" type="parTrans" cxnId="{354ECEBD-2D8E-4318-8A27-76D0E53953C4}">
      <dgm:prSet/>
      <dgm:spPr/>
      <dgm:t>
        <a:bodyPr/>
        <a:lstStyle/>
        <a:p>
          <a:endParaRPr lang="en-US"/>
        </a:p>
      </dgm:t>
    </dgm:pt>
    <dgm:pt modelId="{3505F580-DDAD-4D8F-B05A-BBDD5327517C}" type="sibTrans" cxnId="{354ECEBD-2D8E-4318-8A27-76D0E53953C4}">
      <dgm:prSet/>
      <dgm:spPr/>
      <dgm:t>
        <a:bodyPr/>
        <a:lstStyle/>
        <a:p>
          <a:endParaRPr lang="en-US"/>
        </a:p>
      </dgm:t>
    </dgm:pt>
    <dgm:pt modelId="{7AC641A6-6110-4115-9FC5-DAEC9473FB66}">
      <dgm:prSet/>
      <dgm:spPr/>
      <dgm:t>
        <a:bodyPr/>
        <a:lstStyle/>
        <a:p>
          <a:pPr>
            <a:lnSpc>
              <a:spcPct val="100000"/>
            </a:lnSpc>
          </a:pPr>
          <a:r>
            <a:rPr lang="en-US" b="1" i="0"/>
            <a:t>Named Entity Recognition</a:t>
          </a:r>
          <a:r>
            <a:rPr lang="en-US" b="0" i="0"/>
            <a:t>: The chatbot program model looks for categories of words, like the name of the product, the user’s name or address, whichever data is required.</a:t>
          </a:r>
          <a:endParaRPr lang="en-US"/>
        </a:p>
      </dgm:t>
    </dgm:pt>
    <dgm:pt modelId="{0FF278C1-AD2E-458F-B1D1-695AE6E6F34A}" type="parTrans" cxnId="{B1F75243-E76F-494D-9634-2C889B0808AD}">
      <dgm:prSet/>
      <dgm:spPr/>
      <dgm:t>
        <a:bodyPr/>
        <a:lstStyle/>
        <a:p>
          <a:endParaRPr lang="en-US"/>
        </a:p>
      </dgm:t>
    </dgm:pt>
    <dgm:pt modelId="{688D185A-6546-40F9-8206-C1A187697CF8}" type="sibTrans" cxnId="{B1F75243-E76F-494D-9634-2C889B0808AD}">
      <dgm:prSet/>
      <dgm:spPr/>
      <dgm:t>
        <a:bodyPr/>
        <a:lstStyle/>
        <a:p>
          <a:endParaRPr lang="en-US"/>
        </a:p>
      </dgm:t>
    </dgm:pt>
    <dgm:pt modelId="{E13A1CEB-8429-484F-98C4-655157F2A5F6}">
      <dgm:prSet/>
      <dgm:spPr/>
      <dgm:t>
        <a:bodyPr/>
        <a:lstStyle/>
        <a:p>
          <a:pPr>
            <a:lnSpc>
              <a:spcPct val="100000"/>
            </a:lnSpc>
          </a:pPr>
          <a:r>
            <a:rPr lang="en-US" b="1" i="0"/>
            <a:t>Normalization</a:t>
          </a:r>
          <a:r>
            <a:rPr lang="en-US" b="0" i="0"/>
            <a:t>: The Chatbot program model processes the text in an effort to find common spelling mistakes or typographical errors that might the user intent to convey. This gives more human like effect of the Chatbot to the users.</a:t>
          </a:r>
          <a:endParaRPr lang="en-US"/>
        </a:p>
      </dgm:t>
    </dgm:pt>
    <dgm:pt modelId="{71D5BE20-B812-4761-AB48-C72F5D19AA0F}" type="parTrans" cxnId="{A6327E25-0C28-4C11-BBC5-9C3204AA9997}">
      <dgm:prSet/>
      <dgm:spPr/>
      <dgm:t>
        <a:bodyPr/>
        <a:lstStyle/>
        <a:p>
          <a:endParaRPr lang="en-US"/>
        </a:p>
      </dgm:t>
    </dgm:pt>
    <dgm:pt modelId="{FB851338-FDD5-4445-81DC-E40994970960}" type="sibTrans" cxnId="{A6327E25-0C28-4C11-BBC5-9C3204AA9997}">
      <dgm:prSet/>
      <dgm:spPr/>
      <dgm:t>
        <a:bodyPr/>
        <a:lstStyle/>
        <a:p>
          <a:endParaRPr lang="en-US"/>
        </a:p>
      </dgm:t>
    </dgm:pt>
    <dgm:pt modelId="{FC34010F-AE34-4E08-B9F1-AC71C3E846B4}">
      <dgm:prSet/>
      <dgm:spPr/>
      <dgm:t>
        <a:bodyPr/>
        <a:lstStyle/>
        <a:p>
          <a:pPr>
            <a:lnSpc>
              <a:spcPct val="100000"/>
            </a:lnSpc>
          </a:pPr>
          <a:r>
            <a:rPr lang="en-US" b="1" i="0"/>
            <a:t>Dependency Parsing</a:t>
          </a:r>
          <a:r>
            <a:rPr lang="en-US" b="0" i="0"/>
            <a:t>: The Chatbot looks for the objects and subjects- verbs, nouns and common phrases in the user’s text to find dependent and related phrases that users might be trying to convey.</a:t>
          </a:r>
          <a:endParaRPr lang="en-US"/>
        </a:p>
      </dgm:t>
    </dgm:pt>
    <dgm:pt modelId="{F4BDAA07-C2E8-4FCF-8FCC-468AE11B9A3F}" type="parTrans" cxnId="{3D0A3CF5-35D4-416E-A374-2B3C513551ED}">
      <dgm:prSet/>
      <dgm:spPr/>
      <dgm:t>
        <a:bodyPr/>
        <a:lstStyle/>
        <a:p>
          <a:endParaRPr lang="en-US"/>
        </a:p>
      </dgm:t>
    </dgm:pt>
    <dgm:pt modelId="{9DD6340A-DC7B-4E73-B780-70F4E3FA10BB}" type="sibTrans" cxnId="{3D0A3CF5-35D4-416E-A374-2B3C513551ED}">
      <dgm:prSet/>
      <dgm:spPr/>
      <dgm:t>
        <a:bodyPr/>
        <a:lstStyle/>
        <a:p>
          <a:endParaRPr lang="en-US"/>
        </a:p>
      </dgm:t>
    </dgm:pt>
    <dgm:pt modelId="{51D37210-41A9-4F90-AA12-67F532D06927}" type="pres">
      <dgm:prSet presAssocID="{91E035BA-8565-4115-BA6C-1E5CA99A428D}" presName="root" presStyleCnt="0">
        <dgm:presLayoutVars>
          <dgm:dir/>
          <dgm:resizeHandles val="exact"/>
        </dgm:presLayoutVars>
      </dgm:prSet>
      <dgm:spPr/>
    </dgm:pt>
    <dgm:pt modelId="{5A014CF2-D957-4974-9FF2-B2EB009DD4D3}" type="pres">
      <dgm:prSet presAssocID="{F9DE116A-B348-43AE-AF48-C59C0810CF1F}" presName="compNode" presStyleCnt="0"/>
      <dgm:spPr/>
    </dgm:pt>
    <dgm:pt modelId="{4BBAA0AA-BF53-46E4-B69E-7434209896C1}" type="pres">
      <dgm:prSet presAssocID="{F9DE116A-B348-43AE-AF48-C59C0810CF1F}"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ead with Gears"/>
        </a:ext>
      </dgm:extLst>
    </dgm:pt>
    <dgm:pt modelId="{6A24DBFE-AF54-489F-A30A-D77D1A7D75D5}" type="pres">
      <dgm:prSet presAssocID="{F9DE116A-B348-43AE-AF48-C59C0810CF1F}" presName="spaceRect" presStyleCnt="0"/>
      <dgm:spPr/>
    </dgm:pt>
    <dgm:pt modelId="{4575C63D-D5D6-4512-B9B7-871959FFC610}" type="pres">
      <dgm:prSet presAssocID="{F9DE116A-B348-43AE-AF48-C59C0810CF1F}" presName="textRect" presStyleLbl="revTx" presStyleIdx="0" presStyleCnt="6">
        <dgm:presLayoutVars>
          <dgm:chMax val="1"/>
          <dgm:chPref val="1"/>
        </dgm:presLayoutVars>
      </dgm:prSet>
      <dgm:spPr/>
    </dgm:pt>
    <dgm:pt modelId="{6016D38F-7926-46ED-8ECF-988288A0373F}" type="pres">
      <dgm:prSet presAssocID="{5F906B38-2CB6-4271-B6DE-58E0D1303235}" presName="sibTrans" presStyleCnt="0"/>
      <dgm:spPr/>
    </dgm:pt>
    <dgm:pt modelId="{07DC581F-232F-46BC-8FAB-405F8711E00E}" type="pres">
      <dgm:prSet presAssocID="{3AC209C8-5521-473F-8DFE-14D447AFBE25}" presName="compNode" presStyleCnt="0"/>
      <dgm:spPr/>
    </dgm:pt>
    <dgm:pt modelId="{11128200-DB90-4867-8359-B929119041E7}" type="pres">
      <dgm:prSet presAssocID="{3AC209C8-5521-473F-8DFE-14D447AFBE25}"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at Bubble"/>
        </a:ext>
      </dgm:extLst>
    </dgm:pt>
    <dgm:pt modelId="{0360C37E-73DD-49A9-AD16-D1E356EB3468}" type="pres">
      <dgm:prSet presAssocID="{3AC209C8-5521-473F-8DFE-14D447AFBE25}" presName="spaceRect" presStyleCnt="0"/>
      <dgm:spPr/>
    </dgm:pt>
    <dgm:pt modelId="{A1B6AA5F-9CC4-420D-8B8F-95C56C4E13A7}" type="pres">
      <dgm:prSet presAssocID="{3AC209C8-5521-473F-8DFE-14D447AFBE25}" presName="textRect" presStyleLbl="revTx" presStyleIdx="1" presStyleCnt="6">
        <dgm:presLayoutVars>
          <dgm:chMax val="1"/>
          <dgm:chPref val="1"/>
        </dgm:presLayoutVars>
      </dgm:prSet>
      <dgm:spPr/>
    </dgm:pt>
    <dgm:pt modelId="{D98C6DFA-99C2-4115-BAC5-C2B13148338F}" type="pres">
      <dgm:prSet presAssocID="{C0536223-171C-448E-8F9D-A32009EA2B58}" presName="sibTrans" presStyleCnt="0"/>
      <dgm:spPr/>
    </dgm:pt>
    <dgm:pt modelId="{98844837-571C-4E5A-8BA7-5D6E0B73CA07}" type="pres">
      <dgm:prSet presAssocID="{DE277C88-425F-4701-BF17-3B4EF581A4B8}" presName="compNode" presStyleCnt="0"/>
      <dgm:spPr/>
    </dgm:pt>
    <dgm:pt modelId="{63EF615B-1B7C-42F3-A812-7F96F43747A9}" type="pres">
      <dgm:prSet presAssocID="{DE277C88-425F-4701-BF17-3B4EF581A4B8}"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Quotes"/>
        </a:ext>
      </dgm:extLst>
    </dgm:pt>
    <dgm:pt modelId="{C0969E19-39D7-4245-AE8A-257EFC8CC6C8}" type="pres">
      <dgm:prSet presAssocID="{DE277C88-425F-4701-BF17-3B4EF581A4B8}" presName="spaceRect" presStyleCnt="0"/>
      <dgm:spPr/>
    </dgm:pt>
    <dgm:pt modelId="{C320E037-AA00-47D8-863C-363753D8E341}" type="pres">
      <dgm:prSet presAssocID="{DE277C88-425F-4701-BF17-3B4EF581A4B8}" presName="textRect" presStyleLbl="revTx" presStyleIdx="2" presStyleCnt="6">
        <dgm:presLayoutVars>
          <dgm:chMax val="1"/>
          <dgm:chPref val="1"/>
        </dgm:presLayoutVars>
      </dgm:prSet>
      <dgm:spPr/>
    </dgm:pt>
    <dgm:pt modelId="{4C32AE2A-2830-48C1-B561-4286DEDF6C20}" type="pres">
      <dgm:prSet presAssocID="{3505F580-DDAD-4D8F-B05A-BBDD5327517C}" presName="sibTrans" presStyleCnt="0"/>
      <dgm:spPr/>
    </dgm:pt>
    <dgm:pt modelId="{DF85E60B-488F-4EEB-861F-EC99A98F2C53}" type="pres">
      <dgm:prSet presAssocID="{7AC641A6-6110-4115-9FC5-DAEC9473FB66}" presName="compNode" presStyleCnt="0"/>
      <dgm:spPr/>
    </dgm:pt>
    <dgm:pt modelId="{3C340265-A022-4734-A48E-5B67ED3B6D07}" type="pres">
      <dgm:prSet presAssocID="{7AC641A6-6110-4115-9FC5-DAEC9473FB66}"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ubtitles"/>
        </a:ext>
      </dgm:extLst>
    </dgm:pt>
    <dgm:pt modelId="{13E48F87-4E06-4421-8B7A-30D29B0B6501}" type="pres">
      <dgm:prSet presAssocID="{7AC641A6-6110-4115-9FC5-DAEC9473FB66}" presName="spaceRect" presStyleCnt="0"/>
      <dgm:spPr/>
    </dgm:pt>
    <dgm:pt modelId="{49C33268-7D42-4CE8-B663-4BA1B88EF987}" type="pres">
      <dgm:prSet presAssocID="{7AC641A6-6110-4115-9FC5-DAEC9473FB66}" presName="textRect" presStyleLbl="revTx" presStyleIdx="3" presStyleCnt="6">
        <dgm:presLayoutVars>
          <dgm:chMax val="1"/>
          <dgm:chPref val="1"/>
        </dgm:presLayoutVars>
      </dgm:prSet>
      <dgm:spPr/>
    </dgm:pt>
    <dgm:pt modelId="{F01ADF72-73C2-434F-A161-EDD3BDC38B25}" type="pres">
      <dgm:prSet presAssocID="{688D185A-6546-40F9-8206-C1A187697CF8}" presName="sibTrans" presStyleCnt="0"/>
      <dgm:spPr/>
    </dgm:pt>
    <dgm:pt modelId="{DEAF1604-1D4F-4A9E-8EFC-974EA3350C4B}" type="pres">
      <dgm:prSet presAssocID="{E13A1CEB-8429-484F-98C4-655157F2A5F6}" presName="compNode" presStyleCnt="0"/>
      <dgm:spPr/>
    </dgm:pt>
    <dgm:pt modelId="{302CFC15-F548-4AA4-8FFC-66114909F1C7}" type="pres">
      <dgm:prSet presAssocID="{E13A1CEB-8429-484F-98C4-655157F2A5F6}"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heckmark"/>
        </a:ext>
      </dgm:extLst>
    </dgm:pt>
    <dgm:pt modelId="{AFB99C6B-4781-4EF6-9E5D-BBAECCBFE1D7}" type="pres">
      <dgm:prSet presAssocID="{E13A1CEB-8429-484F-98C4-655157F2A5F6}" presName="spaceRect" presStyleCnt="0"/>
      <dgm:spPr/>
    </dgm:pt>
    <dgm:pt modelId="{009CA592-BB5B-4EE1-8CE6-448C3986A2F9}" type="pres">
      <dgm:prSet presAssocID="{E13A1CEB-8429-484F-98C4-655157F2A5F6}" presName="textRect" presStyleLbl="revTx" presStyleIdx="4" presStyleCnt="6">
        <dgm:presLayoutVars>
          <dgm:chMax val="1"/>
          <dgm:chPref val="1"/>
        </dgm:presLayoutVars>
      </dgm:prSet>
      <dgm:spPr/>
    </dgm:pt>
    <dgm:pt modelId="{4B2072FF-FCBB-40E7-9066-062F1180D9E6}" type="pres">
      <dgm:prSet presAssocID="{FB851338-FDD5-4445-81DC-E40994970960}" presName="sibTrans" presStyleCnt="0"/>
      <dgm:spPr/>
    </dgm:pt>
    <dgm:pt modelId="{BFD7D5B0-C1DE-413F-BAC6-F2470D48E026}" type="pres">
      <dgm:prSet presAssocID="{FC34010F-AE34-4E08-B9F1-AC71C3E846B4}" presName="compNode" presStyleCnt="0"/>
      <dgm:spPr/>
    </dgm:pt>
    <dgm:pt modelId="{6D9E33A3-D39C-4E47-9819-E8AEF8867457}" type="pres">
      <dgm:prSet presAssocID="{FC34010F-AE34-4E08-B9F1-AC71C3E846B4}"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House"/>
        </a:ext>
      </dgm:extLst>
    </dgm:pt>
    <dgm:pt modelId="{2EC29A67-8316-4B1F-8DFC-38720DE8C381}" type="pres">
      <dgm:prSet presAssocID="{FC34010F-AE34-4E08-B9F1-AC71C3E846B4}" presName="spaceRect" presStyleCnt="0"/>
      <dgm:spPr/>
    </dgm:pt>
    <dgm:pt modelId="{9A6D64A0-3E30-4315-8585-C4A8E9D5284A}" type="pres">
      <dgm:prSet presAssocID="{FC34010F-AE34-4E08-B9F1-AC71C3E846B4}" presName="textRect" presStyleLbl="revTx" presStyleIdx="5" presStyleCnt="6">
        <dgm:presLayoutVars>
          <dgm:chMax val="1"/>
          <dgm:chPref val="1"/>
        </dgm:presLayoutVars>
      </dgm:prSet>
      <dgm:spPr/>
    </dgm:pt>
  </dgm:ptLst>
  <dgm:cxnLst>
    <dgm:cxn modelId="{F1EAD513-D4D9-44AD-A4E5-F5DEBF0A94EE}" type="presOf" srcId="{91E035BA-8565-4115-BA6C-1E5CA99A428D}" destId="{51D37210-41A9-4F90-AA12-67F532D06927}" srcOrd="0" destOrd="0" presId="urn:microsoft.com/office/officeart/2018/2/layout/IconLabelList"/>
    <dgm:cxn modelId="{A6327E25-0C28-4C11-BBC5-9C3204AA9997}" srcId="{91E035BA-8565-4115-BA6C-1E5CA99A428D}" destId="{E13A1CEB-8429-484F-98C4-655157F2A5F6}" srcOrd="4" destOrd="0" parTransId="{71D5BE20-B812-4761-AB48-C72F5D19AA0F}" sibTransId="{FB851338-FDD5-4445-81DC-E40994970960}"/>
    <dgm:cxn modelId="{E1F8E134-342F-4E92-AD53-FA6CA1C5FF77}" type="presOf" srcId="{F9DE116A-B348-43AE-AF48-C59C0810CF1F}" destId="{4575C63D-D5D6-4512-B9B7-871959FFC610}" srcOrd="0" destOrd="0" presId="urn:microsoft.com/office/officeart/2018/2/layout/IconLabelList"/>
    <dgm:cxn modelId="{B1F75243-E76F-494D-9634-2C889B0808AD}" srcId="{91E035BA-8565-4115-BA6C-1E5CA99A428D}" destId="{7AC641A6-6110-4115-9FC5-DAEC9473FB66}" srcOrd="3" destOrd="0" parTransId="{0FF278C1-AD2E-458F-B1D1-695AE6E6F34A}" sibTransId="{688D185A-6546-40F9-8206-C1A187697CF8}"/>
    <dgm:cxn modelId="{DC46A843-0AC6-46E1-8850-44757F35A154}" type="presOf" srcId="{3AC209C8-5521-473F-8DFE-14D447AFBE25}" destId="{A1B6AA5F-9CC4-420D-8B8F-95C56C4E13A7}" srcOrd="0" destOrd="0" presId="urn:microsoft.com/office/officeart/2018/2/layout/IconLabelList"/>
    <dgm:cxn modelId="{9EDA6A6A-3318-4A2F-A416-298660F2B190}" type="presOf" srcId="{DE277C88-425F-4701-BF17-3B4EF581A4B8}" destId="{C320E037-AA00-47D8-863C-363753D8E341}" srcOrd="0" destOrd="0" presId="urn:microsoft.com/office/officeart/2018/2/layout/IconLabelList"/>
    <dgm:cxn modelId="{807E1E54-592C-4412-AD3A-1862371B200A}" type="presOf" srcId="{FC34010F-AE34-4E08-B9F1-AC71C3E846B4}" destId="{9A6D64A0-3E30-4315-8585-C4A8E9D5284A}" srcOrd="0" destOrd="0" presId="urn:microsoft.com/office/officeart/2018/2/layout/IconLabelList"/>
    <dgm:cxn modelId="{2496207C-B4F9-464D-AB8F-5DAC8DFBD9B7}" srcId="{91E035BA-8565-4115-BA6C-1E5CA99A428D}" destId="{3AC209C8-5521-473F-8DFE-14D447AFBE25}" srcOrd="1" destOrd="0" parTransId="{C49C83D8-319C-4F28-A3CC-D48DD60B33AC}" sibTransId="{C0536223-171C-448E-8F9D-A32009EA2B58}"/>
    <dgm:cxn modelId="{880E3EAC-9966-487D-ABEC-015C408532EC}" srcId="{91E035BA-8565-4115-BA6C-1E5CA99A428D}" destId="{F9DE116A-B348-43AE-AF48-C59C0810CF1F}" srcOrd="0" destOrd="0" parTransId="{DD76E812-DD21-4664-9552-0B389DD16B61}" sibTransId="{5F906B38-2CB6-4271-B6DE-58E0D1303235}"/>
    <dgm:cxn modelId="{354ECEBD-2D8E-4318-8A27-76D0E53953C4}" srcId="{91E035BA-8565-4115-BA6C-1E5CA99A428D}" destId="{DE277C88-425F-4701-BF17-3B4EF581A4B8}" srcOrd="2" destOrd="0" parTransId="{90BA95ED-AE24-40E2-9DD5-69376897AA46}" sibTransId="{3505F580-DDAD-4D8F-B05A-BBDD5327517C}"/>
    <dgm:cxn modelId="{A612B8C7-BD31-47F4-A851-910D14BD011F}" type="presOf" srcId="{E13A1CEB-8429-484F-98C4-655157F2A5F6}" destId="{009CA592-BB5B-4EE1-8CE6-448C3986A2F9}" srcOrd="0" destOrd="0" presId="urn:microsoft.com/office/officeart/2018/2/layout/IconLabelList"/>
    <dgm:cxn modelId="{45C619E1-408A-468C-BF97-EFB69FD5AB82}" type="presOf" srcId="{7AC641A6-6110-4115-9FC5-DAEC9473FB66}" destId="{49C33268-7D42-4CE8-B663-4BA1B88EF987}" srcOrd="0" destOrd="0" presId="urn:microsoft.com/office/officeart/2018/2/layout/IconLabelList"/>
    <dgm:cxn modelId="{3D0A3CF5-35D4-416E-A374-2B3C513551ED}" srcId="{91E035BA-8565-4115-BA6C-1E5CA99A428D}" destId="{FC34010F-AE34-4E08-B9F1-AC71C3E846B4}" srcOrd="5" destOrd="0" parTransId="{F4BDAA07-C2E8-4FCF-8FCC-468AE11B9A3F}" sibTransId="{9DD6340A-DC7B-4E73-B780-70F4E3FA10BB}"/>
    <dgm:cxn modelId="{EE234AFC-BAB7-437A-BE29-7807E34B89CC}" type="presParOf" srcId="{51D37210-41A9-4F90-AA12-67F532D06927}" destId="{5A014CF2-D957-4974-9FF2-B2EB009DD4D3}" srcOrd="0" destOrd="0" presId="urn:microsoft.com/office/officeart/2018/2/layout/IconLabelList"/>
    <dgm:cxn modelId="{21675B90-DCA8-4529-9AAF-DB92BBC589E3}" type="presParOf" srcId="{5A014CF2-D957-4974-9FF2-B2EB009DD4D3}" destId="{4BBAA0AA-BF53-46E4-B69E-7434209896C1}" srcOrd="0" destOrd="0" presId="urn:microsoft.com/office/officeart/2018/2/layout/IconLabelList"/>
    <dgm:cxn modelId="{96BF648F-90F5-4389-B0AD-E057D59EFD90}" type="presParOf" srcId="{5A014CF2-D957-4974-9FF2-B2EB009DD4D3}" destId="{6A24DBFE-AF54-489F-A30A-D77D1A7D75D5}" srcOrd="1" destOrd="0" presId="urn:microsoft.com/office/officeart/2018/2/layout/IconLabelList"/>
    <dgm:cxn modelId="{E3023042-CD86-4213-BD81-E55CC783C1DF}" type="presParOf" srcId="{5A014CF2-D957-4974-9FF2-B2EB009DD4D3}" destId="{4575C63D-D5D6-4512-B9B7-871959FFC610}" srcOrd="2" destOrd="0" presId="urn:microsoft.com/office/officeart/2018/2/layout/IconLabelList"/>
    <dgm:cxn modelId="{D735FF55-2537-48D2-897A-2EAB8BB3A7B1}" type="presParOf" srcId="{51D37210-41A9-4F90-AA12-67F532D06927}" destId="{6016D38F-7926-46ED-8ECF-988288A0373F}" srcOrd="1" destOrd="0" presId="urn:microsoft.com/office/officeart/2018/2/layout/IconLabelList"/>
    <dgm:cxn modelId="{E4478391-9030-4807-A5EA-B523B1E54BC9}" type="presParOf" srcId="{51D37210-41A9-4F90-AA12-67F532D06927}" destId="{07DC581F-232F-46BC-8FAB-405F8711E00E}" srcOrd="2" destOrd="0" presId="urn:microsoft.com/office/officeart/2018/2/layout/IconLabelList"/>
    <dgm:cxn modelId="{53260092-B6DB-4BD8-B56E-2281D327E721}" type="presParOf" srcId="{07DC581F-232F-46BC-8FAB-405F8711E00E}" destId="{11128200-DB90-4867-8359-B929119041E7}" srcOrd="0" destOrd="0" presId="urn:microsoft.com/office/officeart/2018/2/layout/IconLabelList"/>
    <dgm:cxn modelId="{EE59CA67-E600-464E-A697-78EE9E48C9B2}" type="presParOf" srcId="{07DC581F-232F-46BC-8FAB-405F8711E00E}" destId="{0360C37E-73DD-49A9-AD16-D1E356EB3468}" srcOrd="1" destOrd="0" presId="urn:microsoft.com/office/officeart/2018/2/layout/IconLabelList"/>
    <dgm:cxn modelId="{F5076D27-BE99-4A55-803D-C505A80E3C49}" type="presParOf" srcId="{07DC581F-232F-46BC-8FAB-405F8711E00E}" destId="{A1B6AA5F-9CC4-420D-8B8F-95C56C4E13A7}" srcOrd="2" destOrd="0" presId="urn:microsoft.com/office/officeart/2018/2/layout/IconLabelList"/>
    <dgm:cxn modelId="{8D3D7194-6A3E-48ED-8055-F770A4CA84D5}" type="presParOf" srcId="{51D37210-41A9-4F90-AA12-67F532D06927}" destId="{D98C6DFA-99C2-4115-BAC5-C2B13148338F}" srcOrd="3" destOrd="0" presId="urn:microsoft.com/office/officeart/2018/2/layout/IconLabelList"/>
    <dgm:cxn modelId="{CC5A985D-B0F9-4B6F-BF0E-6F11FFBDB77D}" type="presParOf" srcId="{51D37210-41A9-4F90-AA12-67F532D06927}" destId="{98844837-571C-4E5A-8BA7-5D6E0B73CA07}" srcOrd="4" destOrd="0" presId="urn:microsoft.com/office/officeart/2018/2/layout/IconLabelList"/>
    <dgm:cxn modelId="{B153BC54-7F12-49F0-8F67-FBB5C0EB713B}" type="presParOf" srcId="{98844837-571C-4E5A-8BA7-5D6E0B73CA07}" destId="{63EF615B-1B7C-42F3-A812-7F96F43747A9}" srcOrd="0" destOrd="0" presId="urn:microsoft.com/office/officeart/2018/2/layout/IconLabelList"/>
    <dgm:cxn modelId="{466CFA90-3041-4235-8B60-E9FF8F222E79}" type="presParOf" srcId="{98844837-571C-4E5A-8BA7-5D6E0B73CA07}" destId="{C0969E19-39D7-4245-AE8A-257EFC8CC6C8}" srcOrd="1" destOrd="0" presId="urn:microsoft.com/office/officeart/2018/2/layout/IconLabelList"/>
    <dgm:cxn modelId="{546A0CD0-8D95-4600-9E29-AB1EA3E73B27}" type="presParOf" srcId="{98844837-571C-4E5A-8BA7-5D6E0B73CA07}" destId="{C320E037-AA00-47D8-863C-363753D8E341}" srcOrd="2" destOrd="0" presId="urn:microsoft.com/office/officeart/2018/2/layout/IconLabelList"/>
    <dgm:cxn modelId="{EC1D27D6-6EB1-4A66-B718-464F5D7AD633}" type="presParOf" srcId="{51D37210-41A9-4F90-AA12-67F532D06927}" destId="{4C32AE2A-2830-48C1-B561-4286DEDF6C20}" srcOrd="5" destOrd="0" presId="urn:microsoft.com/office/officeart/2018/2/layout/IconLabelList"/>
    <dgm:cxn modelId="{0EF2674D-0D63-4CDC-88DB-039910A57BEB}" type="presParOf" srcId="{51D37210-41A9-4F90-AA12-67F532D06927}" destId="{DF85E60B-488F-4EEB-861F-EC99A98F2C53}" srcOrd="6" destOrd="0" presId="urn:microsoft.com/office/officeart/2018/2/layout/IconLabelList"/>
    <dgm:cxn modelId="{E45C6EF9-9DA1-4C20-8FBA-43B35A86D1F9}" type="presParOf" srcId="{DF85E60B-488F-4EEB-861F-EC99A98F2C53}" destId="{3C340265-A022-4734-A48E-5B67ED3B6D07}" srcOrd="0" destOrd="0" presId="urn:microsoft.com/office/officeart/2018/2/layout/IconLabelList"/>
    <dgm:cxn modelId="{4C0E435F-D78C-4888-AEE6-D49755DD54E2}" type="presParOf" srcId="{DF85E60B-488F-4EEB-861F-EC99A98F2C53}" destId="{13E48F87-4E06-4421-8B7A-30D29B0B6501}" srcOrd="1" destOrd="0" presId="urn:microsoft.com/office/officeart/2018/2/layout/IconLabelList"/>
    <dgm:cxn modelId="{CE78E70C-B789-4B1B-A547-B2D5B4650B3A}" type="presParOf" srcId="{DF85E60B-488F-4EEB-861F-EC99A98F2C53}" destId="{49C33268-7D42-4CE8-B663-4BA1B88EF987}" srcOrd="2" destOrd="0" presId="urn:microsoft.com/office/officeart/2018/2/layout/IconLabelList"/>
    <dgm:cxn modelId="{00F83A27-724D-4523-A663-3580B3A05210}" type="presParOf" srcId="{51D37210-41A9-4F90-AA12-67F532D06927}" destId="{F01ADF72-73C2-434F-A161-EDD3BDC38B25}" srcOrd="7" destOrd="0" presId="urn:microsoft.com/office/officeart/2018/2/layout/IconLabelList"/>
    <dgm:cxn modelId="{DF45DE3F-B415-477A-A78A-FE48BA1D47F4}" type="presParOf" srcId="{51D37210-41A9-4F90-AA12-67F532D06927}" destId="{DEAF1604-1D4F-4A9E-8EFC-974EA3350C4B}" srcOrd="8" destOrd="0" presId="urn:microsoft.com/office/officeart/2018/2/layout/IconLabelList"/>
    <dgm:cxn modelId="{5E646DCD-4CC0-458D-B703-354D96DF0EF9}" type="presParOf" srcId="{DEAF1604-1D4F-4A9E-8EFC-974EA3350C4B}" destId="{302CFC15-F548-4AA4-8FFC-66114909F1C7}" srcOrd="0" destOrd="0" presId="urn:microsoft.com/office/officeart/2018/2/layout/IconLabelList"/>
    <dgm:cxn modelId="{D1E02E3F-2741-4D13-852E-03F2E33B6C87}" type="presParOf" srcId="{DEAF1604-1D4F-4A9E-8EFC-974EA3350C4B}" destId="{AFB99C6B-4781-4EF6-9E5D-BBAECCBFE1D7}" srcOrd="1" destOrd="0" presId="urn:microsoft.com/office/officeart/2018/2/layout/IconLabelList"/>
    <dgm:cxn modelId="{123356EC-5EBF-429E-AC86-724E3DFD246B}" type="presParOf" srcId="{DEAF1604-1D4F-4A9E-8EFC-974EA3350C4B}" destId="{009CA592-BB5B-4EE1-8CE6-448C3986A2F9}" srcOrd="2" destOrd="0" presId="urn:microsoft.com/office/officeart/2018/2/layout/IconLabelList"/>
    <dgm:cxn modelId="{DC699539-AA69-4F72-85FB-06D1C1282881}" type="presParOf" srcId="{51D37210-41A9-4F90-AA12-67F532D06927}" destId="{4B2072FF-FCBB-40E7-9066-062F1180D9E6}" srcOrd="9" destOrd="0" presId="urn:microsoft.com/office/officeart/2018/2/layout/IconLabelList"/>
    <dgm:cxn modelId="{B903CCD7-C270-491C-8CA2-8ADB7A02AED7}" type="presParOf" srcId="{51D37210-41A9-4F90-AA12-67F532D06927}" destId="{BFD7D5B0-C1DE-413F-BAC6-F2470D48E026}" srcOrd="10" destOrd="0" presId="urn:microsoft.com/office/officeart/2018/2/layout/IconLabelList"/>
    <dgm:cxn modelId="{DA2EF67C-9D20-4ECE-AF14-F2266D3A83F7}" type="presParOf" srcId="{BFD7D5B0-C1DE-413F-BAC6-F2470D48E026}" destId="{6D9E33A3-D39C-4E47-9819-E8AEF8867457}" srcOrd="0" destOrd="0" presId="urn:microsoft.com/office/officeart/2018/2/layout/IconLabelList"/>
    <dgm:cxn modelId="{9B93760D-73E5-4BCE-B9EB-65929F3FDAAD}" type="presParOf" srcId="{BFD7D5B0-C1DE-413F-BAC6-F2470D48E026}" destId="{2EC29A67-8316-4B1F-8DFC-38720DE8C381}" srcOrd="1" destOrd="0" presId="urn:microsoft.com/office/officeart/2018/2/layout/IconLabelList"/>
    <dgm:cxn modelId="{17625963-083F-46C4-94F2-90EC9B543ED6}" type="presParOf" srcId="{BFD7D5B0-C1DE-413F-BAC6-F2470D48E026}" destId="{9A6D64A0-3E30-4315-8585-C4A8E9D5284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AA0AA-BF53-46E4-B69E-7434209896C1}">
      <dsp:nvSpPr>
        <dsp:cNvPr id="0" name=""/>
        <dsp:cNvSpPr/>
      </dsp:nvSpPr>
      <dsp:spPr>
        <a:xfrm>
          <a:off x="406728" y="745071"/>
          <a:ext cx="662080" cy="66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75C63D-D5D6-4512-B9B7-871959FFC610}">
      <dsp:nvSpPr>
        <dsp:cNvPr id="0" name=""/>
        <dsp:cNvSpPr/>
      </dsp:nvSpPr>
      <dsp:spPr>
        <a:xfrm>
          <a:off x="2123"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hlinkClick xmlns:r="http://schemas.openxmlformats.org/officeDocument/2006/relationships" r:id="rId3"/>
            </a:rPr>
            <a:t>Natural Language processing (NLP)</a:t>
          </a:r>
          <a:r>
            <a:rPr lang="en-US" sz="1100" b="0" i="0" kern="1200"/>
            <a:t> Chatbot takes some combination of steps to convert the customer’s text or speech into structured data that is used to select the related answer. Some of the Natural Language Processing steps are:</a:t>
          </a:r>
          <a:endParaRPr lang="en-US" sz="1100" kern="1200"/>
        </a:p>
      </dsp:txBody>
      <dsp:txXfrm>
        <a:off x="2123" y="1751230"/>
        <a:ext cx="1471289" cy="1287377"/>
      </dsp:txXfrm>
    </dsp:sp>
    <dsp:sp modelId="{11128200-DB90-4867-8359-B929119041E7}">
      <dsp:nvSpPr>
        <dsp:cNvPr id="0" name=""/>
        <dsp:cNvSpPr/>
      </dsp:nvSpPr>
      <dsp:spPr>
        <a:xfrm>
          <a:off x="2135492" y="745071"/>
          <a:ext cx="662080" cy="6620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6AA5F-9CC4-420D-8B8F-95C56C4E13A7}">
      <dsp:nvSpPr>
        <dsp:cNvPr id="0" name=""/>
        <dsp:cNvSpPr/>
      </dsp:nvSpPr>
      <dsp:spPr>
        <a:xfrm>
          <a:off x="1730888"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Sentiment Analysis</a:t>
          </a:r>
          <a:r>
            <a:rPr lang="en-US" sz="1100" b="0" i="0" kern="1200"/>
            <a:t>: Tries to learn if the user is having a good experience or if the after some point the chat should be forwarded to the human.</a:t>
          </a:r>
          <a:endParaRPr lang="en-US" sz="1100" kern="1200"/>
        </a:p>
      </dsp:txBody>
      <dsp:txXfrm>
        <a:off x="1730888" y="1751230"/>
        <a:ext cx="1471289" cy="1287377"/>
      </dsp:txXfrm>
    </dsp:sp>
    <dsp:sp modelId="{63EF615B-1B7C-42F3-A812-7F96F43747A9}">
      <dsp:nvSpPr>
        <dsp:cNvPr id="0" name=""/>
        <dsp:cNvSpPr/>
      </dsp:nvSpPr>
      <dsp:spPr>
        <a:xfrm>
          <a:off x="3864257" y="745071"/>
          <a:ext cx="662080" cy="66208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20E037-AA00-47D8-863C-363753D8E341}">
      <dsp:nvSpPr>
        <dsp:cNvPr id="0" name=""/>
        <dsp:cNvSpPr/>
      </dsp:nvSpPr>
      <dsp:spPr>
        <a:xfrm>
          <a:off x="3459653"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Tokenization:</a:t>
          </a:r>
          <a:r>
            <a:rPr lang="en-US" sz="1100" b="0" i="0" kern="1200"/>
            <a:t> The NLP divides a string of words into pieces or tokens that are linguistically symbolic or are differently useful for the application.</a:t>
          </a:r>
          <a:endParaRPr lang="en-US" sz="1100" kern="1200"/>
        </a:p>
      </dsp:txBody>
      <dsp:txXfrm>
        <a:off x="3459653" y="1751230"/>
        <a:ext cx="1471289" cy="1287377"/>
      </dsp:txXfrm>
    </dsp:sp>
    <dsp:sp modelId="{3C340265-A022-4734-A48E-5B67ED3B6D07}">
      <dsp:nvSpPr>
        <dsp:cNvPr id="0" name=""/>
        <dsp:cNvSpPr/>
      </dsp:nvSpPr>
      <dsp:spPr>
        <a:xfrm>
          <a:off x="5593022" y="745071"/>
          <a:ext cx="662080" cy="66208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33268-7D42-4CE8-B663-4BA1B88EF987}">
      <dsp:nvSpPr>
        <dsp:cNvPr id="0" name=""/>
        <dsp:cNvSpPr/>
      </dsp:nvSpPr>
      <dsp:spPr>
        <a:xfrm>
          <a:off x="5188417"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Named Entity Recognition</a:t>
          </a:r>
          <a:r>
            <a:rPr lang="en-US" sz="1100" b="0" i="0" kern="1200"/>
            <a:t>: The chatbot program model looks for categories of words, like the name of the product, the user’s name or address, whichever data is required.</a:t>
          </a:r>
          <a:endParaRPr lang="en-US" sz="1100" kern="1200"/>
        </a:p>
      </dsp:txBody>
      <dsp:txXfrm>
        <a:off x="5188417" y="1751230"/>
        <a:ext cx="1471289" cy="1287377"/>
      </dsp:txXfrm>
    </dsp:sp>
    <dsp:sp modelId="{302CFC15-F548-4AA4-8FFC-66114909F1C7}">
      <dsp:nvSpPr>
        <dsp:cNvPr id="0" name=""/>
        <dsp:cNvSpPr/>
      </dsp:nvSpPr>
      <dsp:spPr>
        <a:xfrm>
          <a:off x="7321786" y="745071"/>
          <a:ext cx="662080" cy="66208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CA592-BB5B-4EE1-8CE6-448C3986A2F9}">
      <dsp:nvSpPr>
        <dsp:cNvPr id="0" name=""/>
        <dsp:cNvSpPr/>
      </dsp:nvSpPr>
      <dsp:spPr>
        <a:xfrm>
          <a:off x="6917182"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Normalization</a:t>
          </a:r>
          <a:r>
            <a:rPr lang="en-US" sz="1100" b="0" i="0" kern="1200"/>
            <a:t>: The Chatbot program model processes the text in an effort to find common spelling mistakes or typographical errors that might the user intent to convey. This gives more human like effect of the Chatbot to the users.</a:t>
          </a:r>
          <a:endParaRPr lang="en-US" sz="1100" kern="1200"/>
        </a:p>
      </dsp:txBody>
      <dsp:txXfrm>
        <a:off x="6917182" y="1751230"/>
        <a:ext cx="1471289" cy="1287377"/>
      </dsp:txXfrm>
    </dsp:sp>
    <dsp:sp modelId="{6D9E33A3-D39C-4E47-9819-E8AEF8867457}">
      <dsp:nvSpPr>
        <dsp:cNvPr id="0" name=""/>
        <dsp:cNvSpPr/>
      </dsp:nvSpPr>
      <dsp:spPr>
        <a:xfrm>
          <a:off x="9050551" y="745071"/>
          <a:ext cx="662080" cy="662080"/>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6D64A0-3E30-4315-8585-C4A8E9D5284A}">
      <dsp:nvSpPr>
        <dsp:cNvPr id="0" name=""/>
        <dsp:cNvSpPr/>
      </dsp:nvSpPr>
      <dsp:spPr>
        <a:xfrm>
          <a:off x="8645947" y="1751230"/>
          <a:ext cx="1471289" cy="12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Dependency Parsing</a:t>
          </a:r>
          <a:r>
            <a:rPr lang="en-US" sz="1100" b="0" i="0" kern="1200"/>
            <a:t>: The Chatbot looks for the objects and subjects- verbs, nouns and common phrases in the user’s text to find dependent and related phrases that users might be trying to convey.</a:t>
          </a:r>
          <a:endParaRPr lang="en-US" sz="1100" kern="1200"/>
        </a:p>
      </dsp:txBody>
      <dsp:txXfrm>
        <a:off x="8645947" y="1751230"/>
        <a:ext cx="1471289" cy="12873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02C5-0E38-4674-942C-4F3F47C51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02EEA-F2FA-4A27-A7FA-3AB2C02E8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AC2443-C1A4-47F6-B0F2-73B59B4A269C}"/>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896A2776-5B00-40D2-8B74-C67E56001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B5EAD-D2AC-49A8-8C58-6F6CA02B64CF}"/>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366834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C974-72BD-4628-9686-08F96B18A3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512F7-6E0A-4279-9E2E-0609EF1B4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DA50E-920C-45BD-9D4B-6D9E34CEFCFB}"/>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6D1A117D-AEEE-44D2-B155-70558EED5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D94F1-9177-4CFD-8A2A-4F42EE5A84DC}"/>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177833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E7DF7-2E5E-460F-A4ED-6DEF3C34C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2E6ECB-C678-4B7B-B445-5D49EF0E7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3AC62-9C35-4A7C-958A-B59553871898}"/>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60186B32-B208-4384-84F7-8AF5E6C7B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5537B-E58C-49B5-8C5B-703ED91A1895}"/>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100509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2098-F2A1-4715-8BB0-EF4364A693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EA91E6-E291-4496-B520-F35CFD96C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51FB3-4BD2-4C35-AF10-699EE613203D}"/>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B9D2F151-A33E-4C68-BDAB-414AAF75F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616A6-A9A7-42F9-9AC7-FE79E13529B0}"/>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232761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3942-9423-409F-8253-71D77F0C4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AB6DFB-C849-445B-8384-9EF3D36BC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B587B-5AF2-4BD4-8CE7-349DE6C825AE}"/>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93C5D677-79B4-4B5F-A333-647F15A29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2A018-9804-4DFA-B78B-3F65D8B8E7D8}"/>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189228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6F64-36DC-42C1-8491-BD03BCD37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50451-14F9-4A6A-A4D6-8117A9C67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C2CFFA-A136-42CC-B9EE-99C83D0E1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06907A-AC76-4574-A45E-E339D34B1098}"/>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6" name="Footer Placeholder 5">
            <a:extLst>
              <a:ext uri="{FF2B5EF4-FFF2-40B4-BE49-F238E27FC236}">
                <a16:creationId xmlns:a16="http://schemas.microsoft.com/office/drawing/2014/main" id="{20DCE580-09E8-4717-A4B2-718D394AB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AB0CA-C53A-435A-93DB-129ADD79668A}"/>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214217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ADCE-954A-48BD-A192-0E2FF56756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70C0A8-13D6-44BE-895E-E889AE6A0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203B4-0B72-450F-A65B-2A8A916DB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CB6C95-662D-4CB4-A331-9712C629E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06D28-0350-4D44-98C3-0B81772EA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433D6-8C76-4E71-85F6-FAAF33C61ED7}"/>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8" name="Footer Placeholder 7">
            <a:extLst>
              <a:ext uri="{FF2B5EF4-FFF2-40B4-BE49-F238E27FC236}">
                <a16:creationId xmlns:a16="http://schemas.microsoft.com/office/drawing/2014/main" id="{8B70F8DA-653A-4747-BFF0-73D528FE26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F15055-5078-417D-869C-B3A3FFC29CE5}"/>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189564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67B-3504-4847-8C95-64D92A23EE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F7D3D-D165-4624-9994-C94450D5A595}"/>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4" name="Footer Placeholder 3">
            <a:extLst>
              <a:ext uri="{FF2B5EF4-FFF2-40B4-BE49-F238E27FC236}">
                <a16:creationId xmlns:a16="http://schemas.microsoft.com/office/drawing/2014/main" id="{AF7A1288-E528-47E4-B3CD-2745D892AC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F7878-C6A5-4547-9F74-144A57448630}"/>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296560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808AA-56C2-474E-8257-6B6007D71E1E}"/>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3" name="Footer Placeholder 2">
            <a:extLst>
              <a:ext uri="{FF2B5EF4-FFF2-40B4-BE49-F238E27FC236}">
                <a16:creationId xmlns:a16="http://schemas.microsoft.com/office/drawing/2014/main" id="{F81C19A3-599C-4691-887C-058C3C74B9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A29CF8-45E0-439B-8782-90549D1B1DF0}"/>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230237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16C4-02B0-4188-BC01-7169E3092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9064F3-C1A8-422A-B4F7-1135A413A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6E675E-B57B-46EF-95B1-57F6318B8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11AD6-0E03-4BD7-BB10-6A4626715A5F}"/>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6" name="Footer Placeholder 5">
            <a:extLst>
              <a:ext uri="{FF2B5EF4-FFF2-40B4-BE49-F238E27FC236}">
                <a16:creationId xmlns:a16="http://schemas.microsoft.com/office/drawing/2014/main" id="{7E9608A1-524C-4806-82DE-7D47E8D2A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D02FC5-84FD-422D-BE53-61AD530E8D61}"/>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39364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CCF1-750B-4953-9ACE-F0E05340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20241E-5606-4FFA-A743-6FB693A41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A63152-7E06-4F9C-922F-65639E7C2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C8507-F001-4AD9-B63B-39606C65B12B}"/>
              </a:ext>
            </a:extLst>
          </p:cNvPr>
          <p:cNvSpPr>
            <a:spLocks noGrp="1"/>
          </p:cNvSpPr>
          <p:nvPr>
            <p:ph type="dt" sz="half" idx="10"/>
          </p:nvPr>
        </p:nvSpPr>
        <p:spPr/>
        <p:txBody>
          <a:bodyPr/>
          <a:lstStyle/>
          <a:p>
            <a:fld id="{8708C744-C468-4D07-BF9C-1345BE548CD7}" type="datetimeFigureOut">
              <a:rPr lang="en-IN" smtClean="0"/>
              <a:t>07-01-2021</a:t>
            </a:fld>
            <a:endParaRPr lang="en-IN"/>
          </a:p>
        </p:txBody>
      </p:sp>
      <p:sp>
        <p:nvSpPr>
          <p:cNvPr id="6" name="Footer Placeholder 5">
            <a:extLst>
              <a:ext uri="{FF2B5EF4-FFF2-40B4-BE49-F238E27FC236}">
                <a16:creationId xmlns:a16="http://schemas.microsoft.com/office/drawing/2014/main" id="{30747A49-070A-4B09-9D69-936E81CAB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BB871-40AC-41D2-8DCC-6567EC9590B8}"/>
              </a:ext>
            </a:extLst>
          </p:cNvPr>
          <p:cNvSpPr>
            <a:spLocks noGrp="1"/>
          </p:cNvSpPr>
          <p:nvPr>
            <p:ph type="sldNum" sz="quarter" idx="12"/>
          </p:nvPr>
        </p:nvSpPr>
        <p:spPr/>
        <p:txBody>
          <a:bodyPr/>
          <a:lstStyle/>
          <a:p>
            <a:fld id="{0AE43012-329C-4EA6-A50B-BA6D34F1AD1E}" type="slidenum">
              <a:rPr lang="en-IN" smtClean="0"/>
              <a:t>‹#›</a:t>
            </a:fld>
            <a:endParaRPr lang="en-IN"/>
          </a:p>
        </p:txBody>
      </p:sp>
    </p:spTree>
    <p:extLst>
      <p:ext uri="{BB962C8B-B14F-4D97-AF65-F5344CB8AC3E}">
        <p14:creationId xmlns:p14="http://schemas.microsoft.com/office/powerpoint/2010/main" val="79167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8B1CD-ED9B-4004-8533-6F3AEBB1F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EE5FC-357C-4035-8B67-3408250B3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86DAE-2F85-4CA1-BB4B-240027ECA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8C744-C468-4D07-BF9C-1345BE548CD7}" type="datetimeFigureOut">
              <a:rPr lang="en-IN" smtClean="0"/>
              <a:t>07-01-2021</a:t>
            </a:fld>
            <a:endParaRPr lang="en-IN"/>
          </a:p>
        </p:txBody>
      </p:sp>
      <p:sp>
        <p:nvSpPr>
          <p:cNvPr id="5" name="Footer Placeholder 4">
            <a:extLst>
              <a:ext uri="{FF2B5EF4-FFF2-40B4-BE49-F238E27FC236}">
                <a16:creationId xmlns:a16="http://schemas.microsoft.com/office/drawing/2014/main" id="{F638205A-901D-42A1-B99E-F1163B04D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583BC9-90CA-4DF4-84EA-A052F7AF0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43012-329C-4EA6-A50B-BA6D34F1AD1E}" type="slidenum">
              <a:rPr lang="en-IN" smtClean="0"/>
              <a:t>‹#›</a:t>
            </a:fld>
            <a:endParaRPr lang="en-IN"/>
          </a:p>
        </p:txBody>
      </p:sp>
    </p:spTree>
    <p:extLst>
      <p:ext uri="{BB962C8B-B14F-4D97-AF65-F5344CB8AC3E}">
        <p14:creationId xmlns:p14="http://schemas.microsoft.com/office/powerpoint/2010/main" val="280224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engati.com/blog/personalized-customer-experien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3">
            <a:extLst>
              <a:ext uri="{FF2B5EF4-FFF2-40B4-BE49-F238E27FC236}">
                <a16:creationId xmlns:a16="http://schemas.microsoft.com/office/drawing/2014/main" id="{D41CCBED-E4E1-4997-A072-94D325AE3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010F0-C7C8-474B-A0C5-E6071F2760BC}"/>
              </a:ext>
            </a:extLst>
          </p:cNvPr>
          <p:cNvSpPr>
            <a:spLocks noGrp="1"/>
          </p:cNvSpPr>
          <p:nvPr>
            <p:ph type="ctrTitle"/>
          </p:nvPr>
        </p:nvSpPr>
        <p:spPr>
          <a:xfrm>
            <a:off x="804672" y="5434228"/>
            <a:ext cx="10640754" cy="775845"/>
          </a:xfrm>
        </p:spPr>
        <p:txBody>
          <a:bodyPr anchor="ctr">
            <a:normAutofit/>
          </a:bodyPr>
          <a:lstStyle/>
          <a:p>
            <a:pPr algn="l"/>
            <a:r>
              <a:rPr lang="en-US" sz="4400" dirty="0">
                <a:solidFill>
                  <a:srgbClr val="FFFFFF"/>
                </a:solidFill>
              </a:rPr>
              <a:t>PERSONAL ASSISTANT (HEALTH BOT)</a:t>
            </a:r>
            <a:endParaRPr lang="en-IN" sz="4400" dirty="0">
              <a:solidFill>
                <a:srgbClr val="FFFFFF"/>
              </a:solidFill>
            </a:endParaRPr>
          </a:p>
        </p:txBody>
      </p:sp>
      <p:pic>
        <p:nvPicPr>
          <p:cNvPr id="51" name="Picture 45">
            <a:extLst>
              <a:ext uri="{FF2B5EF4-FFF2-40B4-BE49-F238E27FC236}">
                <a16:creationId xmlns:a16="http://schemas.microsoft.com/office/drawing/2014/main" id="{227F50A4-96DC-44F7-8805-D1713FA4CA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flipV="1">
            <a:off x="0" y="4030580"/>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52" name="Rectangle 47">
            <a:extLst>
              <a:ext uri="{FF2B5EF4-FFF2-40B4-BE49-F238E27FC236}">
                <a16:creationId xmlns:a16="http://schemas.microsoft.com/office/drawing/2014/main" id="{7657922F-06FC-4A81-9EC2-4047535D1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174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5916DA03-B9DD-4381-AB9C-787B6E54AB96}"/>
              </a:ext>
            </a:extLst>
          </p:cNvPr>
          <p:cNvPicPr>
            <a:picLocks noChangeAspect="1"/>
          </p:cNvPicPr>
          <p:nvPr/>
        </p:nvPicPr>
        <p:blipFill rotWithShape="1">
          <a:blip r:embed="rId3"/>
          <a:srcRect b="15094"/>
          <a:stretch/>
        </p:blipFill>
        <p:spPr>
          <a:xfrm>
            <a:off x="2908966" y="404331"/>
            <a:ext cx="6374068" cy="3585427"/>
          </a:xfrm>
          <a:prstGeom prst="rect">
            <a:avLst/>
          </a:prstGeom>
        </p:spPr>
      </p:pic>
    </p:spTree>
    <p:extLst>
      <p:ext uri="{BB962C8B-B14F-4D97-AF65-F5344CB8AC3E}">
        <p14:creationId xmlns:p14="http://schemas.microsoft.com/office/powerpoint/2010/main" val="252410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595012-081D-42EE-AC94-74FC8AE25B37}"/>
              </a:ext>
            </a:extLst>
          </p:cNvPr>
          <p:cNvSpPr>
            <a:spLocks noGrp="1"/>
          </p:cNvSpPr>
          <p:nvPr>
            <p:ph type="title"/>
          </p:nvPr>
        </p:nvSpPr>
        <p:spPr>
          <a:xfrm>
            <a:off x="640079" y="2053641"/>
            <a:ext cx="3669161" cy="2760098"/>
          </a:xfrm>
        </p:spPr>
        <p:txBody>
          <a:bodyPr>
            <a:normAutofit/>
          </a:bodyPr>
          <a:lstStyle/>
          <a:p>
            <a:r>
              <a:rPr lang="en-US" b="1" i="0" dirty="0">
                <a:solidFill>
                  <a:srgbClr val="FFFFFF"/>
                </a:solidFill>
                <a:effectLst/>
              </a:rPr>
              <a:t>The future of chatbots in healthcare</a:t>
            </a:r>
            <a:br>
              <a:rPr lang="en-US" b="1" i="0" dirty="0">
                <a:solidFill>
                  <a:srgbClr val="FFFFFF"/>
                </a:solidFill>
                <a:effectLst/>
                <a:latin typeface="Open Sans"/>
              </a:rPr>
            </a:br>
            <a:endParaRPr lang="en-IN" dirty="0">
              <a:solidFill>
                <a:srgbClr val="FFFFFF"/>
              </a:solidFill>
            </a:endParaRPr>
          </a:p>
        </p:txBody>
      </p:sp>
      <p:sp>
        <p:nvSpPr>
          <p:cNvPr id="3" name="Content Placeholder 2">
            <a:extLst>
              <a:ext uri="{FF2B5EF4-FFF2-40B4-BE49-F238E27FC236}">
                <a16:creationId xmlns:a16="http://schemas.microsoft.com/office/drawing/2014/main" id="{D2B8EF92-DFD6-45CF-B0E0-0663F429B479}"/>
              </a:ext>
            </a:extLst>
          </p:cNvPr>
          <p:cNvSpPr>
            <a:spLocks noGrp="1"/>
          </p:cNvSpPr>
          <p:nvPr>
            <p:ph idx="1"/>
          </p:nvPr>
        </p:nvSpPr>
        <p:spPr>
          <a:xfrm>
            <a:off x="6090574" y="801866"/>
            <a:ext cx="5306084" cy="5230634"/>
          </a:xfrm>
        </p:spPr>
        <p:txBody>
          <a:bodyPr anchor="ctr">
            <a:normAutofit/>
          </a:bodyPr>
          <a:lstStyle/>
          <a:p>
            <a:pPr marL="0" indent="0">
              <a:buNone/>
            </a:pPr>
            <a:r>
              <a:rPr lang="en-US" sz="1900" b="0" i="0" dirty="0">
                <a:solidFill>
                  <a:srgbClr val="000000"/>
                </a:solidFill>
                <a:effectLst/>
              </a:rPr>
              <a:t>In the future, we’re going to see more comprehensive chatbots solutions emerge on the market.</a:t>
            </a:r>
          </a:p>
          <a:p>
            <a:pPr marL="0" indent="0">
              <a:buNone/>
            </a:pPr>
            <a:r>
              <a:rPr lang="en-US" sz="1900" b="0" i="1" dirty="0">
                <a:solidFill>
                  <a:srgbClr val="000000"/>
                </a:solidFill>
                <a:effectLst/>
                <a:latin typeface="Open Sans"/>
              </a:rPr>
              <a:t>For example, a chatbot will help users to check their symptoms and, on the basis of the diagnosis, book an appointment, answer their questions, and even offer direct telemedicine consultation with a doctor through video chat. After such consultation, the doctor will prescribe medicine and the prescription will be stored in the system.</a:t>
            </a:r>
          </a:p>
          <a:p>
            <a:pPr marL="0" indent="0">
              <a:buNone/>
            </a:pPr>
            <a:r>
              <a:rPr lang="en-US" sz="1900" b="0" i="0" dirty="0">
                <a:solidFill>
                  <a:srgbClr val="000000"/>
                </a:solidFill>
                <a:effectLst/>
              </a:rPr>
              <a:t>There is certainly a lot of room for growth in the healthcare sector when it comes to AI and other innovative technological solutions. Cloud adoption rates are on the rise, and an increasing number of healthcare providers are looking into new ways for streamlining their processes and reducing wait times.</a:t>
            </a:r>
            <a:endParaRPr lang="en-IN" sz="1900" dirty="0">
              <a:solidFill>
                <a:srgbClr val="000000"/>
              </a:solidFill>
            </a:endParaRPr>
          </a:p>
        </p:txBody>
      </p:sp>
    </p:spTree>
    <p:extLst>
      <p:ext uri="{BB962C8B-B14F-4D97-AF65-F5344CB8AC3E}">
        <p14:creationId xmlns:p14="http://schemas.microsoft.com/office/powerpoint/2010/main" val="122091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1EEB5-D617-4D4C-9CF5-8D49A3FA7064}"/>
              </a:ext>
            </a:extLst>
          </p:cNvPr>
          <p:cNvPicPr>
            <a:picLocks noChangeAspect="1"/>
          </p:cNvPicPr>
          <p:nvPr/>
        </p:nvPicPr>
        <p:blipFill rotWithShape="1">
          <a:blip r:embed="rId2"/>
          <a:srcRect t="7865" b="7865"/>
          <a:stretch/>
        </p:blipFill>
        <p:spPr>
          <a:xfrm>
            <a:off x="-1" y="10"/>
            <a:ext cx="12192000" cy="6857990"/>
          </a:xfrm>
          <a:prstGeom prst="rect">
            <a:avLst/>
          </a:prstGeom>
        </p:spPr>
      </p:pic>
      <p:sp>
        <p:nvSpPr>
          <p:cNvPr id="14"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915468C-C58E-4FD0-A6D0-8FE73D15EF5D}"/>
              </a:ext>
            </a:extLst>
          </p:cNvPr>
          <p:cNvSpPr>
            <a:spLocks noGrp="1"/>
          </p:cNvSpPr>
          <p:nvPr>
            <p:ph type="title"/>
          </p:nvPr>
        </p:nvSpPr>
        <p:spPr>
          <a:xfrm>
            <a:off x="709448" y="1913950"/>
            <a:ext cx="4204137" cy="1342754"/>
          </a:xfrm>
        </p:spPr>
        <p:txBody>
          <a:bodyPr>
            <a:normAutofit/>
          </a:bodyPr>
          <a:lstStyle/>
          <a:p>
            <a:pPr algn="ctr"/>
            <a:r>
              <a:rPr lang="en-US" sz="3600"/>
              <a:t>THANKING YOU</a:t>
            </a:r>
            <a:endParaRPr lang="en-IN" sz="3600"/>
          </a:p>
        </p:txBody>
      </p:sp>
      <p:cxnSp>
        <p:nvCxnSpPr>
          <p:cNvPr id="19" name="Straight Connector 15">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3DAC43-DA08-4009-8384-5B434ECCC84E}"/>
              </a:ext>
            </a:extLst>
          </p:cNvPr>
          <p:cNvSpPr>
            <a:spLocks noGrp="1"/>
          </p:cNvSpPr>
          <p:nvPr>
            <p:ph idx="1"/>
          </p:nvPr>
        </p:nvSpPr>
        <p:spPr>
          <a:xfrm>
            <a:off x="525516" y="3417573"/>
            <a:ext cx="4593021" cy="2619839"/>
          </a:xfrm>
        </p:spPr>
        <p:txBody>
          <a:bodyPr anchor="ctr">
            <a:normAutofit/>
          </a:bodyPr>
          <a:lstStyle/>
          <a:p>
            <a:pPr marL="0" indent="0">
              <a:buNone/>
            </a:pPr>
            <a:r>
              <a:rPr lang="en-US" sz="1800" b="0" i="1">
                <a:effectLst/>
                <a:latin typeface="Open Sans"/>
              </a:rPr>
              <a:t>“Let’s make this clear: chatbots will never substitute doctors. They can provide many opportunities to facilitate their jobs or improve their performance but, ultimately, it’s human doctors who are going to deliver the care”.</a:t>
            </a:r>
          </a:p>
          <a:p>
            <a:endParaRPr lang="en-IN" sz="1800"/>
          </a:p>
        </p:txBody>
      </p:sp>
    </p:spTree>
    <p:extLst>
      <p:ext uri="{BB962C8B-B14F-4D97-AF65-F5344CB8AC3E}">
        <p14:creationId xmlns:p14="http://schemas.microsoft.com/office/powerpoint/2010/main" val="277805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B56F6C-9BCD-48A9-9FAF-2F3F3FB8791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DEVSTARTER</a:t>
            </a:r>
            <a:endParaRPr lang="en-IN" dirty="0">
              <a:solidFill>
                <a:srgbClr val="FFFFFF"/>
              </a:solidFill>
            </a:endParaRPr>
          </a:p>
        </p:txBody>
      </p:sp>
      <p:sp>
        <p:nvSpPr>
          <p:cNvPr id="3" name="Content Placeholder 2">
            <a:extLst>
              <a:ext uri="{FF2B5EF4-FFF2-40B4-BE49-F238E27FC236}">
                <a16:creationId xmlns:a16="http://schemas.microsoft.com/office/drawing/2014/main" id="{320DCD01-08D6-4AA9-ACCB-9B0A9AD2A21B}"/>
              </a:ext>
            </a:extLst>
          </p:cNvPr>
          <p:cNvSpPr>
            <a:spLocks noGrp="1"/>
          </p:cNvSpPr>
          <p:nvPr>
            <p:ph idx="1"/>
          </p:nvPr>
        </p:nvSpPr>
        <p:spPr>
          <a:xfrm>
            <a:off x="6090574" y="801866"/>
            <a:ext cx="5306084" cy="5230634"/>
          </a:xfrm>
        </p:spPr>
        <p:txBody>
          <a:bodyPr anchor="ctr">
            <a:normAutofit/>
          </a:bodyPr>
          <a:lstStyle/>
          <a:p>
            <a:pPr marL="0" indent="0">
              <a:buNone/>
            </a:pPr>
            <a:r>
              <a:rPr lang="en-US" sz="3200" b="1" u="sng" dirty="0">
                <a:solidFill>
                  <a:srgbClr val="000000"/>
                </a:solidFill>
              </a:rPr>
              <a:t>TEAM MEMBERS :</a:t>
            </a:r>
          </a:p>
          <a:p>
            <a:pPr marL="0" indent="0">
              <a:buNone/>
            </a:pPr>
            <a:endParaRPr lang="en-US" sz="2400" b="1" u="sng" dirty="0">
              <a:solidFill>
                <a:srgbClr val="000000"/>
              </a:solidFill>
            </a:endParaRPr>
          </a:p>
          <a:p>
            <a:r>
              <a:rPr lang="en-US" sz="2400" dirty="0">
                <a:solidFill>
                  <a:srgbClr val="000000"/>
                </a:solidFill>
              </a:rPr>
              <a:t>SAI HARSHA VARDHAN A.V.N</a:t>
            </a:r>
          </a:p>
          <a:p>
            <a:r>
              <a:rPr lang="en-US" sz="2400" dirty="0">
                <a:solidFill>
                  <a:srgbClr val="000000"/>
                </a:solidFill>
              </a:rPr>
              <a:t>MAHINDRA REDDY SURAM </a:t>
            </a:r>
          </a:p>
          <a:p>
            <a:r>
              <a:rPr lang="en-US" sz="2400" dirty="0">
                <a:solidFill>
                  <a:srgbClr val="000000"/>
                </a:solidFill>
              </a:rPr>
              <a:t>VARSHITH .G</a:t>
            </a:r>
          </a:p>
          <a:p>
            <a:r>
              <a:rPr lang="en-US" sz="2400" dirty="0">
                <a:solidFill>
                  <a:srgbClr val="000000"/>
                </a:solidFill>
              </a:rPr>
              <a:t>MUNI PRUDHVI.K</a:t>
            </a:r>
            <a:endParaRPr lang="en-IN" sz="2400" dirty="0">
              <a:solidFill>
                <a:srgbClr val="000000"/>
              </a:solidFill>
            </a:endParaRPr>
          </a:p>
        </p:txBody>
      </p:sp>
    </p:spTree>
    <p:extLst>
      <p:ext uri="{BB962C8B-B14F-4D97-AF65-F5344CB8AC3E}">
        <p14:creationId xmlns:p14="http://schemas.microsoft.com/office/powerpoint/2010/main" val="207715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9E886-E405-4223-8883-C3C185469FD5}"/>
              </a:ext>
            </a:extLst>
          </p:cNvPr>
          <p:cNvSpPr>
            <a:spLocks noGrp="1"/>
          </p:cNvSpPr>
          <p:nvPr>
            <p:ph type="title"/>
          </p:nvPr>
        </p:nvSpPr>
        <p:spPr>
          <a:xfrm>
            <a:off x="5596501" y="489508"/>
            <a:ext cx="5754896" cy="1667569"/>
          </a:xfrm>
        </p:spPr>
        <p:txBody>
          <a:bodyPr anchor="b">
            <a:normAutofit/>
          </a:bodyPr>
          <a:lstStyle/>
          <a:p>
            <a:r>
              <a:rPr lang="en-US" sz="4000" dirty="0"/>
              <a:t>PROBLEM STATEMENT</a:t>
            </a:r>
            <a:endParaRPr lang="en-IN" sz="4000" dirty="0"/>
          </a:p>
        </p:txBody>
      </p:sp>
      <p:pic>
        <p:nvPicPr>
          <p:cNvPr id="7" name="Graphic 6" descr="Robot">
            <a:extLst>
              <a:ext uri="{FF2B5EF4-FFF2-40B4-BE49-F238E27FC236}">
                <a16:creationId xmlns:a16="http://schemas.microsoft.com/office/drawing/2014/main" id="{52B774BE-D31F-412F-A3F0-F5B171D43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33094C9F-7B5F-45ED-B32B-DA34E9224654}"/>
              </a:ext>
            </a:extLst>
          </p:cNvPr>
          <p:cNvSpPr>
            <a:spLocks noGrp="1"/>
          </p:cNvSpPr>
          <p:nvPr>
            <p:ph idx="1"/>
          </p:nvPr>
        </p:nvSpPr>
        <p:spPr>
          <a:xfrm>
            <a:off x="4562475" y="2387600"/>
            <a:ext cx="7375525" cy="3209925"/>
          </a:xfrm>
        </p:spPr>
        <p:txBody>
          <a:bodyPr anchor="t">
            <a:normAutofit/>
          </a:bodyPr>
          <a:lstStyle/>
          <a:p>
            <a:pPr marL="0" indent="0">
              <a:buNone/>
            </a:pPr>
            <a:endParaRPr lang="en-IN" sz="1400" dirty="0"/>
          </a:p>
          <a:p>
            <a:r>
              <a:rPr lang="en-US" sz="1400" b="1" i="0" dirty="0">
                <a:effectLst/>
                <a:latin typeface="Nunito"/>
              </a:rPr>
              <a:t>Builds a rapport with the patients and provides assistance</a:t>
            </a:r>
          </a:p>
          <a:p>
            <a:pPr marL="0" indent="0">
              <a:buNone/>
            </a:pPr>
            <a:r>
              <a:rPr lang="en-US" sz="1400" b="0" i="0" dirty="0">
                <a:effectLst/>
                <a:latin typeface="Nunito"/>
              </a:rPr>
              <a:t>All chatbots in the medical line have to be presented rightly and made as attractive as possible. Now imagine your patient’s looking up for a symptom on your website but doesn’t know where exactly to find the solution and how to book an appointment with you? They’re going to leave your website disappointed. But a health bot can help you turn that around. When a patient visits your website, your chatbot will give them a warm greeting and help them through the symptoms, predict potential diagnosis, and provide them the option of booking an appointment with you directly. They also take in user information by asking them questions, which gets stored for any form of reference  and </a:t>
            </a:r>
            <a:r>
              <a:rPr lang="en-US" sz="1400" b="0" i="0" u="none" strike="noStrike" dirty="0">
                <a:effectLst/>
                <a:latin typeface="Nunito"/>
                <a:hlinkClick r:id="rId4"/>
              </a:rPr>
              <a:t>personalized experience</a:t>
            </a:r>
            <a:r>
              <a:rPr lang="en-US" sz="1400" b="0" i="0" dirty="0">
                <a:effectLst/>
                <a:latin typeface="Nunito"/>
              </a:rPr>
              <a:t>. This is how chatbots build a good rapport with your patients.</a:t>
            </a:r>
          </a:p>
        </p:txBody>
      </p:sp>
      <p:sp>
        <p:nvSpPr>
          <p:cNvPr id="42" name="Rectangle 4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78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EE90B-8ACB-4F08-A6D9-D6837E014275}"/>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INTRODUCTION</a:t>
            </a:r>
            <a:br>
              <a:rPr lang="en-US" sz="3700">
                <a:solidFill>
                  <a:srgbClr val="FFFFFF"/>
                </a:solidFill>
              </a:rPr>
            </a:br>
            <a:endParaRPr lang="en-IN" sz="3700">
              <a:solidFill>
                <a:srgbClr val="FFFFFF"/>
              </a:solidFill>
            </a:endParaRPr>
          </a:p>
        </p:txBody>
      </p:sp>
      <p:sp>
        <p:nvSpPr>
          <p:cNvPr id="3" name="Content Placeholder 2">
            <a:extLst>
              <a:ext uri="{FF2B5EF4-FFF2-40B4-BE49-F238E27FC236}">
                <a16:creationId xmlns:a16="http://schemas.microsoft.com/office/drawing/2014/main" id="{7A4448D6-EB5B-4B39-B491-D4AA66613497}"/>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A chatbot is an artificial intelligence (AI) software that can simulate a conversion (or a chat) with a user in natural language through messaging applications, websites, mobile apps or through the telephone.</a:t>
            </a:r>
          </a:p>
          <a:p>
            <a:pPr marL="0" indent="0">
              <a:buNone/>
            </a:pPr>
            <a:br>
              <a:rPr lang="en-US" sz="2000" dirty="0"/>
            </a:br>
            <a:r>
              <a:rPr lang="en-US" sz="2000" b="1" dirty="0"/>
              <a:t>Why  are   chatbots  important?  </a:t>
            </a:r>
          </a:p>
          <a:p>
            <a:r>
              <a:rPr lang="en-US" sz="2000" dirty="0"/>
              <a:t>A chatbot is often described as one of the most advanced and promising expressions of interaction between humans and machines. </a:t>
            </a:r>
          </a:p>
          <a:p>
            <a:r>
              <a:rPr lang="en-US" sz="2000" dirty="0"/>
              <a:t>However, from a technological point of view, a chatbot only represents the natural evolution of a Question Answering system leveraging Natural Language Processing (NLP). </a:t>
            </a:r>
          </a:p>
          <a:p>
            <a:r>
              <a:rPr lang="en-US" sz="2000" dirty="0"/>
              <a:t>Formulating responses to questions in natural language is one of the most typical Examples of Natural Language Processing applied in various enterprises’ end-use applications.</a:t>
            </a:r>
          </a:p>
        </p:txBody>
      </p:sp>
    </p:spTree>
    <p:extLst>
      <p:ext uri="{BB962C8B-B14F-4D97-AF65-F5344CB8AC3E}">
        <p14:creationId xmlns:p14="http://schemas.microsoft.com/office/powerpoint/2010/main" val="8553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DF2F8-360A-4AAC-B34C-6832CC3992B4}"/>
              </a:ext>
            </a:extLst>
          </p:cNvPr>
          <p:cNvSpPr>
            <a:spLocks noGrp="1"/>
          </p:cNvSpPr>
          <p:nvPr>
            <p:ph type="title"/>
          </p:nvPr>
        </p:nvSpPr>
        <p:spPr>
          <a:xfrm>
            <a:off x="466722" y="586855"/>
            <a:ext cx="3201366" cy="3387497"/>
          </a:xfrm>
        </p:spPr>
        <p:txBody>
          <a:bodyPr anchor="b">
            <a:normAutofit/>
          </a:bodyPr>
          <a:lstStyle/>
          <a:p>
            <a:pPr algn="r"/>
            <a:r>
              <a:rPr lang="en-US" sz="4000" spc="655">
                <a:solidFill>
                  <a:srgbClr val="FFFFFF"/>
                </a:solidFill>
                <a:cs typeface="Calibri"/>
              </a:rPr>
              <a:t>H</a:t>
            </a:r>
            <a:r>
              <a:rPr lang="en-IN" sz="4000" spc="655">
                <a:solidFill>
                  <a:srgbClr val="FFFFFF"/>
                </a:solidFill>
                <a:cs typeface="Calibri"/>
              </a:rPr>
              <a:t>ISTORY OF CHATBOT</a:t>
            </a:r>
            <a:endParaRPr lang="en-IN" sz="4000">
              <a:solidFill>
                <a:srgbClr val="FFFFFF"/>
              </a:solidFill>
            </a:endParaRPr>
          </a:p>
        </p:txBody>
      </p:sp>
      <p:sp>
        <p:nvSpPr>
          <p:cNvPr id="3" name="Content Placeholder 2">
            <a:extLst>
              <a:ext uri="{FF2B5EF4-FFF2-40B4-BE49-F238E27FC236}">
                <a16:creationId xmlns:a16="http://schemas.microsoft.com/office/drawing/2014/main" id="{2005E9A1-7655-44DF-8E5B-77CADB76FCE0}"/>
              </a:ext>
            </a:extLst>
          </p:cNvPr>
          <p:cNvSpPr>
            <a:spLocks noGrp="1"/>
          </p:cNvSpPr>
          <p:nvPr>
            <p:ph idx="1"/>
          </p:nvPr>
        </p:nvSpPr>
        <p:spPr>
          <a:xfrm>
            <a:off x="4810259" y="649480"/>
            <a:ext cx="6555347" cy="5546047"/>
          </a:xfrm>
        </p:spPr>
        <p:txBody>
          <a:bodyPr anchor="ctr">
            <a:normAutofit/>
          </a:bodyPr>
          <a:lstStyle/>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endParaRPr lang="en-US" sz="2000" spc="880" dirty="0">
              <a:latin typeface="Calibri"/>
              <a:cs typeface="Calibri"/>
            </a:endParaRPr>
          </a:p>
          <a:p>
            <a:pPr marL="0" indent="0">
              <a:spcBef>
                <a:spcPts val="105"/>
              </a:spcBef>
              <a:buNone/>
            </a:pPr>
            <a:r>
              <a:rPr lang="en-US" sz="2000" spc="880" dirty="0">
                <a:latin typeface="Calibri"/>
                <a:cs typeface="Calibri"/>
              </a:rPr>
              <a:t>ELIZA</a:t>
            </a:r>
            <a:r>
              <a:rPr lang="en-US" sz="2000" spc="-650" dirty="0">
                <a:latin typeface="Calibri"/>
                <a:cs typeface="Calibri"/>
              </a:rPr>
              <a:t> </a:t>
            </a:r>
            <a:r>
              <a:rPr lang="en-US" sz="2000" spc="415" dirty="0">
                <a:latin typeface="Calibri"/>
                <a:cs typeface="Calibri"/>
              </a:rPr>
              <a:t>– </a:t>
            </a:r>
            <a:r>
              <a:rPr lang="en-US" sz="2000" spc="500" dirty="0">
                <a:latin typeface="Calibri"/>
                <a:cs typeface="Calibri"/>
              </a:rPr>
              <a:t>Chatbot</a:t>
            </a:r>
          </a:p>
          <a:p>
            <a:pPr marL="0" indent="0">
              <a:spcBef>
                <a:spcPts val="105"/>
              </a:spcBef>
              <a:buNone/>
            </a:pPr>
            <a:endParaRPr lang="en-US" sz="2000" dirty="0">
              <a:latin typeface="Calibri"/>
              <a:cs typeface="Calibri"/>
            </a:endParaRPr>
          </a:p>
          <a:p>
            <a:pPr marL="0" indent="0">
              <a:spcBef>
                <a:spcPts val="105"/>
              </a:spcBef>
              <a:buNone/>
            </a:pPr>
            <a:r>
              <a:rPr lang="en-US" sz="2000" spc="65" dirty="0">
                <a:latin typeface="Arial"/>
                <a:cs typeface="Arial"/>
              </a:rPr>
              <a:t>In </a:t>
            </a:r>
            <a:r>
              <a:rPr lang="en-US" sz="2000" spc="195" dirty="0">
                <a:latin typeface="Arial"/>
                <a:cs typeface="Arial"/>
              </a:rPr>
              <a:t>the </a:t>
            </a:r>
            <a:r>
              <a:rPr lang="en-US" sz="2000" spc="130" dirty="0">
                <a:latin typeface="Arial"/>
                <a:cs typeface="Arial"/>
              </a:rPr>
              <a:t>period </a:t>
            </a:r>
            <a:r>
              <a:rPr lang="en-US" sz="2000" spc="275" dirty="0">
                <a:latin typeface="Arial"/>
                <a:cs typeface="Arial"/>
              </a:rPr>
              <a:t>of </a:t>
            </a:r>
            <a:r>
              <a:rPr lang="en-US" sz="2000" spc="125" dirty="0">
                <a:latin typeface="Arial"/>
                <a:cs typeface="Arial"/>
              </a:rPr>
              <a:t>1964-1966.The </a:t>
            </a:r>
            <a:r>
              <a:rPr lang="en-US" sz="2000" spc="150" dirty="0">
                <a:latin typeface="Arial"/>
                <a:cs typeface="Arial"/>
              </a:rPr>
              <a:t>great </a:t>
            </a:r>
            <a:r>
              <a:rPr lang="en-US" sz="2000" spc="140" dirty="0">
                <a:latin typeface="Arial"/>
                <a:cs typeface="Arial"/>
              </a:rPr>
              <a:t>scientist </a:t>
            </a:r>
            <a:r>
              <a:rPr lang="en-US" sz="2000" spc="120" dirty="0">
                <a:latin typeface="Arial"/>
                <a:cs typeface="Arial"/>
              </a:rPr>
              <a:t>named  </a:t>
            </a:r>
            <a:r>
              <a:rPr lang="en-US" sz="2000" i="1" spc="360" dirty="0">
                <a:latin typeface="Calibri"/>
                <a:cs typeface="Calibri"/>
              </a:rPr>
              <a:t>Joseph </a:t>
            </a:r>
            <a:r>
              <a:rPr lang="en-US" sz="2000" i="1" spc="254" dirty="0" err="1">
                <a:latin typeface="Calibri"/>
                <a:cs typeface="Calibri"/>
              </a:rPr>
              <a:t>Weizenbaum</a:t>
            </a:r>
            <a:r>
              <a:rPr lang="en-US" sz="2000" spc="254" dirty="0">
                <a:latin typeface="Arial"/>
                <a:cs typeface="Arial"/>
              </a:rPr>
              <a:t>. </a:t>
            </a:r>
            <a:r>
              <a:rPr lang="en-US" sz="2000" spc="70" dirty="0">
                <a:latin typeface="Arial"/>
                <a:cs typeface="Arial"/>
              </a:rPr>
              <a:t>He </a:t>
            </a:r>
            <a:r>
              <a:rPr lang="en-US" sz="2000" spc="145" dirty="0">
                <a:latin typeface="Arial"/>
                <a:cs typeface="Arial"/>
              </a:rPr>
              <a:t>invented </a:t>
            </a:r>
            <a:r>
              <a:rPr lang="en-US" sz="2000" spc="195" dirty="0">
                <a:latin typeface="Arial"/>
                <a:cs typeface="Arial"/>
              </a:rPr>
              <a:t>first </a:t>
            </a:r>
            <a:r>
              <a:rPr lang="en-US" sz="2000" spc="190" dirty="0">
                <a:latin typeface="Arial"/>
                <a:cs typeface="Arial"/>
              </a:rPr>
              <a:t>chatbot </a:t>
            </a:r>
            <a:r>
              <a:rPr lang="en-US" sz="2000" spc="120" dirty="0">
                <a:latin typeface="Arial"/>
                <a:cs typeface="Arial"/>
              </a:rPr>
              <a:t>named  </a:t>
            </a:r>
            <a:r>
              <a:rPr lang="en-US" sz="2000" spc="30" dirty="0">
                <a:latin typeface="Arial"/>
                <a:cs typeface="Arial"/>
              </a:rPr>
              <a:t>"ELIZA".</a:t>
            </a:r>
            <a:r>
              <a:rPr lang="en-US" sz="2000" spc="-235" dirty="0">
                <a:latin typeface="Arial"/>
                <a:cs typeface="Arial"/>
              </a:rPr>
              <a:t> </a:t>
            </a:r>
            <a:r>
              <a:rPr lang="en-US" sz="2000" spc="110" dirty="0">
                <a:latin typeface="Arial"/>
                <a:cs typeface="Arial"/>
              </a:rPr>
              <a:t>Created</a:t>
            </a:r>
            <a:r>
              <a:rPr lang="en-US" sz="2000" spc="-229" dirty="0">
                <a:latin typeface="Arial"/>
                <a:cs typeface="Arial"/>
              </a:rPr>
              <a:t> </a:t>
            </a:r>
            <a:r>
              <a:rPr lang="en-US" sz="2000" spc="85" dirty="0">
                <a:latin typeface="Arial"/>
                <a:cs typeface="Arial"/>
              </a:rPr>
              <a:t>using</a:t>
            </a:r>
            <a:r>
              <a:rPr lang="en-US" sz="2000" spc="-229" dirty="0">
                <a:latin typeface="Arial"/>
                <a:cs typeface="Arial"/>
              </a:rPr>
              <a:t> </a:t>
            </a:r>
            <a:r>
              <a:rPr lang="en-US" sz="2000" spc="195" dirty="0">
                <a:latin typeface="Arial"/>
                <a:cs typeface="Arial"/>
              </a:rPr>
              <a:t>the</a:t>
            </a:r>
            <a:r>
              <a:rPr lang="en-US" sz="2000" spc="-235" dirty="0">
                <a:latin typeface="Arial"/>
                <a:cs typeface="Arial"/>
              </a:rPr>
              <a:t> </a:t>
            </a:r>
            <a:r>
              <a:rPr lang="en-US" sz="2000" spc="175" dirty="0">
                <a:latin typeface="Arial"/>
                <a:cs typeface="Arial"/>
              </a:rPr>
              <a:t>concept</a:t>
            </a:r>
            <a:r>
              <a:rPr lang="en-US" sz="2000" spc="-229" dirty="0">
                <a:latin typeface="Arial"/>
                <a:cs typeface="Arial"/>
              </a:rPr>
              <a:t> </a:t>
            </a:r>
            <a:r>
              <a:rPr lang="en-US" sz="2000" spc="275" dirty="0">
                <a:latin typeface="Arial"/>
                <a:cs typeface="Arial"/>
              </a:rPr>
              <a:t>of</a:t>
            </a:r>
            <a:r>
              <a:rPr lang="en-US" sz="2000" spc="-229" dirty="0">
                <a:latin typeface="Arial"/>
                <a:cs typeface="Arial"/>
              </a:rPr>
              <a:t> </a:t>
            </a:r>
            <a:r>
              <a:rPr lang="en-US" sz="2000" spc="170" dirty="0">
                <a:latin typeface="Arial"/>
                <a:cs typeface="Arial"/>
              </a:rPr>
              <a:t>"pattern</a:t>
            </a:r>
            <a:r>
              <a:rPr lang="en-US" sz="2000" spc="-229" dirty="0">
                <a:latin typeface="Arial"/>
                <a:cs typeface="Arial"/>
              </a:rPr>
              <a:t> </a:t>
            </a:r>
            <a:r>
              <a:rPr lang="en-US" sz="2000" spc="150" dirty="0">
                <a:latin typeface="Arial"/>
                <a:cs typeface="Arial"/>
              </a:rPr>
              <a:t>matching"</a:t>
            </a:r>
            <a:endParaRPr lang="en-US" sz="2000" dirty="0">
              <a:latin typeface="Arial"/>
              <a:cs typeface="Arial"/>
            </a:endParaRPr>
          </a:p>
          <a:p>
            <a:pPr marL="0" indent="0">
              <a:buNone/>
            </a:pPr>
            <a:endParaRPr lang="en-IN" sz="2000" dirty="0">
              <a:latin typeface="Calibri"/>
              <a:cs typeface="Calibri"/>
            </a:endParaRPr>
          </a:p>
        </p:txBody>
      </p:sp>
      <p:sp>
        <p:nvSpPr>
          <p:cNvPr id="11" name="object 7">
            <a:extLst>
              <a:ext uri="{FF2B5EF4-FFF2-40B4-BE49-F238E27FC236}">
                <a16:creationId xmlns:a16="http://schemas.microsoft.com/office/drawing/2014/main" id="{1DAF6FA0-97D1-4607-9BB6-92368AEAEF13}"/>
              </a:ext>
            </a:extLst>
          </p:cNvPr>
          <p:cNvSpPr/>
          <p:nvPr/>
        </p:nvSpPr>
        <p:spPr>
          <a:xfrm>
            <a:off x="4905054" y="639342"/>
            <a:ext cx="5953445" cy="278965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48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25D605-E1CE-4C56-BFB7-E533CC37277F}"/>
              </a:ext>
            </a:extLst>
          </p:cNvPr>
          <p:cNvSpPr>
            <a:spLocks noGrp="1"/>
          </p:cNvSpPr>
          <p:nvPr>
            <p:ph type="title"/>
          </p:nvPr>
        </p:nvSpPr>
        <p:spPr>
          <a:xfrm>
            <a:off x="640079" y="2053641"/>
            <a:ext cx="3669161" cy="2760098"/>
          </a:xfrm>
        </p:spPr>
        <p:txBody>
          <a:bodyPr>
            <a:normAutofit/>
          </a:bodyPr>
          <a:lstStyle/>
          <a:p>
            <a:r>
              <a:rPr lang="en-US" sz="3700" spc="610" dirty="0">
                <a:solidFill>
                  <a:srgbClr val="FFFFFF"/>
                </a:solidFill>
                <a:latin typeface="Calibri"/>
                <a:cs typeface="Calibri"/>
              </a:rPr>
              <a:t>How</a:t>
            </a:r>
            <a:r>
              <a:rPr lang="en-US" sz="3700" spc="-170" dirty="0">
                <a:solidFill>
                  <a:srgbClr val="FFFFFF"/>
                </a:solidFill>
                <a:latin typeface="Calibri"/>
                <a:cs typeface="Calibri"/>
              </a:rPr>
              <a:t> </a:t>
            </a:r>
            <a:r>
              <a:rPr lang="en-US" sz="3700" spc="625" dirty="0">
                <a:solidFill>
                  <a:srgbClr val="FFFFFF"/>
                </a:solidFill>
                <a:latin typeface="Calibri"/>
                <a:cs typeface="Calibri"/>
              </a:rPr>
              <a:t>does</a:t>
            </a:r>
            <a:r>
              <a:rPr lang="en-US" sz="3700" spc="-170" dirty="0">
                <a:solidFill>
                  <a:srgbClr val="FFFFFF"/>
                </a:solidFill>
                <a:latin typeface="Calibri"/>
                <a:cs typeface="Calibri"/>
              </a:rPr>
              <a:t> </a:t>
            </a:r>
            <a:r>
              <a:rPr lang="en-US" sz="3700" spc="495" dirty="0">
                <a:solidFill>
                  <a:srgbClr val="FFFFFF"/>
                </a:solidFill>
                <a:latin typeface="Calibri"/>
                <a:cs typeface="Calibri"/>
              </a:rPr>
              <a:t>a</a:t>
            </a:r>
            <a:r>
              <a:rPr lang="en-US" sz="3700" spc="-170" dirty="0">
                <a:solidFill>
                  <a:srgbClr val="FFFFFF"/>
                </a:solidFill>
                <a:latin typeface="Calibri"/>
                <a:cs typeface="Calibri"/>
              </a:rPr>
              <a:t> </a:t>
            </a:r>
            <a:r>
              <a:rPr lang="en-US" sz="3700" spc="580" dirty="0">
                <a:solidFill>
                  <a:srgbClr val="FFFFFF"/>
                </a:solidFill>
                <a:latin typeface="Calibri"/>
                <a:cs typeface="Calibri"/>
              </a:rPr>
              <a:t>chatbot  </a:t>
            </a:r>
            <a:r>
              <a:rPr lang="en-US" sz="3700" spc="490" dirty="0">
                <a:solidFill>
                  <a:srgbClr val="FFFFFF"/>
                </a:solidFill>
                <a:latin typeface="Calibri"/>
                <a:cs typeface="Calibri"/>
              </a:rPr>
              <a:t>actually</a:t>
            </a:r>
            <a:r>
              <a:rPr lang="en-US" sz="3700" spc="-155" dirty="0">
                <a:solidFill>
                  <a:srgbClr val="FFFFFF"/>
                </a:solidFill>
                <a:latin typeface="Calibri"/>
                <a:cs typeface="Calibri"/>
              </a:rPr>
              <a:t> </a:t>
            </a:r>
            <a:r>
              <a:rPr lang="en-US" sz="3700" spc="640" dirty="0">
                <a:solidFill>
                  <a:srgbClr val="FFFFFF"/>
                </a:solidFill>
                <a:latin typeface="Calibri"/>
                <a:cs typeface="Calibri"/>
              </a:rPr>
              <a:t>works?</a:t>
            </a:r>
            <a:br>
              <a:rPr lang="en-US" sz="3700" dirty="0">
                <a:solidFill>
                  <a:srgbClr val="FFFFFF"/>
                </a:solidFill>
                <a:latin typeface="Calibri"/>
                <a:cs typeface="Calibri"/>
              </a:rPr>
            </a:br>
            <a:endParaRPr lang="en-IN" sz="3700" dirty="0">
              <a:solidFill>
                <a:srgbClr val="FFFFFF"/>
              </a:solidFill>
            </a:endParaRPr>
          </a:p>
        </p:txBody>
      </p:sp>
      <p:sp>
        <p:nvSpPr>
          <p:cNvPr id="3" name="Content Placeholder 2">
            <a:extLst>
              <a:ext uri="{FF2B5EF4-FFF2-40B4-BE49-F238E27FC236}">
                <a16:creationId xmlns:a16="http://schemas.microsoft.com/office/drawing/2014/main" id="{5FEF24D7-2FA4-490E-A121-55AC836856A3}"/>
              </a:ext>
            </a:extLst>
          </p:cNvPr>
          <p:cNvSpPr>
            <a:spLocks noGrp="1"/>
          </p:cNvSpPr>
          <p:nvPr>
            <p:ph idx="1"/>
          </p:nvPr>
        </p:nvSpPr>
        <p:spPr>
          <a:xfrm>
            <a:off x="6090574" y="801866"/>
            <a:ext cx="5306084" cy="5230634"/>
          </a:xfrm>
        </p:spPr>
        <p:txBody>
          <a:bodyPr anchor="ctr">
            <a:normAutofit/>
          </a:bodyPr>
          <a:lstStyle/>
          <a:p>
            <a:endParaRPr lang="en-US" sz="2400" spc="145">
              <a:solidFill>
                <a:srgbClr val="000000"/>
              </a:solidFill>
              <a:latin typeface="Arial"/>
              <a:cs typeface="Arial"/>
            </a:endParaRPr>
          </a:p>
          <a:p>
            <a:endParaRPr lang="en-US" sz="2400" spc="145">
              <a:solidFill>
                <a:srgbClr val="000000"/>
              </a:solidFill>
              <a:latin typeface="Arial"/>
              <a:cs typeface="Arial"/>
            </a:endParaRPr>
          </a:p>
          <a:p>
            <a:pPr marL="0" indent="0">
              <a:buNone/>
            </a:pPr>
            <a:r>
              <a:rPr lang="en-US" sz="2400" spc="145">
                <a:solidFill>
                  <a:srgbClr val="000000"/>
                </a:solidFill>
                <a:latin typeface="Arial"/>
                <a:cs typeface="Arial"/>
              </a:rPr>
              <a:t>Chatbot's</a:t>
            </a:r>
            <a:r>
              <a:rPr lang="en-US" sz="2400" spc="-245">
                <a:solidFill>
                  <a:srgbClr val="000000"/>
                </a:solidFill>
                <a:latin typeface="Arial"/>
                <a:cs typeface="Arial"/>
              </a:rPr>
              <a:t> </a:t>
            </a:r>
            <a:r>
              <a:rPr lang="en-US" sz="2400" spc="40">
                <a:solidFill>
                  <a:srgbClr val="000000"/>
                </a:solidFill>
                <a:latin typeface="Arial"/>
                <a:cs typeface="Arial"/>
              </a:rPr>
              <a:t>generally,</a:t>
            </a:r>
            <a:r>
              <a:rPr lang="en-US" sz="2400" spc="-240">
                <a:solidFill>
                  <a:srgbClr val="000000"/>
                </a:solidFill>
                <a:latin typeface="Arial"/>
                <a:cs typeface="Arial"/>
              </a:rPr>
              <a:t> </a:t>
            </a:r>
            <a:r>
              <a:rPr lang="en-US" sz="2400" spc="60">
                <a:solidFill>
                  <a:srgbClr val="000000"/>
                </a:solidFill>
                <a:latin typeface="Arial"/>
                <a:cs typeface="Arial"/>
              </a:rPr>
              <a:t>uses</a:t>
            </a:r>
            <a:r>
              <a:rPr lang="en-US" sz="2400" spc="-240">
                <a:solidFill>
                  <a:srgbClr val="000000"/>
                </a:solidFill>
                <a:latin typeface="Arial"/>
                <a:cs typeface="Arial"/>
              </a:rPr>
              <a:t> </a:t>
            </a:r>
            <a:r>
              <a:rPr lang="en-US" sz="2400" spc="190">
                <a:solidFill>
                  <a:srgbClr val="000000"/>
                </a:solidFill>
                <a:latin typeface="Arial"/>
                <a:cs typeface="Arial"/>
              </a:rPr>
              <a:t>the</a:t>
            </a:r>
            <a:r>
              <a:rPr lang="en-US" sz="2400" spc="-240">
                <a:solidFill>
                  <a:srgbClr val="000000"/>
                </a:solidFill>
                <a:latin typeface="Arial"/>
                <a:cs typeface="Arial"/>
              </a:rPr>
              <a:t> </a:t>
            </a:r>
            <a:r>
              <a:rPr lang="en-US" sz="2400" spc="175">
                <a:solidFill>
                  <a:srgbClr val="000000"/>
                </a:solidFill>
                <a:latin typeface="Arial"/>
                <a:cs typeface="Arial"/>
              </a:rPr>
              <a:t>concept</a:t>
            </a:r>
            <a:r>
              <a:rPr lang="en-US" sz="2400" spc="-240">
                <a:solidFill>
                  <a:srgbClr val="000000"/>
                </a:solidFill>
                <a:latin typeface="Arial"/>
                <a:cs typeface="Arial"/>
              </a:rPr>
              <a:t> </a:t>
            </a:r>
            <a:r>
              <a:rPr lang="en-US" sz="2400" spc="270">
                <a:solidFill>
                  <a:srgbClr val="000000"/>
                </a:solidFill>
                <a:latin typeface="Arial"/>
                <a:cs typeface="Arial"/>
              </a:rPr>
              <a:t>of  </a:t>
            </a:r>
            <a:r>
              <a:rPr lang="en-US" sz="2400" spc="100">
                <a:solidFill>
                  <a:srgbClr val="000000"/>
                </a:solidFill>
                <a:latin typeface="Arial"/>
                <a:cs typeface="Arial"/>
              </a:rPr>
              <a:t>supervised</a:t>
            </a:r>
            <a:r>
              <a:rPr lang="en-US" sz="2400" spc="-245">
                <a:solidFill>
                  <a:srgbClr val="000000"/>
                </a:solidFill>
                <a:latin typeface="Arial"/>
                <a:cs typeface="Arial"/>
              </a:rPr>
              <a:t> </a:t>
            </a:r>
            <a:r>
              <a:rPr lang="en-US" sz="2400" spc="105">
                <a:solidFill>
                  <a:srgbClr val="000000"/>
                </a:solidFill>
                <a:latin typeface="Arial"/>
                <a:cs typeface="Arial"/>
              </a:rPr>
              <a:t>machine</a:t>
            </a:r>
            <a:r>
              <a:rPr lang="en-US" sz="2400" spc="-245">
                <a:solidFill>
                  <a:srgbClr val="000000"/>
                </a:solidFill>
                <a:latin typeface="Arial"/>
                <a:cs typeface="Arial"/>
              </a:rPr>
              <a:t> </a:t>
            </a:r>
            <a:r>
              <a:rPr lang="en-US" sz="2400" spc="80">
                <a:solidFill>
                  <a:srgbClr val="000000"/>
                </a:solidFill>
                <a:latin typeface="Arial"/>
                <a:cs typeface="Arial"/>
              </a:rPr>
              <a:t>learning</a:t>
            </a:r>
            <a:r>
              <a:rPr lang="en-US" sz="2400" spc="-240">
                <a:solidFill>
                  <a:srgbClr val="000000"/>
                </a:solidFill>
                <a:latin typeface="Arial"/>
                <a:cs typeface="Arial"/>
              </a:rPr>
              <a:t> </a:t>
            </a:r>
            <a:r>
              <a:rPr lang="en-US" sz="2400" spc="95">
                <a:solidFill>
                  <a:srgbClr val="000000"/>
                </a:solidFill>
                <a:latin typeface="Arial"/>
                <a:cs typeface="Arial"/>
              </a:rPr>
              <a:t>algorithm.</a:t>
            </a:r>
            <a:endParaRPr lang="en-US" sz="2400">
              <a:solidFill>
                <a:srgbClr val="000000"/>
              </a:solidFill>
              <a:latin typeface="Arial"/>
              <a:cs typeface="Arial"/>
            </a:endParaRPr>
          </a:p>
          <a:p>
            <a:endParaRPr lang="en-IN" sz="2400">
              <a:solidFill>
                <a:srgbClr val="000000"/>
              </a:solidFill>
            </a:endParaRPr>
          </a:p>
        </p:txBody>
      </p:sp>
    </p:spTree>
    <p:extLst>
      <p:ext uri="{BB962C8B-B14F-4D97-AF65-F5344CB8AC3E}">
        <p14:creationId xmlns:p14="http://schemas.microsoft.com/office/powerpoint/2010/main" val="46581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Rectangle 71">
            <a:extLst>
              <a:ext uri="{FF2B5EF4-FFF2-40B4-BE49-F238E27FC236}">
                <a16:creationId xmlns:a16="http://schemas.microsoft.com/office/drawing/2014/main" id="{D2FD2338-15D7-4C18-8A7D-01C27C878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2504"/>
            <a:ext cx="12188952" cy="282549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C129C922-12D1-401C-8095-86D765C28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8341EC91-9878-450C-BBC1-29C77448E03C}"/>
              </a:ext>
            </a:extLst>
          </p:cNvPr>
          <p:cNvSpPr>
            <a:spLocks noGrp="1"/>
          </p:cNvSpPr>
          <p:nvPr>
            <p:ph type="title"/>
          </p:nvPr>
        </p:nvSpPr>
        <p:spPr>
          <a:xfrm>
            <a:off x="804672" y="5038344"/>
            <a:ext cx="10579608" cy="1188720"/>
          </a:xfrm>
        </p:spPr>
        <p:txBody>
          <a:bodyPr>
            <a:normAutofit/>
          </a:bodyPr>
          <a:lstStyle/>
          <a:p>
            <a:r>
              <a:rPr lang="en-US" sz="4000" b="1" i="0" cap="all">
                <a:solidFill>
                  <a:srgbClr val="FFFFFF"/>
                </a:solidFill>
                <a:effectLst/>
                <a:latin typeface="Poppins"/>
              </a:rPr>
              <a:t>NLP (NATURAL LANGUAGE PROCESSING)</a:t>
            </a:r>
            <a:br>
              <a:rPr lang="en-US" sz="4000" b="1" i="0" cap="all">
                <a:solidFill>
                  <a:srgbClr val="FFFFFF"/>
                </a:solidFill>
                <a:effectLst/>
                <a:latin typeface="Poppins"/>
              </a:rPr>
            </a:br>
            <a:endParaRPr lang="en-IN" sz="4000">
              <a:solidFill>
                <a:srgbClr val="FFFFFF"/>
              </a:solidFill>
            </a:endParaRPr>
          </a:p>
        </p:txBody>
      </p:sp>
      <p:sp>
        <p:nvSpPr>
          <p:cNvPr id="76" name="Rectangle 75">
            <a:extLst>
              <a:ext uri="{FF2B5EF4-FFF2-40B4-BE49-F238E27FC236}">
                <a16:creationId xmlns:a16="http://schemas.microsoft.com/office/drawing/2014/main" id="{02F5FFC2-6527-4F0E-BD4D-D0556D98B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Content Placeholder 2">
            <a:extLst>
              <a:ext uri="{FF2B5EF4-FFF2-40B4-BE49-F238E27FC236}">
                <a16:creationId xmlns:a16="http://schemas.microsoft.com/office/drawing/2014/main" id="{38315EFD-735A-47D4-AF8C-4FCB29F72BEC}"/>
              </a:ext>
            </a:extLst>
          </p:cNvPr>
          <p:cNvGraphicFramePr>
            <a:graphicFrameLocks noGrp="1"/>
          </p:cNvGraphicFramePr>
          <p:nvPr>
            <p:ph idx="1"/>
            <p:extLst>
              <p:ext uri="{D42A27DB-BD31-4B8C-83A1-F6EECF244321}">
                <p14:modId xmlns:p14="http://schemas.microsoft.com/office/powerpoint/2010/main" val="3296487551"/>
              </p:ext>
            </p:extLst>
          </p:nvPr>
        </p:nvGraphicFramePr>
        <p:xfrm>
          <a:off x="1036320" y="445168"/>
          <a:ext cx="10119360" cy="3783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093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FECB3C-69D2-480A-B970-9438138BAAFA}"/>
              </a:ext>
            </a:extLst>
          </p:cNvPr>
          <p:cNvSpPr>
            <a:spLocks noGrp="1"/>
          </p:cNvSpPr>
          <p:nvPr>
            <p:ph type="title"/>
          </p:nvPr>
        </p:nvSpPr>
        <p:spPr>
          <a:xfrm>
            <a:off x="640079" y="2053641"/>
            <a:ext cx="3669161" cy="2760098"/>
          </a:xfrm>
        </p:spPr>
        <p:txBody>
          <a:bodyPr>
            <a:normAutofit/>
          </a:bodyPr>
          <a:lstStyle/>
          <a:p>
            <a:r>
              <a:rPr lang="en-US" b="1" i="0" dirty="0">
                <a:solidFill>
                  <a:srgbClr val="FFFFFF"/>
                </a:solidFill>
                <a:effectLst/>
                <a:latin typeface="+mn-lt"/>
              </a:rPr>
              <a:t>AI chatbots in healthcare</a:t>
            </a:r>
            <a:br>
              <a:rPr lang="en-US" b="1" i="0" dirty="0">
                <a:solidFill>
                  <a:srgbClr val="FFFFFF"/>
                </a:solidFill>
                <a:effectLst/>
                <a:latin typeface="Open Sans"/>
              </a:rPr>
            </a:br>
            <a:endParaRPr lang="en-IN" dirty="0">
              <a:solidFill>
                <a:srgbClr val="FFFFFF"/>
              </a:solidFill>
            </a:endParaRPr>
          </a:p>
        </p:txBody>
      </p:sp>
      <p:sp>
        <p:nvSpPr>
          <p:cNvPr id="3" name="Content Placeholder 2">
            <a:extLst>
              <a:ext uri="{FF2B5EF4-FFF2-40B4-BE49-F238E27FC236}">
                <a16:creationId xmlns:a16="http://schemas.microsoft.com/office/drawing/2014/main" id="{6A69335E-7F23-4DAB-A708-CBC82F29221B}"/>
              </a:ext>
            </a:extLst>
          </p:cNvPr>
          <p:cNvSpPr>
            <a:spLocks noGrp="1"/>
          </p:cNvSpPr>
          <p:nvPr>
            <p:ph idx="1"/>
          </p:nvPr>
        </p:nvSpPr>
        <p:spPr>
          <a:xfrm>
            <a:off x="5976274" y="222202"/>
            <a:ext cx="5306084" cy="5230634"/>
          </a:xfrm>
        </p:spPr>
        <p:txBody>
          <a:bodyPr anchor="ctr">
            <a:normAutofit/>
          </a:bodyPr>
          <a:lstStyle/>
          <a:p>
            <a:r>
              <a:rPr lang="en-US" sz="1700" i="0" dirty="0">
                <a:solidFill>
                  <a:srgbClr val="000000"/>
                </a:solidFill>
                <a:effectLst/>
              </a:rPr>
              <a:t>In the medical context, </a:t>
            </a:r>
            <a:r>
              <a:rPr lang="en-US" sz="1700" b="1" i="0" dirty="0">
                <a:solidFill>
                  <a:srgbClr val="000000"/>
                </a:solidFill>
                <a:effectLst/>
              </a:rPr>
              <a:t>AI-powered chatbots can be used to triage patients and guide them to receive the appropriate help. </a:t>
            </a:r>
            <a:r>
              <a:rPr lang="en-US" sz="1700" i="0" dirty="0">
                <a:solidFill>
                  <a:srgbClr val="000000"/>
                </a:solidFill>
                <a:effectLst/>
              </a:rPr>
              <a:t>Chatbots are considered a more reliable and accurate alternative to online searches patients carry out when they’re trying to understand the cause of their symptoms</a:t>
            </a:r>
            <a:r>
              <a:rPr lang="en-US" sz="1700" i="0" dirty="0">
                <a:solidFill>
                  <a:srgbClr val="000000"/>
                </a:solidFill>
                <a:effectLst/>
                <a:latin typeface="Open Sans"/>
              </a:rPr>
              <a:t>.</a:t>
            </a:r>
          </a:p>
          <a:p>
            <a:r>
              <a:rPr lang="en-US" sz="1700" b="0" i="0" dirty="0">
                <a:solidFill>
                  <a:srgbClr val="000000"/>
                </a:solidFill>
                <a:effectLst/>
                <a:latin typeface="Open Sans"/>
              </a:rPr>
              <a:t>Healthcare providers believe that chatbots might help patients who aren’t sure where they should go to receive care. </a:t>
            </a:r>
          </a:p>
          <a:p>
            <a:r>
              <a:rPr lang="en-US" sz="1700" b="0" i="0" dirty="0">
                <a:solidFill>
                  <a:srgbClr val="000000"/>
                </a:solidFill>
                <a:effectLst/>
                <a:latin typeface="Open Sans"/>
              </a:rPr>
              <a:t>At the end of the day, regular people aren’t trained medically to understand the severity of their diseases.</a:t>
            </a:r>
          </a:p>
          <a:p>
            <a:r>
              <a:rPr lang="en-US" sz="1700" b="0" i="0" dirty="0">
                <a:solidFill>
                  <a:srgbClr val="000000"/>
                </a:solidFill>
                <a:effectLst/>
                <a:latin typeface="Open Sans"/>
              </a:rPr>
              <a:t> They collect basic information from patients, and then, based on the input, they provide patients with more information about their conditions and suggest the next steps.</a:t>
            </a:r>
          </a:p>
          <a:p>
            <a:endParaRPr lang="en-IN" sz="1700" dirty="0">
              <a:solidFill>
                <a:srgbClr val="000000"/>
              </a:solidFill>
            </a:endParaRPr>
          </a:p>
        </p:txBody>
      </p:sp>
    </p:spTree>
    <p:extLst>
      <p:ext uri="{BB962C8B-B14F-4D97-AF65-F5344CB8AC3E}">
        <p14:creationId xmlns:p14="http://schemas.microsoft.com/office/powerpoint/2010/main" val="36453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4B98AD-7940-4CFF-A22F-77814186BE84}"/>
              </a:ext>
            </a:extLst>
          </p:cNvPr>
          <p:cNvSpPr>
            <a:spLocks noGrp="1"/>
          </p:cNvSpPr>
          <p:nvPr>
            <p:ph type="title"/>
          </p:nvPr>
        </p:nvSpPr>
        <p:spPr>
          <a:xfrm>
            <a:off x="640079" y="2053641"/>
            <a:ext cx="3669161" cy="2760098"/>
          </a:xfrm>
        </p:spPr>
        <p:txBody>
          <a:bodyPr>
            <a:normAutofit/>
          </a:bodyPr>
          <a:lstStyle/>
          <a:p>
            <a:r>
              <a:rPr lang="en-US" b="1" i="0" dirty="0">
                <a:solidFill>
                  <a:srgbClr val="FFFFFF"/>
                </a:solidFill>
                <a:effectLst/>
                <a:latin typeface="+mn-lt"/>
              </a:rPr>
              <a:t>Benefits of chatbots in healthcare</a:t>
            </a:r>
            <a:br>
              <a:rPr lang="en-US" b="1" i="0" dirty="0">
                <a:solidFill>
                  <a:srgbClr val="FFFFFF"/>
                </a:solidFill>
                <a:effectLst/>
                <a:latin typeface="Open Sans"/>
              </a:rPr>
            </a:br>
            <a:endParaRPr lang="en-IN" dirty="0">
              <a:solidFill>
                <a:srgbClr val="FFFFFF"/>
              </a:solidFill>
            </a:endParaRPr>
          </a:p>
        </p:txBody>
      </p:sp>
      <p:sp>
        <p:nvSpPr>
          <p:cNvPr id="3" name="Content Placeholder 2">
            <a:extLst>
              <a:ext uri="{FF2B5EF4-FFF2-40B4-BE49-F238E27FC236}">
                <a16:creationId xmlns:a16="http://schemas.microsoft.com/office/drawing/2014/main" id="{64622712-0F08-43A1-A72D-E95719E10B2F}"/>
              </a:ext>
            </a:extLst>
          </p:cNvPr>
          <p:cNvSpPr>
            <a:spLocks noGrp="1"/>
          </p:cNvSpPr>
          <p:nvPr>
            <p:ph idx="1"/>
          </p:nvPr>
        </p:nvSpPr>
        <p:spPr>
          <a:xfrm>
            <a:off x="6033407" y="801866"/>
            <a:ext cx="5363251" cy="5230634"/>
          </a:xfrm>
        </p:spPr>
        <p:txBody>
          <a:bodyPr anchor="ctr">
            <a:normAutofit/>
          </a:bodyPr>
          <a:lstStyle/>
          <a:p>
            <a:pPr marL="0" indent="0">
              <a:buNone/>
            </a:pPr>
            <a:endParaRPr lang="en-US" sz="2400" b="0" i="0" dirty="0">
              <a:solidFill>
                <a:srgbClr val="000000"/>
              </a:solidFill>
              <a:effectLst/>
            </a:endParaRPr>
          </a:p>
          <a:p>
            <a:pPr marL="0" indent="0">
              <a:buNone/>
            </a:pPr>
            <a:r>
              <a:rPr lang="en-US" sz="2400" b="0" i="0" dirty="0">
                <a:solidFill>
                  <a:srgbClr val="000000"/>
                </a:solidFill>
                <a:effectLst/>
              </a:rPr>
              <a:t>Benefits of using bots are:</a:t>
            </a:r>
          </a:p>
          <a:p>
            <a:r>
              <a:rPr lang="en-IN" sz="2400" b="0" i="0" dirty="0">
                <a:effectLst/>
              </a:rPr>
              <a:t>Scheduling appointments</a:t>
            </a:r>
          </a:p>
          <a:p>
            <a:r>
              <a:rPr lang="en-IN" sz="2400" b="0" i="0" dirty="0">
                <a:effectLst/>
              </a:rPr>
              <a:t>Health tracking</a:t>
            </a:r>
          </a:p>
          <a:p>
            <a:r>
              <a:rPr lang="en-IN" sz="2400" b="0" i="0" dirty="0">
                <a:effectLst/>
              </a:rPr>
              <a:t>Symptom checking</a:t>
            </a:r>
            <a:endParaRPr lang="en-US" sz="2400" dirty="0">
              <a:solidFill>
                <a:srgbClr val="000000"/>
              </a:solidFill>
            </a:endParaRPr>
          </a:p>
          <a:p>
            <a:pPr>
              <a:buFont typeface="Arial" panose="020B0604020202020204" pitchFamily="34" charset="0"/>
              <a:buChar char="•"/>
            </a:pPr>
            <a:r>
              <a:rPr lang="en-US" sz="2400" b="0" i="0" dirty="0">
                <a:solidFill>
                  <a:srgbClr val="000000"/>
                </a:solidFill>
                <a:effectLst/>
              </a:rPr>
              <a:t>Better organization of patient pathways,</a:t>
            </a:r>
          </a:p>
          <a:p>
            <a:pPr>
              <a:buFont typeface="Arial" panose="020B0604020202020204" pitchFamily="34" charset="0"/>
              <a:buChar char="•"/>
            </a:pPr>
            <a:r>
              <a:rPr lang="en-US" sz="2400" b="0" i="0" dirty="0">
                <a:solidFill>
                  <a:srgbClr val="000000"/>
                </a:solidFill>
                <a:effectLst/>
              </a:rPr>
              <a:t>Instant help in emergency situations or first aid,</a:t>
            </a:r>
          </a:p>
          <a:p>
            <a:pPr>
              <a:buFont typeface="Arial" panose="020B0604020202020204" pitchFamily="34" charset="0"/>
              <a:buChar char="•"/>
            </a:pPr>
            <a:r>
              <a:rPr lang="en-US" sz="2400" dirty="0">
                <a:solidFill>
                  <a:srgbClr val="000000"/>
                </a:solidFill>
              </a:rPr>
              <a:t>M</a:t>
            </a:r>
            <a:r>
              <a:rPr lang="en-US" sz="2400" b="0" i="0" dirty="0">
                <a:solidFill>
                  <a:srgbClr val="000000"/>
                </a:solidFill>
                <a:effectLst/>
              </a:rPr>
              <a:t>edication management,</a:t>
            </a:r>
          </a:p>
          <a:p>
            <a:pPr>
              <a:buFont typeface="Arial" panose="020B0604020202020204" pitchFamily="34" charset="0"/>
              <a:buChar char="•"/>
            </a:pPr>
            <a:r>
              <a:rPr lang="en-US" sz="2400" dirty="0">
                <a:solidFill>
                  <a:srgbClr val="000000"/>
                </a:solidFill>
              </a:rPr>
              <a:t>O</a:t>
            </a:r>
            <a:r>
              <a:rPr lang="en-US" sz="2400" b="0" i="0" dirty="0">
                <a:solidFill>
                  <a:srgbClr val="000000"/>
                </a:solidFill>
                <a:effectLst/>
              </a:rPr>
              <a:t>ffering solutions for simpler medical issues</a:t>
            </a:r>
            <a:r>
              <a:rPr lang="en-US" sz="1500" b="0" i="0" dirty="0">
                <a:solidFill>
                  <a:srgbClr val="000000"/>
                </a:solidFill>
                <a:effectLst/>
              </a:rPr>
              <a:t>.</a:t>
            </a:r>
          </a:p>
          <a:p>
            <a:pPr marL="0" indent="0">
              <a:buNone/>
            </a:pPr>
            <a:endParaRPr lang="en-US" sz="1500" b="0" i="0" dirty="0">
              <a:solidFill>
                <a:srgbClr val="000000"/>
              </a:solidFill>
              <a:effectLst/>
            </a:endParaRPr>
          </a:p>
          <a:p>
            <a:pPr marL="0" indent="0">
              <a:buNone/>
            </a:pPr>
            <a:endParaRPr lang="en-IN" sz="1500" dirty="0">
              <a:solidFill>
                <a:srgbClr val="000000"/>
              </a:solidFill>
            </a:endParaRPr>
          </a:p>
        </p:txBody>
      </p:sp>
    </p:spTree>
    <p:extLst>
      <p:ext uri="{BB962C8B-B14F-4D97-AF65-F5344CB8AC3E}">
        <p14:creationId xmlns:p14="http://schemas.microsoft.com/office/powerpoint/2010/main" val="318731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3" name="Content Placeholder 2">
            <a:extLst>
              <a:ext uri="{FF2B5EF4-FFF2-40B4-BE49-F238E27FC236}">
                <a16:creationId xmlns:a16="http://schemas.microsoft.com/office/drawing/2014/main" id="{B83DAC43-DA08-4009-8384-5B434ECCC84E}"/>
              </a:ext>
            </a:extLst>
          </p:cNvPr>
          <p:cNvSpPr>
            <a:spLocks noGrp="1"/>
          </p:cNvSpPr>
          <p:nvPr>
            <p:ph idx="1"/>
          </p:nvPr>
        </p:nvSpPr>
        <p:spPr>
          <a:xfrm>
            <a:off x="2618437" y="1265463"/>
            <a:ext cx="6955124" cy="4144737"/>
          </a:xfrm>
        </p:spPr>
        <p:txBody>
          <a:bodyPr anchor="t">
            <a:normAutofit/>
          </a:bodyPr>
          <a:lstStyle/>
          <a:p>
            <a:pPr marL="0" indent="0">
              <a:buNone/>
            </a:pPr>
            <a:r>
              <a:rPr lang="en-US" sz="2400" dirty="0">
                <a:solidFill>
                  <a:srgbClr val="FFFFFF"/>
                </a:solidFill>
              </a:rPr>
              <a:t>                   </a:t>
            </a:r>
          </a:p>
          <a:p>
            <a:pPr marL="0" indent="0">
              <a:buNone/>
            </a:pPr>
            <a:endParaRPr lang="en-US" sz="2400" dirty="0">
              <a:solidFill>
                <a:srgbClr val="FFFFFF"/>
              </a:solidFill>
            </a:endParaRPr>
          </a:p>
          <a:p>
            <a:pPr marL="0" indent="0">
              <a:buNone/>
            </a:pPr>
            <a:endParaRPr lang="en-US" sz="2400" dirty="0">
              <a:solidFill>
                <a:srgbClr val="FFFFFF"/>
              </a:solidFill>
            </a:endParaRPr>
          </a:p>
          <a:p>
            <a:pPr marL="0" indent="0">
              <a:buNone/>
            </a:pPr>
            <a:r>
              <a:rPr lang="en-US" sz="2400" dirty="0">
                <a:solidFill>
                  <a:srgbClr val="FFFFFF"/>
                </a:solidFill>
              </a:rPr>
              <a:t>                    </a:t>
            </a:r>
            <a:r>
              <a:rPr lang="en-US" sz="4000" dirty="0">
                <a:solidFill>
                  <a:srgbClr val="FFFFFF"/>
                </a:solidFill>
              </a:rPr>
              <a:t>RESULTS AND ANALYSIS</a:t>
            </a:r>
            <a:endParaRPr lang="en-IN" sz="4000" dirty="0">
              <a:solidFill>
                <a:srgbClr val="FFFFFF"/>
              </a:solidFill>
            </a:endParaRPr>
          </a:p>
        </p:txBody>
      </p:sp>
    </p:spTree>
    <p:extLst>
      <p:ext uri="{BB962C8B-B14F-4D97-AF65-F5344CB8AC3E}">
        <p14:creationId xmlns:p14="http://schemas.microsoft.com/office/powerpoint/2010/main" val="1082224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919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Nunito</vt:lpstr>
      <vt:lpstr>Open Sans</vt:lpstr>
      <vt:lpstr>Poppins</vt:lpstr>
      <vt:lpstr>Office Theme</vt:lpstr>
      <vt:lpstr>PERSONAL ASSISTANT (HEALTH BOT)</vt:lpstr>
      <vt:lpstr>PROBLEM STATEMENT</vt:lpstr>
      <vt:lpstr>INTRODUCTION </vt:lpstr>
      <vt:lpstr>HISTORY OF CHATBOT</vt:lpstr>
      <vt:lpstr>How does a chatbot  actually works? </vt:lpstr>
      <vt:lpstr>NLP (NATURAL LANGUAGE PROCESSING) </vt:lpstr>
      <vt:lpstr>AI chatbots in healthcare </vt:lpstr>
      <vt:lpstr>Benefits of chatbots in healthcare </vt:lpstr>
      <vt:lpstr>PowerPoint Presentation</vt:lpstr>
      <vt:lpstr>The future of chatbots in healthcare </vt:lpstr>
      <vt:lpstr>THANKING YOU</vt:lpstr>
      <vt:lpstr>DEVSTARTER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ASSISTANT (HEALTH BOT)</dc:title>
  <dc:creator>Suram Mahindra Reddy</dc:creator>
  <cp:lastModifiedBy>Suram Mahindra Reddy</cp:lastModifiedBy>
  <cp:revision>2</cp:revision>
  <dcterms:created xsi:type="dcterms:W3CDTF">2021-01-07T17:07:21Z</dcterms:created>
  <dcterms:modified xsi:type="dcterms:W3CDTF">2021-01-07T17:11:06Z</dcterms:modified>
</cp:coreProperties>
</file>