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28"/>
  </p:notesMasterIdLst>
  <p:handoutMasterIdLst>
    <p:handoutMasterId r:id="rId29"/>
  </p:handoutMasterIdLst>
  <p:sldIdLst>
    <p:sldId id="396" r:id="rId2"/>
    <p:sldId id="398" r:id="rId3"/>
    <p:sldId id="395" r:id="rId4"/>
    <p:sldId id="263" r:id="rId5"/>
    <p:sldId id="341" r:id="rId6"/>
    <p:sldId id="346" r:id="rId7"/>
    <p:sldId id="347" r:id="rId8"/>
    <p:sldId id="349" r:id="rId9"/>
    <p:sldId id="402" r:id="rId10"/>
    <p:sldId id="399" r:id="rId11"/>
    <p:sldId id="354" r:id="rId12"/>
    <p:sldId id="403" r:id="rId13"/>
    <p:sldId id="404" r:id="rId14"/>
    <p:sldId id="355" r:id="rId15"/>
    <p:sldId id="407" r:id="rId16"/>
    <p:sldId id="408" r:id="rId17"/>
    <p:sldId id="406" r:id="rId18"/>
    <p:sldId id="356" r:id="rId19"/>
    <p:sldId id="409" r:id="rId20"/>
    <p:sldId id="410" r:id="rId21"/>
    <p:sldId id="412" r:id="rId22"/>
    <p:sldId id="413" r:id="rId23"/>
    <p:sldId id="414" r:id="rId24"/>
    <p:sldId id="415" r:id="rId25"/>
    <p:sldId id="416" r:id="rId26"/>
    <p:sldId id="401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1974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9CAA-7222-4E5E-AF37-C0C8F2D345DC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3EB86-A6A9-4E83-A38B-5CAA11B79B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682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A8709-2D77-416F-B8FC-A7211389CE2F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F0E30-2DE0-41E0-9942-35990377F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5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0E30-2DE0-41E0-9942-35990377F1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0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0E30-2DE0-41E0-9942-35990377F1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27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F0E30-2DE0-41E0-9942-35990377F1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3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CDBEB8E-50F3-4E43-977E-396A61F92A96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3/30/2023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3C7DE4F9-52B2-4640-8360-A207F52007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57644C-371D-4F92-9B53-E62982BDA76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3/30/2023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280941-9991-4E79-93C7-4CA7C5F770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D65C70-CC76-4494-A254-A74E81DA119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3/30/2023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8AE01B-95BA-4078-BCE1-0D698E3D75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DA231-973D-4FC9-90EA-7A7FE5706B2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3/30/2023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3E768754-1DA8-44FF-AEE6-B67F98759E7E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t>3/30/2023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8664F7C3-AE13-4043-82B2-B09ABB354F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A43D8E-8288-49F7-84C3-2F6AB9B9AE9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3/30/2023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B40003-774E-4117-9AEA-CF7C88F8FC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87C7DA-E336-4E23-827C-D0398DA0A4E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3/30/2023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FB330-83FF-48AA-8CE7-9805439F6A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22C5B1-9B14-4B06-9282-7B873325B36B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3/30/2023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4C45B-DDF9-4839-B333-0AA6AD0D6F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8343DF-2E75-44BD-878B-12A6DFCA004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3/30/2023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FBF5B9-C1B8-435E-B64F-6622100C4A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649FB7-D34F-4BAB-8EAA-78CAD8BD5B84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3/30/2023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517036-8B9B-49FD-8FB4-1615458648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1281AD-0BCB-4B9D-9A8A-19A804A00113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t>3/30/2023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A90E9D-6E0C-4BEE-9B47-4B8A791517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3567B3-D61C-4FCF-B0E8-6FF28BC661BB}" type="datetime1">
              <a:rPr lang="en-US" smtClean="0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rPr>
              <a:t>3/30/2023</a:t>
            </a:fld>
            <a:endParaRPr lang="en-US">
              <a:solidFill>
                <a:srgbClr val="04617B">
                  <a:shade val="90000"/>
                </a:srgbClr>
              </a:solidFill>
              <a:latin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  <a:latin typeface="Times New Roman" pitchFamily="18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8ACCDE-7C6D-4591-B4DC-39452FAE72A9}" type="slidenum">
              <a:rPr lang="en-US" smtClean="0"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ransition spd="slow">
    <p:wip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Emerging Tech\Screenshot 2021-10-15 at 10-34-22 Adama Science and Technology University - Adama Science and Technology Univers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8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524000"/>
            <a:ext cx="8229600" cy="4495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</a:rPr>
              <a:t>Software Requirements Engineering SEng3302</a:t>
            </a:r>
            <a:endParaRPr lang="en-GB" b="1" dirty="0">
              <a:solidFill>
                <a:srgbClr val="0070C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509" y="1676401"/>
            <a:ext cx="5554982" cy="3204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9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Autofit/>
          </a:bodyPr>
          <a:lstStyle/>
          <a:p>
            <a:r>
              <a:rPr lang="en-GB" sz="44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Cont’d…</a:t>
            </a:r>
            <a:endParaRPr lang="en-GB" sz="4400" b="1" dirty="0">
              <a:solidFill>
                <a:srgbClr val="0070C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Product Requirements provides the specific properties or components that a product or system must contain. It includes the methods to which the requirements must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integrate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to achieve the desired result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.</a:t>
            </a:r>
          </a:p>
          <a:p>
            <a:pPr algn="just"/>
            <a:endParaRPr lang="en-US" sz="2800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On the other hand, Process Requirements describes the activities that must be performed and constraints that must be followed in the organization.</a:t>
            </a:r>
            <a:endParaRPr lang="en-GB" sz="2800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7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839200" cy="762000"/>
          </a:xfrm>
        </p:spPr>
        <p:txBody>
          <a:bodyPr>
            <a:noAutofit/>
          </a:bodyPr>
          <a:lstStyle/>
          <a:p>
            <a:r>
              <a:rPr lang="en-US" sz="33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Functional </a:t>
            </a:r>
            <a:r>
              <a:rPr lang="en-US" sz="33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&amp; Non-Functional </a:t>
            </a:r>
            <a:r>
              <a:rPr lang="en-US" sz="33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Requirement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1"/>
            <a:ext cx="8382000" cy="46482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Software system requirements are often classified as functional requirements or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nonfunctional requirements:</a:t>
            </a:r>
          </a:p>
          <a:p>
            <a:pPr marL="0" indent="0" algn="just">
              <a:buNone/>
            </a:pPr>
            <a:endParaRPr lang="en-US" sz="2800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US" sz="3000" b="1" dirty="0">
                <a:latin typeface="Ebrima" pitchFamily="2" charset="0"/>
                <a:ea typeface="Ebrima" pitchFamily="2" charset="0"/>
                <a:cs typeface="Ebrima" pitchFamily="2" charset="0"/>
              </a:rPr>
              <a:t>Functional requirements </a:t>
            </a:r>
            <a:r>
              <a:rPr lang="en-US" sz="3000" dirty="0">
                <a:latin typeface="Ebrima" pitchFamily="2" charset="0"/>
                <a:ea typeface="Ebrima" pitchFamily="2" charset="0"/>
                <a:cs typeface="Ebrima" pitchFamily="2" charset="0"/>
              </a:rPr>
              <a:t>t</a:t>
            </a:r>
            <a:r>
              <a:rPr lang="en-US" sz="3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hese </a:t>
            </a:r>
            <a:r>
              <a:rPr lang="en-US" sz="3000" dirty="0">
                <a:latin typeface="Ebrima" pitchFamily="2" charset="0"/>
                <a:ea typeface="Ebrima" pitchFamily="2" charset="0"/>
                <a:cs typeface="Ebrima" pitchFamily="2" charset="0"/>
              </a:rPr>
              <a:t>are statements of services the </a:t>
            </a:r>
            <a:r>
              <a:rPr lang="en-US" sz="3000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system </a:t>
            </a:r>
            <a:r>
              <a:rPr lang="en-US" sz="3000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should provide</a:t>
            </a:r>
            <a:r>
              <a:rPr lang="en-US" sz="3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, </a:t>
            </a:r>
            <a:r>
              <a:rPr lang="en-US" sz="3000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how the system should react to particular inputs</a:t>
            </a:r>
            <a:r>
              <a:rPr lang="en-US" sz="3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, and </a:t>
            </a:r>
            <a:r>
              <a:rPr lang="en-US" sz="3000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how the system </a:t>
            </a:r>
            <a:r>
              <a:rPr lang="en-US" sz="3000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should behave in particular </a:t>
            </a:r>
            <a:r>
              <a:rPr lang="en-US" sz="3000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situations</a:t>
            </a:r>
            <a:r>
              <a:rPr lang="en-US" sz="3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.</a:t>
            </a:r>
          </a:p>
          <a:p>
            <a:pPr algn="just"/>
            <a:endParaRPr lang="en-US" sz="3000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US" sz="3000" dirty="0">
                <a:latin typeface="Ebrima" pitchFamily="2" charset="0"/>
                <a:ea typeface="Ebrima" pitchFamily="2" charset="0"/>
                <a:cs typeface="Ebrima" pitchFamily="2" charset="0"/>
              </a:rPr>
              <a:t>In some cases, the functional </a:t>
            </a:r>
            <a:r>
              <a:rPr lang="en-US" sz="3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requirements may </a:t>
            </a:r>
            <a:r>
              <a:rPr lang="en-US" sz="3000" dirty="0">
                <a:latin typeface="Ebrima" pitchFamily="2" charset="0"/>
                <a:ea typeface="Ebrima" pitchFamily="2" charset="0"/>
                <a:cs typeface="Ebrima" pitchFamily="2" charset="0"/>
              </a:rPr>
              <a:t>also explicitly state what the system </a:t>
            </a:r>
            <a:r>
              <a:rPr lang="en-US" sz="3000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should not do.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Cont’d</a:t>
            </a:r>
            <a:endParaRPr lang="en-US" sz="4000" dirty="0">
              <a:solidFill>
                <a:srgbClr val="0070C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399"/>
            <a:ext cx="8229600" cy="3581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Requirement #1: </a:t>
            </a:r>
          </a:p>
          <a:p>
            <a:pPr marL="0" indent="0">
              <a:buNone/>
            </a:pPr>
            <a:endParaRPr lang="en-US" sz="2800" b="1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457200" lvl="1" indent="0" algn="just">
              <a:buNone/>
            </a:pPr>
            <a:r>
              <a:rPr lang="en-US" sz="2800" dirty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The user shall be able to search either the entire database of patients or select a subset from it (admitted patients or patients with asthma, etc)</a:t>
            </a:r>
          </a:p>
          <a:p>
            <a:endParaRPr lang="en-US" sz="2800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7645-ED4E-4AE8-BBA7-4FDCA96084B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91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Cont’d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Requirement #2: </a:t>
            </a:r>
          </a:p>
          <a:p>
            <a:pPr marL="0" indent="0">
              <a:buNone/>
            </a:pPr>
            <a:endParaRPr lang="en-US" sz="2800" b="1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457200" lvl="1" indent="0" algn="just">
              <a:buNone/>
            </a:pPr>
            <a:r>
              <a:rPr lang="en-US" sz="2800" dirty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The system shall provide appropriate viewers for the user to read documents in the document store.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7645-ED4E-4AE8-BBA7-4FDCA96084B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1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077200" cy="8382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Cont’d…</a:t>
            </a:r>
            <a:endParaRPr lang="en-US" sz="4400" b="1" dirty="0">
              <a:solidFill>
                <a:srgbClr val="0070C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1"/>
            <a:ext cx="8229600" cy="4800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b="1" dirty="0">
                <a:latin typeface="Ebrima" pitchFamily="2" charset="0"/>
                <a:ea typeface="Ebrima" pitchFamily="2" charset="0"/>
                <a:cs typeface="Ebrima" pitchFamily="2" charset="0"/>
              </a:rPr>
              <a:t>Non-functional requirements </a:t>
            </a:r>
            <a:r>
              <a:rPr lang="en-GB" sz="2800" dirty="0">
                <a:latin typeface="Ebrima" pitchFamily="2" charset="0"/>
                <a:ea typeface="Ebrima" pitchFamily="2" charset="0"/>
                <a:cs typeface="Ebrima" pitchFamily="2" charset="0"/>
              </a:rPr>
              <a:t>place restrictions on the product being developed, </a:t>
            </a:r>
            <a:r>
              <a:rPr lang="en-GB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the development </a:t>
            </a:r>
            <a:r>
              <a:rPr lang="en-GB" sz="2800" dirty="0">
                <a:latin typeface="Ebrima" pitchFamily="2" charset="0"/>
                <a:ea typeface="Ebrima" pitchFamily="2" charset="0"/>
                <a:cs typeface="Ebrima" pitchFamily="2" charset="0"/>
              </a:rPr>
              <a:t>process, and specify</a:t>
            </a:r>
            <a:r>
              <a:rPr lang="en-GB" sz="2800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GB" sz="2800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external constraints </a:t>
            </a:r>
            <a:r>
              <a:rPr lang="en-GB" sz="2800" dirty="0">
                <a:latin typeface="Ebrima" pitchFamily="2" charset="0"/>
                <a:ea typeface="Ebrima" pitchFamily="2" charset="0"/>
                <a:cs typeface="Ebrima" pitchFamily="2" charset="0"/>
              </a:rPr>
              <a:t>that the product must meet</a:t>
            </a:r>
            <a:r>
              <a:rPr lang="en-GB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.</a:t>
            </a:r>
          </a:p>
          <a:p>
            <a:pPr algn="just"/>
            <a:endParaRPr lang="en-US" sz="2800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GB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Non-functional </a:t>
            </a:r>
            <a:r>
              <a:rPr lang="en-GB" sz="2800" dirty="0">
                <a:latin typeface="Ebrima" pitchFamily="2" charset="0"/>
                <a:ea typeface="Ebrima" pitchFamily="2" charset="0"/>
                <a:cs typeface="Ebrima" pitchFamily="2" charset="0"/>
              </a:rPr>
              <a:t>requirements </a:t>
            </a:r>
            <a:r>
              <a:rPr lang="en-GB" sz="2800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define the overall qualities or attributes</a:t>
            </a:r>
            <a:r>
              <a:rPr lang="en-GB" sz="2800" dirty="0">
                <a:latin typeface="Ebrima" pitchFamily="2" charset="0"/>
                <a:ea typeface="Ebrima" pitchFamily="2" charset="0"/>
                <a:cs typeface="Ebrima" pitchFamily="2" charset="0"/>
              </a:rPr>
              <a:t> of the resulting system,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rather than individual system features or services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.</a:t>
            </a:r>
          </a:p>
          <a:p>
            <a:pPr algn="just"/>
            <a:endParaRPr lang="en-US" sz="2800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GB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Examples of NFR - safety</a:t>
            </a:r>
            <a:r>
              <a:rPr lang="en-GB" sz="2800" dirty="0">
                <a:latin typeface="Ebrima" pitchFamily="2" charset="0"/>
                <a:ea typeface="Ebrima" pitchFamily="2" charset="0"/>
                <a:cs typeface="Ebrima" pitchFamily="2" charset="0"/>
              </a:rPr>
              <a:t>, security, usability, reliability and performance requirements</a:t>
            </a:r>
            <a:r>
              <a:rPr lang="en-GB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.</a:t>
            </a:r>
            <a:endParaRPr lang="en-US" sz="2800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4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Classification of NFRs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GB" sz="2800" dirty="0">
                <a:latin typeface="Ebrima" pitchFamily="2" charset="0"/>
                <a:ea typeface="Ebrima" pitchFamily="2" charset="0"/>
                <a:cs typeface="Ebrima" pitchFamily="2" charset="0"/>
              </a:rPr>
              <a:t>NFRs may be classified i</a:t>
            </a:r>
            <a:r>
              <a:rPr lang="en-GB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n </a:t>
            </a:r>
            <a:r>
              <a:rPr lang="en-GB" sz="2800" dirty="0">
                <a:latin typeface="Ebrima" pitchFamily="2" charset="0"/>
                <a:ea typeface="Ebrima" pitchFamily="2" charset="0"/>
                <a:cs typeface="Ebrima" pitchFamily="2" charset="0"/>
              </a:rPr>
              <a:t>terms of qualities that a software must </a:t>
            </a:r>
            <a:r>
              <a:rPr lang="en-GB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exhibit.</a:t>
            </a:r>
          </a:p>
          <a:p>
            <a:pPr marL="0" indent="0" algn="just">
              <a:buNone/>
              <a:defRPr/>
            </a:pPr>
            <a:endParaRPr lang="en-GB" sz="2800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>
              <a:defRPr/>
            </a:pPr>
            <a:r>
              <a:rPr lang="en-GB" sz="2800" dirty="0">
                <a:latin typeface="Ebrima" pitchFamily="2" charset="0"/>
                <a:ea typeface="Ebrima" pitchFamily="2" charset="0"/>
                <a:cs typeface="Ebrima" pitchFamily="2" charset="0"/>
              </a:rPr>
              <a:t>A more general classification distinguishes between </a:t>
            </a:r>
            <a:endParaRPr lang="en-GB" sz="2800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lvl="1" algn="just">
              <a:defRPr/>
            </a:pPr>
            <a:r>
              <a:rPr lang="en-GB" sz="2500" b="1" dirty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P</a:t>
            </a:r>
            <a:r>
              <a:rPr lang="en-GB" sz="2500" b="1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roduct</a:t>
            </a:r>
            <a:r>
              <a:rPr lang="en-GB" sz="2500" b="1" dirty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, </a:t>
            </a:r>
            <a:endParaRPr lang="en-GB" sz="2500" b="1" dirty="0" smtClean="0">
              <a:solidFill>
                <a:schemeClr val="tx1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lvl="1" algn="just">
              <a:defRPr/>
            </a:pPr>
            <a:r>
              <a:rPr lang="en-GB" sz="2500" b="1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Organizational </a:t>
            </a:r>
            <a:r>
              <a:rPr lang="en-GB" sz="2500" b="1" dirty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and </a:t>
            </a:r>
            <a:endParaRPr lang="en-GB" sz="2500" b="1" dirty="0" smtClean="0">
              <a:solidFill>
                <a:schemeClr val="tx1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lvl="1" algn="just">
              <a:defRPr/>
            </a:pPr>
            <a:r>
              <a:rPr lang="en-GB" sz="2500" b="1" dirty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E</a:t>
            </a:r>
            <a:r>
              <a:rPr lang="en-GB" sz="2500" b="1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xternal requirements.</a:t>
            </a:r>
            <a:endParaRPr lang="en-US" sz="2500" b="1" dirty="0">
              <a:solidFill>
                <a:schemeClr val="tx1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7645-ED4E-4AE8-BBA7-4FDCA96084B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88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sz="44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Cont’d</a:t>
            </a:r>
            <a:endParaRPr lang="en-US" sz="4400" dirty="0">
              <a:solidFill>
                <a:srgbClr val="0070C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1"/>
            <a:ext cx="8077200" cy="508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7645-ED4E-4AE8-BBA7-4FDCA96084B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9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7645-ED4E-4AE8-BBA7-4FDCA96084B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41" y="838200"/>
            <a:ext cx="8133159" cy="5257800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60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8382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Emergent Properties </a:t>
            </a:r>
            <a:endParaRPr lang="en-US" sz="4400" b="1" dirty="0">
              <a:solidFill>
                <a:srgbClr val="0070C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1"/>
            <a:ext cx="8305800" cy="502919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Simply mean that requirements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that </a:t>
            </a:r>
            <a:r>
              <a:rPr lang="en-US" sz="2800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cannot be </a:t>
            </a:r>
            <a:r>
              <a:rPr lang="en-US" sz="2800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addressed by a single </a:t>
            </a:r>
            <a:r>
              <a:rPr lang="en-US" sz="2800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component </a:t>
            </a:r>
            <a:r>
              <a:rPr lang="en-US" sz="2800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but </a:t>
            </a:r>
            <a:r>
              <a:rPr lang="en-US" sz="2800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that depend </a:t>
            </a:r>
            <a:r>
              <a:rPr lang="en-US" sz="2800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on how all the software </a:t>
            </a:r>
            <a:r>
              <a:rPr lang="en-US" sz="2800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components interoperate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F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or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example, </a:t>
            </a:r>
            <a:r>
              <a:rPr lang="en-US" sz="2800" dirty="0" err="1" smtClean="0">
                <a:latin typeface="Ebrima" pitchFamily="2" charset="0"/>
                <a:ea typeface="Ebrima" pitchFamily="2" charset="0"/>
                <a:cs typeface="Ebrima" pitchFamily="2" charset="0"/>
              </a:rPr>
              <a:t>Ethio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telecom call center depend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on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how the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telephone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system, information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system,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and the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operators all interacted under actual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operating conditions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. </a:t>
            </a:r>
            <a:endParaRPr lang="en-US" sz="2800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endParaRPr lang="en-US" sz="2800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Emergent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properties are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crucially dependent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on the system architecture.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Quantifiable Requirements </a:t>
            </a:r>
            <a:endParaRPr lang="en-US" sz="4400" b="1" dirty="0">
              <a:solidFill>
                <a:srgbClr val="0070C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Software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requirements should be stated as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clearly and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as unambiguously as possible, and,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where appropriate, quantitatively.</a:t>
            </a:r>
          </a:p>
          <a:p>
            <a:pPr algn="just"/>
            <a:endParaRPr lang="en-US" sz="2800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It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is important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to avoid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vague and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unverifiable requirements that depend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for their interpretation on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subjective judgment like: -</a:t>
            </a:r>
          </a:p>
          <a:p>
            <a:pPr marL="633413" lvl="1" indent="-58738" algn="just">
              <a:lnSpc>
                <a:spcPct val="150000"/>
              </a:lnSpc>
            </a:pPr>
            <a:r>
              <a:rPr lang="en-US" sz="2500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“</a:t>
            </a:r>
            <a:r>
              <a:rPr lang="en-US" sz="2500" dirty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the software shall be reliable”; </a:t>
            </a:r>
            <a:endParaRPr lang="en-US" sz="2500" dirty="0" smtClean="0">
              <a:solidFill>
                <a:schemeClr val="tx1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633413" lvl="1" indent="-58738" algn="just">
              <a:lnSpc>
                <a:spcPct val="150000"/>
              </a:lnSpc>
            </a:pPr>
            <a:r>
              <a:rPr lang="en-US" sz="2500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“the software </a:t>
            </a:r>
            <a:r>
              <a:rPr lang="en-US" sz="2500" dirty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shall be user-friendly</a:t>
            </a:r>
            <a:r>
              <a:rPr lang="en-US" sz="2500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”.</a:t>
            </a:r>
            <a:endParaRPr lang="en-US" sz="2500" dirty="0">
              <a:solidFill>
                <a:schemeClr val="tx1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10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36576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Chapter one </a:t>
            </a:r>
            <a:br>
              <a:rPr lang="en-US" sz="44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</a:br>
            <a:r>
              <a:rPr lang="en-US" sz="44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/>
            </a:r>
            <a:br>
              <a:rPr lang="en-US" sz="4400" dirty="0" smtClean="0">
                <a:latin typeface="Ebrima" pitchFamily="2" charset="0"/>
                <a:ea typeface="Ebrima" pitchFamily="2" charset="0"/>
                <a:cs typeface="Ebrima" pitchFamily="2" charset="0"/>
              </a:rPr>
            </a:br>
            <a:r>
              <a:rPr lang="en-US" sz="44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Software Requirements Fundamentals</a:t>
            </a:r>
            <a:endParaRPr lang="en-GB" sz="4400" b="1" dirty="0">
              <a:solidFill>
                <a:srgbClr val="0070C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26" name="Picture 2" descr="C:\Users\user\Desktop\Emerging Tech\Screenshot 2021-10-15 at 10-34-22 Adama Science and Technology University - Adama Science and Technology Univers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8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92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Cont’d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70916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This is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particularly important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for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non-functional requirements.</a:t>
            </a:r>
          </a:p>
          <a:p>
            <a:pPr algn="just"/>
            <a:endParaRPr lang="en-US" sz="2800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Two examples of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quantified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requirements are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the following: </a:t>
            </a:r>
            <a:endParaRPr lang="en-US" sz="2800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lvl="1" algn="just"/>
            <a:r>
              <a:rPr lang="en-US" sz="2500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 </a:t>
            </a:r>
            <a:r>
              <a:rPr lang="en-US" sz="2500" dirty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call center’s software </a:t>
            </a:r>
            <a:r>
              <a:rPr lang="en-US" sz="2500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must increase </a:t>
            </a:r>
            <a:r>
              <a:rPr lang="en-US" sz="2500" dirty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the center’s throughput by 20%; and </a:t>
            </a:r>
          </a:p>
          <a:p>
            <a:pPr lvl="1" algn="just"/>
            <a:r>
              <a:rPr lang="en-US" sz="2500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 system shall have a probability of generating a fatal error when it operational for more than 1000 hrs.</a:t>
            </a:r>
            <a:endParaRPr lang="en-US" sz="2500" dirty="0">
              <a:solidFill>
                <a:schemeClr val="tx1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51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System Requirements and Software requirements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572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System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- a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group of independent but interrelated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elements comprising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a unified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whole. These include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hardware, software,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firmware, people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, information, techniques,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facilities, services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, and other support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elements. </a:t>
            </a:r>
          </a:p>
          <a:p>
            <a:pPr algn="just"/>
            <a:endParaRPr lang="en-US" sz="2800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endParaRPr lang="en-US" sz="2800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US" sz="28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Software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-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Software is a set of instructions, data or programs used to operate computers and execute specific tasks.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5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Cont’d… System Requirements 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System requirements are the </a:t>
            </a:r>
            <a:r>
              <a:rPr lang="en-US" sz="2800" b="1" dirty="0">
                <a:latin typeface="Ebrima" pitchFamily="2" charset="0"/>
                <a:ea typeface="Ebrima" pitchFamily="2" charset="0"/>
                <a:cs typeface="Ebrima" pitchFamily="2" charset="0"/>
              </a:rPr>
              <a:t>requirements </a:t>
            </a:r>
            <a:r>
              <a:rPr lang="en-US" sz="28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for the </a:t>
            </a:r>
            <a:r>
              <a:rPr lang="en-US" sz="2800" b="1" dirty="0">
                <a:latin typeface="Ebrima" pitchFamily="2" charset="0"/>
                <a:ea typeface="Ebrima" pitchFamily="2" charset="0"/>
                <a:cs typeface="Ebrima" pitchFamily="2" charset="0"/>
              </a:rPr>
              <a:t>system as a whole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. </a:t>
            </a:r>
            <a:endParaRPr lang="en-US" sz="2800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endParaRPr lang="en-US" sz="2800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In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a system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containing software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components, </a:t>
            </a:r>
            <a:r>
              <a:rPr lang="en-US" sz="2800" b="1" dirty="0">
                <a:latin typeface="Ebrima" pitchFamily="2" charset="0"/>
                <a:ea typeface="Ebrima" pitchFamily="2" charset="0"/>
                <a:cs typeface="Ebrima" pitchFamily="2" charset="0"/>
              </a:rPr>
              <a:t>software requirements </a:t>
            </a:r>
            <a:r>
              <a:rPr lang="en-US" sz="28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are derived </a:t>
            </a:r>
            <a:r>
              <a:rPr lang="en-US" sz="2800" b="1" dirty="0">
                <a:latin typeface="Ebrima" pitchFamily="2" charset="0"/>
                <a:ea typeface="Ebrima" pitchFamily="2" charset="0"/>
                <a:cs typeface="Ebrima" pitchFamily="2" charset="0"/>
              </a:rPr>
              <a:t>from system </a:t>
            </a:r>
            <a:r>
              <a:rPr lang="en-US" sz="28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requirements.</a:t>
            </a:r>
          </a:p>
          <a:p>
            <a:pPr algn="just"/>
            <a:endParaRPr lang="en-US" sz="2800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System requirements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describe the </a:t>
            </a:r>
            <a:r>
              <a:rPr lang="en-US" sz="2800" b="1" dirty="0">
                <a:latin typeface="Ebrima" pitchFamily="2" charset="0"/>
                <a:ea typeface="Ebrima" pitchFamily="2" charset="0"/>
                <a:cs typeface="Ebrima" pitchFamily="2" charset="0"/>
              </a:rPr>
              <a:t>hardware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 and </a:t>
            </a:r>
            <a:r>
              <a:rPr lang="en-US" sz="2800" b="1" dirty="0">
                <a:latin typeface="Ebrima" pitchFamily="2" charset="0"/>
                <a:ea typeface="Ebrima" pitchFamily="2" charset="0"/>
                <a:cs typeface="Ebrima" pitchFamily="2" charset="0"/>
              </a:rPr>
              <a:t>software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sz="2800" b="1" dirty="0">
                <a:latin typeface="Ebrima" pitchFamily="2" charset="0"/>
                <a:ea typeface="Ebrima" pitchFamily="2" charset="0"/>
                <a:cs typeface="Ebrima" pitchFamily="2" charset="0"/>
              </a:rPr>
              <a:t>infrastructure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 that the software system needs to operate correctly.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0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Cont’d…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They include information about the operating system, database management system, </a:t>
            </a:r>
            <a:r>
              <a:rPr lang="en-US" sz="2800" b="1" dirty="0">
                <a:latin typeface="Ebrima" pitchFamily="2" charset="0"/>
                <a:ea typeface="Ebrima" pitchFamily="2" charset="0"/>
                <a:cs typeface="Ebrima" pitchFamily="2" charset="0"/>
              </a:rPr>
              <a:t>network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sz="2800" b="1" dirty="0">
                <a:latin typeface="Ebrima" pitchFamily="2" charset="0"/>
                <a:ea typeface="Ebrima" pitchFamily="2" charset="0"/>
                <a:cs typeface="Ebrima" pitchFamily="2" charset="0"/>
              </a:rPr>
              <a:t>protocols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, and other components required to run the software.</a:t>
            </a:r>
          </a:p>
          <a:p>
            <a:pPr algn="just"/>
            <a:endParaRPr lang="en-US" sz="2800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2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990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Cont’d</a:t>
            </a:r>
            <a:r>
              <a:rPr lang="en-US" sz="40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… Software </a:t>
            </a:r>
            <a:r>
              <a:rPr lang="en-US" sz="40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requirements 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Software requirements usually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contain requirements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with respect to </a:t>
            </a:r>
            <a:endParaRPr lang="en-US" sz="2800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endParaRPr lang="en-US" sz="2800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lvl="1" algn="just"/>
            <a:r>
              <a:rPr lang="en-US" sz="2600" b="1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functionalities provided </a:t>
            </a:r>
            <a:r>
              <a:rPr lang="en-US" sz="2600" b="1" dirty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by the </a:t>
            </a:r>
            <a:r>
              <a:rPr lang="en-US" sz="2600" b="1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system</a:t>
            </a:r>
            <a:r>
              <a:rPr lang="en-US" sz="2600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, and</a:t>
            </a:r>
          </a:p>
          <a:p>
            <a:pPr lvl="1" algn="just"/>
            <a:endParaRPr lang="en-US" sz="2600" dirty="0" smtClean="0">
              <a:solidFill>
                <a:schemeClr val="tx1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lvl="1" algn="just"/>
            <a:r>
              <a:rPr lang="en-US" sz="2600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expectations on non-functional </a:t>
            </a:r>
            <a:r>
              <a:rPr lang="en-US" sz="2600" dirty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aspects of the solution such </a:t>
            </a:r>
            <a:r>
              <a:rPr lang="en-US" sz="2600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as </a:t>
            </a:r>
            <a:r>
              <a:rPr lang="en-US" sz="2600" b="1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performance</a:t>
            </a:r>
            <a:r>
              <a:rPr lang="en-US" sz="2600" dirty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, </a:t>
            </a:r>
            <a:r>
              <a:rPr lang="en-US" sz="2600" b="1" dirty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security</a:t>
            </a:r>
            <a:r>
              <a:rPr lang="en-US" sz="2600" dirty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, and </a:t>
            </a:r>
            <a:r>
              <a:rPr lang="en-US" sz="2600" b="1" dirty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scalability</a:t>
            </a:r>
            <a:r>
              <a:rPr lang="en-US" sz="2600" dirty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etc.</a:t>
            </a:r>
          </a:p>
          <a:p>
            <a:pPr algn="just"/>
            <a:endParaRPr lang="en-US" sz="2800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82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Reading Assignment – Quiz</a:t>
            </a:r>
            <a:endParaRPr lang="en-US" sz="3600" b="1" dirty="0">
              <a:solidFill>
                <a:srgbClr val="FF000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79870698"/>
              </p:ext>
            </p:extLst>
          </p:nvPr>
        </p:nvGraphicFramePr>
        <p:xfrm>
          <a:off x="457200" y="1447799"/>
          <a:ext cx="8229600" cy="4495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2438400"/>
                <a:gridCol w="2209800"/>
              </a:tblGrid>
              <a:tr h="729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Chapter 1: Software Requirements Fundamentals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Sommerville - 2011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Wiegers –</a:t>
                      </a:r>
                      <a:r>
                        <a:rPr lang="en-US" baseline="0" dirty="0" smtClean="0"/>
                        <a:t> 2003</a:t>
                      </a:r>
                    </a:p>
                  </a:txBody>
                  <a:tcPr anchor="ctr"/>
                </a:tc>
              </a:tr>
              <a:tr h="729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 Definition of software Requirement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Chapter 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Chapter 1</a:t>
                      </a:r>
                      <a:endParaRPr lang="en-US" dirty="0"/>
                    </a:p>
                  </a:txBody>
                  <a:tcPr anchor="ctr"/>
                </a:tc>
              </a:tr>
              <a:tr h="729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 Product and Process Requirement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Chapter 4</a:t>
                      </a:r>
                      <a:r>
                        <a:rPr lang="en-US" baseline="0" dirty="0" smtClean="0"/>
                        <a:t> – section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Chapter 1 &amp; 6</a:t>
                      </a:r>
                      <a:endParaRPr lang="en-US" dirty="0"/>
                    </a:p>
                  </a:txBody>
                  <a:tcPr anchor="ctr"/>
                </a:tc>
              </a:tr>
              <a:tr h="729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 Functional Requirement and Non-Functional Requirement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Chapter 4</a:t>
                      </a:r>
                      <a:r>
                        <a:rPr lang="en-US" baseline="0" dirty="0" smtClean="0"/>
                        <a:t> – section 1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Chapter 12</a:t>
                      </a:r>
                      <a:endParaRPr lang="en-US" dirty="0"/>
                    </a:p>
                  </a:txBody>
                  <a:tcPr anchor="ctr"/>
                </a:tc>
              </a:tr>
              <a:tr h="4229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 Emergent Properties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Chapter 10 –</a:t>
                      </a:r>
                      <a:r>
                        <a:rPr lang="en-US" baseline="0" dirty="0" smtClean="0"/>
                        <a:t> Section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229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 Quantifiable Requirements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Chapter 1</a:t>
                      </a:r>
                    </a:p>
                  </a:txBody>
                  <a:tcPr anchor="ctr"/>
                </a:tc>
              </a:tr>
              <a:tr h="729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 System Requirements and   Software requirements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Chapter 10 –</a:t>
                      </a:r>
                      <a:r>
                        <a:rPr lang="en-US" baseline="0" dirty="0" smtClean="0"/>
                        <a:t> Section 4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Chapter 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40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4290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END OF CHAPTER ONE</a:t>
            </a:r>
            <a:endParaRPr lang="en-GB" sz="4400" b="1" dirty="0">
              <a:solidFill>
                <a:schemeClr val="tx1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026" name="Picture 2" descr="C:\Users\user\Desktop\Emerging Tech\Screenshot 2021-10-15 at 10-34-22 Adama Science and Technology University - Adama Science and Technology Univers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8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19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36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Topics </a:t>
            </a:r>
            <a:r>
              <a:rPr lang="en-US" sz="36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to be covered</a:t>
            </a:r>
            <a:endParaRPr lang="en-US" sz="3600" b="1" dirty="0">
              <a:solidFill>
                <a:srgbClr val="0070C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93557224"/>
              </p:ext>
            </p:extLst>
          </p:nvPr>
        </p:nvGraphicFramePr>
        <p:xfrm>
          <a:off x="381000" y="1295400"/>
          <a:ext cx="86106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4411"/>
                <a:gridCol w="1116189"/>
              </a:tblGrid>
              <a:tr h="4419600">
                <a:tc>
                  <a:txBody>
                    <a:bodyPr/>
                    <a:lstStyle/>
                    <a:p>
                      <a:pPr marL="742950" lvl="1" indent="-28575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Definition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 of software requirement </a:t>
                      </a:r>
                    </a:p>
                    <a:p>
                      <a:pPr marL="742950" lvl="1" indent="-28575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Product and process requirement </a:t>
                      </a:r>
                    </a:p>
                    <a:p>
                      <a:pPr marL="742950" lvl="1" indent="-28575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Functional and non-functional requirement </a:t>
                      </a:r>
                    </a:p>
                    <a:p>
                      <a:pPr marL="742950" lvl="1" indent="-28575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Emergent Requirement</a:t>
                      </a:r>
                    </a:p>
                    <a:p>
                      <a:pPr marL="742950" lvl="1" indent="-28575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Quantifiable requirements</a:t>
                      </a:r>
                    </a:p>
                    <a:p>
                      <a:pPr marL="742950" lvl="1" indent="-28575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Ebrima" pitchFamily="2" charset="0"/>
                          <a:ea typeface="Ebrima" pitchFamily="2" charset="0"/>
                          <a:cs typeface="Ebrima" pitchFamily="2" charset="0"/>
                        </a:rPr>
                        <a:t>System requirements and software requirements </a:t>
                      </a:r>
                    </a:p>
                    <a:p>
                      <a:pPr marL="742950" lvl="1" indent="-285750" algn="just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Ebrima" pitchFamily="2" charset="0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marL="62768" marR="62768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400" b="0" dirty="0" smtClean="0">
                        <a:solidFill>
                          <a:schemeClr val="tx1"/>
                        </a:solidFill>
                        <a:latin typeface="Ebrima" pitchFamily="2" charset="0"/>
                        <a:ea typeface="Ebrima" pitchFamily="2" charset="0"/>
                        <a:cs typeface="Ebrima" pitchFamily="2" charset="0"/>
                      </a:endParaRPr>
                    </a:p>
                    <a:p>
                      <a:pPr algn="just"/>
                      <a:endParaRPr lang="en-US" sz="2400" b="0" dirty="0">
                        <a:solidFill>
                          <a:schemeClr val="tx1"/>
                        </a:solidFill>
                        <a:latin typeface="Ebrima" pitchFamily="2" charset="0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marL="62768" marR="62768" marT="34290" marB="34290">
                    <a:noFill/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17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6350" lvl="1" indent="7938">
              <a:lnSpc>
                <a:spcPct val="150000"/>
              </a:lnSpc>
            </a:pPr>
            <a:r>
              <a:rPr lang="en-US" sz="38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Definition</a:t>
            </a:r>
            <a:r>
              <a:rPr lang="en-US" sz="3800" b="1" baseline="0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of software requirement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The Software Requirements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is concerned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with the </a:t>
            </a:r>
            <a:r>
              <a:rPr lang="en-US" sz="2800" b="1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elicitation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, </a:t>
            </a:r>
            <a:r>
              <a:rPr lang="en-US" sz="2800" b="1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analysis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specification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, and </a:t>
            </a:r>
            <a:r>
              <a:rPr lang="en-US" sz="2800" b="1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validation</a:t>
            </a:r>
            <a:r>
              <a:rPr lang="en-US" sz="2800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of software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requirements as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well as the </a:t>
            </a:r>
            <a:r>
              <a:rPr lang="en-US" sz="2800" b="1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management</a:t>
            </a:r>
            <a:r>
              <a:rPr lang="en-US" sz="2800" b="1" dirty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of requirements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during the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whole life cycle of the software product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.</a:t>
            </a:r>
          </a:p>
          <a:p>
            <a:pPr algn="just"/>
            <a:endParaRPr lang="en-US" sz="2800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Software requirements express the needs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and constraints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placed on a software product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that contribute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to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the solution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of some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real-world problem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304800"/>
            <a:ext cx="8458200" cy="9144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Cont’d…</a:t>
            </a:r>
            <a:endParaRPr lang="en-US" sz="4400" b="1" dirty="0">
              <a:solidFill>
                <a:srgbClr val="0070C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0375" y="1295400"/>
            <a:ext cx="8226425" cy="4800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Requirements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are a specification of </a:t>
            </a:r>
            <a:endParaRPr lang="en-US" sz="2800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lvl="1" algn="just"/>
            <a:r>
              <a:rPr lang="en-US" sz="2500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W</a:t>
            </a:r>
            <a:r>
              <a:rPr lang="en-US" sz="2500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hat </a:t>
            </a:r>
            <a:r>
              <a:rPr lang="en-US" sz="2500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should be </a:t>
            </a:r>
            <a:r>
              <a:rPr lang="en-US" sz="2500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implemented,</a:t>
            </a:r>
            <a:endParaRPr lang="en-US" sz="2500" dirty="0">
              <a:solidFill>
                <a:srgbClr val="FF000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lvl="1" algn="just"/>
            <a:r>
              <a:rPr lang="en-US" sz="2500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Descriptions </a:t>
            </a:r>
            <a:r>
              <a:rPr lang="en-US" sz="2500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of how the system should </a:t>
            </a:r>
            <a:r>
              <a:rPr lang="en-US" sz="2500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behave, </a:t>
            </a:r>
          </a:p>
          <a:p>
            <a:pPr lvl="1" algn="just"/>
            <a:r>
              <a:rPr lang="en-US" sz="2500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System </a:t>
            </a:r>
            <a:r>
              <a:rPr lang="en-US" sz="2500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property or </a:t>
            </a:r>
            <a:r>
              <a:rPr lang="en-US" sz="2500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attribute, or </a:t>
            </a:r>
          </a:p>
          <a:p>
            <a:pPr lvl="1"/>
            <a:r>
              <a:rPr lang="en-US" sz="2500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May </a:t>
            </a:r>
            <a:r>
              <a:rPr lang="en-US" sz="2500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be a constraint on the </a:t>
            </a:r>
            <a:r>
              <a:rPr lang="en-US" sz="2500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development </a:t>
            </a:r>
            <a:r>
              <a:rPr lang="en-US" sz="2500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process of the system</a:t>
            </a:r>
            <a:r>
              <a:rPr lang="en-US" sz="2500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.</a:t>
            </a:r>
          </a:p>
          <a:p>
            <a:pPr algn="just"/>
            <a:endParaRPr lang="en-US" sz="2800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These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requirements reflect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needs of customers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 for a system that serves a certain purpose such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as controlling a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device, placing an order, or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finding information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.</a:t>
            </a:r>
          </a:p>
        </p:txBody>
      </p:sp>
      <p:sp>
        <p:nvSpPr>
          <p:cNvPr id="31746" name="AutoShape 2" descr="Image result for agricultural revolu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8" name="AutoShape 4" descr="Image result for agricultural revolu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0" name="AutoShape 6" descr="Image result for agricultural revolu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53400" cy="8382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Cont’d…</a:t>
            </a:r>
            <a:endParaRPr lang="en-US" sz="4400" b="1" dirty="0">
              <a:solidFill>
                <a:srgbClr val="0070C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The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process of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finding out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,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analyzing, documenting and checking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these services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and constraints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is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called </a:t>
            </a:r>
            <a:r>
              <a:rPr lang="en-US" sz="28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requirements engineering (RE).</a:t>
            </a:r>
          </a:p>
          <a:p>
            <a:pPr algn="just"/>
            <a:endParaRPr lang="en-US" sz="2800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endParaRPr lang="en-US" sz="2800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Some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of the </a:t>
            </a:r>
            <a:r>
              <a:rPr lang="en-US" sz="2800" b="1" dirty="0">
                <a:latin typeface="Ebrima" pitchFamily="2" charset="0"/>
                <a:ea typeface="Ebrima" pitchFamily="2" charset="0"/>
                <a:cs typeface="Ebrima" pitchFamily="2" charset="0"/>
              </a:rPr>
              <a:t>problems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 that arise during the requirements engineering process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are a </a:t>
            </a:r>
            <a:r>
              <a:rPr lang="en-US" sz="2800" dirty="0">
                <a:latin typeface="Ebrima" pitchFamily="2" charset="0"/>
                <a:ea typeface="Ebrima" pitchFamily="2" charset="0"/>
                <a:cs typeface="Ebrima" pitchFamily="2" charset="0"/>
              </a:rPr>
              <a:t>result of failing to make a clear separation 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between </a:t>
            </a:r>
            <a:r>
              <a:rPr lang="en-US" sz="28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user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and </a:t>
            </a:r>
            <a:r>
              <a:rPr lang="en-US" sz="28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system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sz="28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requirements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.</a:t>
            </a:r>
            <a:endParaRPr lang="en-US" sz="2800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05800" cy="762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Cont’d…</a:t>
            </a:r>
            <a:endParaRPr lang="en-US" sz="4000" dirty="0">
              <a:solidFill>
                <a:srgbClr val="0070C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514350" indent="-514350" algn="just">
              <a:buFont typeface="+mj-lt"/>
              <a:buAutoNum type="alphaUcPeriod"/>
            </a:pPr>
            <a:r>
              <a:rPr lang="en-US" b="1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User requirements </a:t>
            </a: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are statements, in a natural language plus diagrams, of </a:t>
            </a:r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what services </a:t>
            </a: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the system is expected to provide to system users and the </a:t>
            </a:r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constraints under </a:t>
            </a: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which it must </a:t>
            </a:r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operate.</a:t>
            </a:r>
          </a:p>
          <a:p>
            <a:pPr marL="514350" indent="-514350" algn="just">
              <a:buFont typeface="+mj-lt"/>
              <a:buAutoNum type="alphaUcPeriod"/>
            </a:pPr>
            <a:endParaRPr lang="en-US" dirty="0" smtClean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514350" indent="-514350" algn="just">
              <a:buFont typeface="+mj-lt"/>
              <a:buAutoNum type="alphaUcPeriod"/>
            </a:pPr>
            <a:endParaRPr lang="en-US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marL="514350" indent="-514350" algn="just">
              <a:buFont typeface="+mj-lt"/>
              <a:buAutoNum type="alphaUcPeriod"/>
            </a:pPr>
            <a:r>
              <a:rPr lang="en-US" b="1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System requirements </a:t>
            </a: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are more </a:t>
            </a:r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detailed descriptions </a:t>
            </a: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of the software </a:t>
            </a:r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system’s functions</a:t>
            </a: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, services, </a:t>
            </a:r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and operational </a:t>
            </a: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constraints. The system </a:t>
            </a:r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requirements document (SRS) </a:t>
            </a: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should define exactly what </a:t>
            </a:r>
            <a:r>
              <a:rPr lang="en-US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is to </a:t>
            </a:r>
            <a:r>
              <a:rPr lang="en-US" dirty="0">
                <a:latin typeface="Ebrima" pitchFamily="2" charset="0"/>
                <a:ea typeface="Ebrima" pitchFamily="2" charset="0"/>
                <a:cs typeface="Ebrima" pitchFamily="2" charset="0"/>
              </a:rPr>
              <a:t>be implemented.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305800" cy="78105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Cont’d…</a:t>
            </a:r>
            <a:endParaRPr lang="en-US" sz="4400" b="1" dirty="0">
              <a:solidFill>
                <a:srgbClr val="0070C0"/>
              </a:solidFill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239000" cy="4896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b="1" baseline="0" dirty="0" smtClean="0">
                <a:solidFill>
                  <a:srgbClr val="0070C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Product and Process requirement 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41D77-6405-4384-8A4C-DCE5959F80A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algn="just">
              <a:defRPr/>
            </a:pPr>
            <a:r>
              <a:rPr lang="en-US" sz="3000" b="1" dirty="0">
                <a:latin typeface="Ebrima" pitchFamily="2" charset="0"/>
                <a:ea typeface="Ebrima" pitchFamily="2" charset="0"/>
                <a:cs typeface="Ebrima" pitchFamily="2" charset="0"/>
              </a:rPr>
              <a:t>P</a:t>
            </a:r>
            <a:r>
              <a:rPr lang="en-US" sz="30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roduct requirement </a:t>
            </a:r>
            <a:r>
              <a:rPr lang="en-GB" sz="3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specify </a:t>
            </a:r>
            <a:r>
              <a:rPr lang="en-GB" sz="3000" dirty="0">
                <a:latin typeface="Ebrima" pitchFamily="2" charset="0"/>
                <a:ea typeface="Ebrima" pitchFamily="2" charset="0"/>
                <a:cs typeface="Ebrima" pitchFamily="2" charset="0"/>
              </a:rPr>
              <a:t>the </a:t>
            </a:r>
            <a:r>
              <a:rPr lang="en-GB" sz="3000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desired characteristics that a system</a:t>
            </a:r>
            <a:r>
              <a:rPr lang="en-GB" sz="3000" dirty="0">
                <a:latin typeface="Ebrima" pitchFamily="2" charset="0"/>
                <a:ea typeface="Ebrima" pitchFamily="2" charset="0"/>
                <a:cs typeface="Ebrima" pitchFamily="2" charset="0"/>
              </a:rPr>
              <a:t> or subsystem must possess. </a:t>
            </a:r>
          </a:p>
          <a:p>
            <a:pPr lvl="1" algn="just"/>
            <a:r>
              <a:rPr lang="en-US" sz="2700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E.g. The software shall </a:t>
            </a:r>
            <a:r>
              <a:rPr lang="en-US" sz="2700" dirty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verify that a student meets all </a:t>
            </a:r>
            <a:r>
              <a:rPr lang="en-US" sz="2700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prerequisites before you registers </a:t>
            </a:r>
            <a:r>
              <a:rPr lang="en-US" sz="2700" dirty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for </a:t>
            </a:r>
            <a:r>
              <a:rPr lang="en-US" sz="2700" dirty="0" smtClean="0">
                <a:solidFill>
                  <a:schemeClr val="tx1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this course.</a:t>
            </a:r>
          </a:p>
          <a:p>
            <a:pPr algn="just"/>
            <a:endParaRPr lang="en-US" sz="3000" dirty="0"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just"/>
            <a:r>
              <a:rPr lang="en-US" sz="3000" b="1" dirty="0">
                <a:latin typeface="Ebrima" pitchFamily="2" charset="0"/>
                <a:ea typeface="Ebrima" pitchFamily="2" charset="0"/>
                <a:cs typeface="Ebrima" pitchFamily="2" charset="0"/>
              </a:rPr>
              <a:t>P</a:t>
            </a:r>
            <a:r>
              <a:rPr lang="en-US" sz="30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rocess </a:t>
            </a:r>
            <a:r>
              <a:rPr lang="en-US" sz="3000" b="1" dirty="0">
                <a:latin typeface="Ebrima" pitchFamily="2" charset="0"/>
                <a:ea typeface="Ebrima" pitchFamily="2" charset="0"/>
                <a:cs typeface="Ebrima" pitchFamily="2" charset="0"/>
              </a:rPr>
              <a:t>requirement </a:t>
            </a:r>
            <a:r>
              <a:rPr lang="en-US" sz="3000" dirty="0">
                <a:latin typeface="Ebrima" pitchFamily="2" charset="0"/>
                <a:ea typeface="Ebrima" pitchFamily="2" charset="0"/>
                <a:cs typeface="Ebrima" pitchFamily="2" charset="0"/>
              </a:rPr>
              <a:t>is </a:t>
            </a:r>
            <a:r>
              <a:rPr lang="en-US" sz="3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impose a </a:t>
            </a:r>
            <a:r>
              <a:rPr lang="en-US" sz="3000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constraint on </a:t>
            </a:r>
            <a:r>
              <a:rPr lang="en-US" sz="3000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the development of the </a:t>
            </a:r>
            <a:r>
              <a:rPr lang="en-US" sz="3000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software</a:t>
            </a:r>
            <a:r>
              <a:rPr lang="en-US" sz="3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. E.g. “</a:t>
            </a:r>
            <a:r>
              <a:rPr lang="en-US" sz="3000" dirty="0">
                <a:latin typeface="Ebrima" pitchFamily="2" charset="0"/>
                <a:ea typeface="Ebrima" pitchFamily="2" charset="0"/>
                <a:cs typeface="Ebrima" pitchFamily="2" charset="0"/>
              </a:rPr>
              <a:t>The software shall be developed </a:t>
            </a:r>
            <a:r>
              <a:rPr lang="en-US" sz="3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using a </a:t>
            </a:r>
            <a:r>
              <a:rPr lang="en-US" sz="3000" dirty="0">
                <a:latin typeface="Ebrima" pitchFamily="2" charset="0"/>
                <a:ea typeface="Ebrima" pitchFamily="2" charset="0"/>
                <a:cs typeface="Ebrima" pitchFamily="2" charset="0"/>
              </a:rPr>
              <a:t>RUP </a:t>
            </a:r>
            <a:r>
              <a:rPr lang="en-US" sz="3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(</a:t>
            </a:r>
            <a:r>
              <a:rPr lang="en-US" sz="3000" dirty="0">
                <a:latin typeface="Ebrima" pitchFamily="2" charset="0"/>
                <a:ea typeface="Ebrima" pitchFamily="2" charset="0"/>
                <a:cs typeface="Ebrima" pitchFamily="2" charset="0"/>
              </a:rPr>
              <a:t>Rational Unified </a:t>
            </a:r>
            <a:r>
              <a:rPr lang="en-US" sz="3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Process)</a:t>
            </a:r>
            <a:r>
              <a:rPr lang="en-US" sz="28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sz="3000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process”.</a:t>
            </a:r>
          </a:p>
          <a:p>
            <a:pPr lvl="1" algn="just"/>
            <a:r>
              <a:rPr lang="en-US" sz="2500" i="1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may </a:t>
            </a:r>
            <a:r>
              <a:rPr lang="en-US" sz="2500" i="1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imposed directly by </a:t>
            </a:r>
            <a:r>
              <a:rPr lang="en-US" sz="2500" i="1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the development organization, their </a:t>
            </a:r>
            <a:r>
              <a:rPr lang="en-US" sz="2500" i="1" dirty="0" smtClean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customer, or </a:t>
            </a:r>
            <a:r>
              <a:rPr lang="en-US" sz="2500" i="1" dirty="0">
                <a:solidFill>
                  <a:srgbClr val="FF0000"/>
                </a:solidFill>
                <a:latin typeface="Ebrima" pitchFamily="2" charset="0"/>
                <a:ea typeface="Ebrima" pitchFamily="2" charset="0"/>
                <a:cs typeface="Ebrima" pitchFamily="2" charset="0"/>
              </a:rPr>
              <a:t>a third party such as a safety regulator.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By: Yoseph B.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32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2353</TotalTime>
  <Words>1223</Words>
  <Application>Microsoft Office PowerPoint</Application>
  <PresentationFormat>On-screen Show (4:3)</PresentationFormat>
  <Paragraphs>183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Origin</vt:lpstr>
      <vt:lpstr>      Software Requirements Engineering SEng3302</vt:lpstr>
      <vt:lpstr>Chapter one   Software Requirements Fundamentals</vt:lpstr>
      <vt:lpstr>Topics to be covered</vt:lpstr>
      <vt:lpstr>Definition of software requirement </vt:lpstr>
      <vt:lpstr>Cont’d…</vt:lpstr>
      <vt:lpstr>Cont’d…</vt:lpstr>
      <vt:lpstr>Cont’d…</vt:lpstr>
      <vt:lpstr>Cont’d…</vt:lpstr>
      <vt:lpstr>Product and Process requirement </vt:lpstr>
      <vt:lpstr>Cont’d…</vt:lpstr>
      <vt:lpstr>Functional &amp; Non-Functional Requirement</vt:lpstr>
      <vt:lpstr>Cont’d</vt:lpstr>
      <vt:lpstr>Cont’d</vt:lpstr>
      <vt:lpstr>Cont’d…</vt:lpstr>
      <vt:lpstr>Classification of NFRs</vt:lpstr>
      <vt:lpstr>Cont’d</vt:lpstr>
      <vt:lpstr>PowerPoint Presentation</vt:lpstr>
      <vt:lpstr>Emergent Properties </vt:lpstr>
      <vt:lpstr>Quantifiable Requirements </vt:lpstr>
      <vt:lpstr>Cont’d</vt:lpstr>
      <vt:lpstr>System Requirements and Software requirements </vt:lpstr>
      <vt:lpstr>Cont’d… System Requirements </vt:lpstr>
      <vt:lpstr>Cont’d…</vt:lpstr>
      <vt:lpstr>Cont’d… Software requirements </vt:lpstr>
      <vt:lpstr>Reading Assignment – Quiz</vt:lpstr>
      <vt:lpstr>END OF CHAPTER 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Yoseph B.</dc:creator>
  <cp:lastModifiedBy>user</cp:lastModifiedBy>
  <cp:revision>429</cp:revision>
  <cp:lastPrinted>2021-10-26T12:36:35Z</cp:lastPrinted>
  <dcterms:created xsi:type="dcterms:W3CDTF">2019-04-06T14:04:29Z</dcterms:created>
  <dcterms:modified xsi:type="dcterms:W3CDTF">2023-03-30T17:25:59Z</dcterms:modified>
</cp:coreProperties>
</file>