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21"/>
  </p:notesMasterIdLst>
  <p:handoutMasterIdLst>
    <p:handoutMasterId r:id="rId22"/>
  </p:handoutMasterIdLst>
  <p:sldIdLst>
    <p:sldId id="398" r:id="rId2"/>
    <p:sldId id="395" r:id="rId3"/>
    <p:sldId id="418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430" r:id="rId16"/>
    <p:sldId id="417" r:id="rId17"/>
    <p:sldId id="431" r:id="rId18"/>
    <p:sldId id="416" r:id="rId19"/>
    <p:sldId id="401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1974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9468A5-6F6C-4467-9132-5DDEF3D032E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947DB88-C945-48CC-91A9-0E9560FAD2D8}">
      <dgm:prSet/>
      <dgm:spPr/>
      <dgm:t>
        <a:bodyPr/>
        <a:lstStyle/>
        <a:p>
          <a:pPr rtl="0"/>
          <a:r>
            <a:rPr lang="en-GB" b="1" smtClean="0"/>
            <a:t>Application domain understanding  </a:t>
          </a:r>
          <a:endParaRPr lang="en-US"/>
        </a:p>
      </dgm:t>
    </dgm:pt>
    <dgm:pt modelId="{D55F504E-A9D3-4F70-A4E2-A0A0C627C56D}" type="parTrans" cxnId="{FA638ED8-BBC1-46B1-83F1-9D49D33CBCBB}">
      <dgm:prSet/>
      <dgm:spPr/>
      <dgm:t>
        <a:bodyPr/>
        <a:lstStyle/>
        <a:p>
          <a:endParaRPr lang="en-US"/>
        </a:p>
      </dgm:t>
    </dgm:pt>
    <dgm:pt modelId="{FD434D05-34DD-48F6-865E-1960C71AAB08}" type="sibTrans" cxnId="{FA638ED8-BBC1-46B1-83F1-9D49D33CBCBB}">
      <dgm:prSet/>
      <dgm:spPr/>
      <dgm:t>
        <a:bodyPr/>
        <a:lstStyle/>
        <a:p>
          <a:endParaRPr lang="en-US"/>
        </a:p>
      </dgm:t>
    </dgm:pt>
    <dgm:pt modelId="{B0D2FF96-FC25-47C8-9202-2A854112EAE6}">
      <dgm:prSet/>
      <dgm:spPr/>
      <dgm:t>
        <a:bodyPr/>
        <a:lstStyle/>
        <a:p>
          <a:pPr rtl="0"/>
          <a:r>
            <a:rPr lang="en-GB" b="1" smtClean="0"/>
            <a:t>Problem understanding</a:t>
          </a:r>
          <a:endParaRPr lang="en-US"/>
        </a:p>
      </dgm:t>
    </dgm:pt>
    <dgm:pt modelId="{286CF4BA-3376-414A-947C-C84CD0C52636}" type="parTrans" cxnId="{FE896DC3-1BF8-4AAF-80D8-8E4F0B552975}">
      <dgm:prSet/>
      <dgm:spPr/>
      <dgm:t>
        <a:bodyPr/>
        <a:lstStyle/>
        <a:p>
          <a:endParaRPr lang="en-US"/>
        </a:p>
      </dgm:t>
    </dgm:pt>
    <dgm:pt modelId="{5F7B9F0B-9F32-4D64-81A9-B52EBB2D43FA}" type="sibTrans" cxnId="{FE896DC3-1BF8-4AAF-80D8-8E4F0B552975}">
      <dgm:prSet/>
      <dgm:spPr/>
      <dgm:t>
        <a:bodyPr/>
        <a:lstStyle/>
        <a:p>
          <a:endParaRPr lang="en-US"/>
        </a:p>
      </dgm:t>
    </dgm:pt>
    <dgm:pt modelId="{888812C8-EA96-47CE-8C81-B36886268159}">
      <dgm:prSet/>
      <dgm:spPr/>
      <dgm:t>
        <a:bodyPr/>
        <a:lstStyle/>
        <a:p>
          <a:pPr rtl="0"/>
          <a:r>
            <a:rPr lang="en-GB" b="1" smtClean="0"/>
            <a:t>Business understanding</a:t>
          </a:r>
          <a:endParaRPr lang="en-US"/>
        </a:p>
      </dgm:t>
    </dgm:pt>
    <dgm:pt modelId="{9375199E-4F18-4869-BC24-488FCE74A622}" type="parTrans" cxnId="{F95E30B9-2222-4D71-9EA7-000B3BA46028}">
      <dgm:prSet/>
      <dgm:spPr/>
      <dgm:t>
        <a:bodyPr/>
        <a:lstStyle/>
        <a:p>
          <a:endParaRPr lang="en-US"/>
        </a:p>
      </dgm:t>
    </dgm:pt>
    <dgm:pt modelId="{4D46C70F-E134-4A4B-AF80-A63F265EDE76}" type="sibTrans" cxnId="{F95E30B9-2222-4D71-9EA7-000B3BA46028}">
      <dgm:prSet/>
      <dgm:spPr/>
      <dgm:t>
        <a:bodyPr/>
        <a:lstStyle/>
        <a:p>
          <a:endParaRPr lang="en-US"/>
        </a:p>
      </dgm:t>
    </dgm:pt>
    <dgm:pt modelId="{61991FE3-CF67-4006-8F87-7A27AB2BE424}">
      <dgm:prSet/>
      <dgm:spPr/>
      <dgm:t>
        <a:bodyPr/>
        <a:lstStyle/>
        <a:p>
          <a:pPr rtl="0"/>
          <a:r>
            <a:rPr lang="en-GB" b="1" smtClean="0"/>
            <a:t>Understanding the needs and constraints of system stakeholders </a:t>
          </a:r>
          <a:endParaRPr lang="en-US"/>
        </a:p>
      </dgm:t>
    </dgm:pt>
    <dgm:pt modelId="{955E2AFF-E8BE-401F-92B0-A5084DBBAE48}" type="parTrans" cxnId="{77A3C40D-3EBA-40DB-AF60-A6736AFB6EBA}">
      <dgm:prSet/>
      <dgm:spPr/>
      <dgm:t>
        <a:bodyPr/>
        <a:lstStyle/>
        <a:p>
          <a:endParaRPr lang="en-US"/>
        </a:p>
      </dgm:t>
    </dgm:pt>
    <dgm:pt modelId="{01A5848F-978C-4735-B95D-2A46B8B53026}" type="sibTrans" cxnId="{77A3C40D-3EBA-40DB-AF60-A6736AFB6EBA}">
      <dgm:prSet/>
      <dgm:spPr/>
      <dgm:t>
        <a:bodyPr/>
        <a:lstStyle/>
        <a:p>
          <a:endParaRPr lang="en-US"/>
        </a:p>
      </dgm:t>
    </dgm:pt>
    <dgm:pt modelId="{4F1A4B63-A0E5-4B09-B73E-09BA0A274AC6}" type="pres">
      <dgm:prSet presAssocID="{E09468A5-6F6C-4467-9132-5DDEF3D032E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540E42-922B-4F11-BE58-EE34CB41EEA4}" type="pres">
      <dgm:prSet presAssocID="{E947DB88-C945-48CC-91A9-0E9560FAD2D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470A09-6F49-4C6F-A936-E01B4568D264}" type="pres">
      <dgm:prSet presAssocID="{FD434D05-34DD-48F6-865E-1960C71AAB0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A12C9074-C6C9-469D-A2B0-F1E8BC4A94E9}" type="pres">
      <dgm:prSet presAssocID="{FD434D05-34DD-48F6-865E-1960C71AAB0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C0E05C87-A398-4C07-AB96-5CA148AF7AE3}" type="pres">
      <dgm:prSet presAssocID="{B0D2FF96-FC25-47C8-9202-2A854112EAE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162A31-8838-4A08-9DE5-BE7CC82D2D48}" type="pres">
      <dgm:prSet presAssocID="{5F7B9F0B-9F32-4D64-81A9-B52EBB2D43FA}" presName="sibTrans" presStyleLbl="sibTrans2D1" presStyleIdx="1" presStyleCnt="4"/>
      <dgm:spPr/>
      <dgm:t>
        <a:bodyPr/>
        <a:lstStyle/>
        <a:p>
          <a:endParaRPr lang="en-US"/>
        </a:p>
      </dgm:t>
    </dgm:pt>
    <dgm:pt modelId="{0E60962D-FE98-45B8-AE73-DC3FF5D3E576}" type="pres">
      <dgm:prSet presAssocID="{5F7B9F0B-9F32-4D64-81A9-B52EBB2D43F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681C92BC-231E-48EF-B804-7B0160DCAFD7}" type="pres">
      <dgm:prSet presAssocID="{888812C8-EA96-47CE-8C81-B3688626815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03BEBE-BAA2-4A19-9C90-543A8B145886}" type="pres">
      <dgm:prSet presAssocID="{4D46C70F-E134-4A4B-AF80-A63F265EDE76}" presName="sibTrans" presStyleLbl="sibTrans2D1" presStyleIdx="2" presStyleCnt="4"/>
      <dgm:spPr/>
      <dgm:t>
        <a:bodyPr/>
        <a:lstStyle/>
        <a:p>
          <a:endParaRPr lang="en-US"/>
        </a:p>
      </dgm:t>
    </dgm:pt>
    <dgm:pt modelId="{12C60D3C-7977-4B4A-A688-E56166B75BCA}" type="pres">
      <dgm:prSet presAssocID="{4D46C70F-E134-4A4B-AF80-A63F265EDE76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8287960B-F9E0-4F01-A205-593FC65231A2}" type="pres">
      <dgm:prSet presAssocID="{61991FE3-CF67-4006-8F87-7A27AB2BE42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735549-BEDA-4944-9014-53E005904881}" type="pres">
      <dgm:prSet presAssocID="{01A5848F-978C-4735-B95D-2A46B8B53026}" presName="sibTrans" presStyleLbl="sibTrans2D1" presStyleIdx="3" presStyleCnt="4"/>
      <dgm:spPr/>
      <dgm:t>
        <a:bodyPr/>
        <a:lstStyle/>
        <a:p>
          <a:endParaRPr lang="en-US"/>
        </a:p>
      </dgm:t>
    </dgm:pt>
    <dgm:pt modelId="{758A88C9-53A1-4839-BBCB-CBAA89E767D6}" type="pres">
      <dgm:prSet presAssocID="{01A5848F-978C-4735-B95D-2A46B8B53026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2ABD45C1-B256-4E93-ACBF-12BA24E8784F}" type="presOf" srcId="{E947DB88-C945-48CC-91A9-0E9560FAD2D8}" destId="{28540E42-922B-4F11-BE58-EE34CB41EEA4}" srcOrd="0" destOrd="0" presId="urn:microsoft.com/office/officeart/2005/8/layout/cycle2"/>
    <dgm:cxn modelId="{880F0DF0-FF0F-4EFC-8ADF-8AA7D9BD350A}" type="presOf" srcId="{FD434D05-34DD-48F6-865E-1960C71AAB08}" destId="{A12C9074-C6C9-469D-A2B0-F1E8BC4A94E9}" srcOrd="1" destOrd="0" presId="urn:microsoft.com/office/officeart/2005/8/layout/cycle2"/>
    <dgm:cxn modelId="{FA638ED8-BBC1-46B1-83F1-9D49D33CBCBB}" srcId="{E09468A5-6F6C-4467-9132-5DDEF3D032E2}" destId="{E947DB88-C945-48CC-91A9-0E9560FAD2D8}" srcOrd="0" destOrd="0" parTransId="{D55F504E-A9D3-4F70-A4E2-A0A0C627C56D}" sibTransId="{FD434D05-34DD-48F6-865E-1960C71AAB08}"/>
    <dgm:cxn modelId="{9B7D1FCE-0F2A-4BDF-A7C3-5D4C3F6F8DE8}" type="presOf" srcId="{01A5848F-978C-4735-B95D-2A46B8B53026}" destId="{758A88C9-53A1-4839-BBCB-CBAA89E767D6}" srcOrd="1" destOrd="0" presId="urn:microsoft.com/office/officeart/2005/8/layout/cycle2"/>
    <dgm:cxn modelId="{77A3C40D-3EBA-40DB-AF60-A6736AFB6EBA}" srcId="{E09468A5-6F6C-4467-9132-5DDEF3D032E2}" destId="{61991FE3-CF67-4006-8F87-7A27AB2BE424}" srcOrd="3" destOrd="0" parTransId="{955E2AFF-E8BE-401F-92B0-A5084DBBAE48}" sibTransId="{01A5848F-978C-4735-B95D-2A46B8B53026}"/>
    <dgm:cxn modelId="{A5A02372-AAB0-4E0C-BF39-95D582557F49}" type="presOf" srcId="{61991FE3-CF67-4006-8F87-7A27AB2BE424}" destId="{8287960B-F9E0-4F01-A205-593FC65231A2}" srcOrd="0" destOrd="0" presId="urn:microsoft.com/office/officeart/2005/8/layout/cycle2"/>
    <dgm:cxn modelId="{5FF14E08-3C68-436B-8836-E48B9F4AE996}" type="presOf" srcId="{5F7B9F0B-9F32-4D64-81A9-B52EBB2D43FA}" destId="{0E60962D-FE98-45B8-AE73-DC3FF5D3E576}" srcOrd="1" destOrd="0" presId="urn:microsoft.com/office/officeart/2005/8/layout/cycle2"/>
    <dgm:cxn modelId="{B3482A7D-E1C4-4A8F-9AF9-8A400A694843}" type="presOf" srcId="{E09468A5-6F6C-4467-9132-5DDEF3D032E2}" destId="{4F1A4B63-A0E5-4B09-B73E-09BA0A274AC6}" srcOrd="0" destOrd="0" presId="urn:microsoft.com/office/officeart/2005/8/layout/cycle2"/>
    <dgm:cxn modelId="{DD769C4C-DF41-4652-8B28-F439CCB30FFD}" type="presOf" srcId="{5F7B9F0B-9F32-4D64-81A9-B52EBB2D43FA}" destId="{17162A31-8838-4A08-9DE5-BE7CC82D2D48}" srcOrd="0" destOrd="0" presId="urn:microsoft.com/office/officeart/2005/8/layout/cycle2"/>
    <dgm:cxn modelId="{A92F054B-5AE1-450E-B17F-CB2AA9BBFAC9}" type="presOf" srcId="{FD434D05-34DD-48F6-865E-1960C71AAB08}" destId="{A4470A09-6F49-4C6F-A936-E01B4568D264}" srcOrd="0" destOrd="0" presId="urn:microsoft.com/office/officeart/2005/8/layout/cycle2"/>
    <dgm:cxn modelId="{F95E30B9-2222-4D71-9EA7-000B3BA46028}" srcId="{E09468A5-6F6C-4467-9132-5DDEF3D032E2}" destId="{888812C8-EA96-47CE-8C81-B36886268159}" srcOrd="2" destOrd="0" parTransId="{9375199E-4F18-4869-BC24-488FCE74A622}" sibTransId="{4D46C70F-E134-4A4B-AF80-A63F265EDE76}"/>
    <dgm:cxn modelId="{BF68F54E-24DF-4C99-A348-C1E3716A4FA4}" type="presOf" srcId="{4D46C70F-E134-4A4B-AF80-A63F265EDE76}" destId="{2903BEBE-BAA2-4A19-9C90-543A8B145886}" srcOrd="0" destOrd="0" presId="urn:microsoft.com/office/officeart/2005/8/layout/cycle2"/>
    <dgm:cxn modelId="{B5BF94ED-8C9D-404D-A949-4B02A0F6EA50}" type="presOf" srcId="{01A5848F-978C-4735-B95D-2A46B8B53026}" destId="{5D735549-BEDA-4944-9014-53E005904881}" srcOrd="0" destOrd="0" presId="urn:microsoft.com/office/officeart/2005/8/layout/cycle2"/>
    <dgm:cxn modelId="{6399E69E-19C2-4337-9F62-2B3CBCDE8CD9}" type="presOf" srcId="{B0D2FF96-FC25-47C8-9202-2A854112EAE6}" destId="{C0E05C87-A398-4C07-AB96-5CA148AF7AE3}" srcOrd="0" destOrd="0" presId="urn:microsoft.com/office/officeart/2005/8/layout/cycle2"/>
    <dgm:cxn modelId="{76C73C30-8C17-4E44-A57B-EC83FDB99B5A}" type="presOf" srcId="{4D46C70F-E134-4A4B-AF80-A63F265EDE76}" destId="{12C60D3C-7977-4B4A-A688-E56166B75BCA}" srcOrd="1" destOrd="0" presId="urn:microsoft.com/office/officeart/2005/8/layout/cycle2"/>
    <dgm:cxn modelId="{FE896DC3-1BF8-4AAF-80D8-8E4F0B552975}" srcId="{E09468A5-6F6C-4467-9132-5DDEF3D032E2}" destId="{B0D2FF96-FC25-47C8-9202-2A854112EAE6}" srcOrd="1" destOrd="0" parTransId="{286CF4BA-3376-414A-947C-C84CD0C52636}" sibTransId="{5F7B9F0B-9F32-4D64-81A9-B52EBB2D43FA}"/>
    <dgm:cxn modelId="{CFC8D098-87DC-4B94-A153-A81CA834A207}" type="presOf" srcId="{888812C8-EA96-47CE-8C81-B36886268159}" destId="{681C92BC-231E-48EF-B804-7B0160DCAFD7}" srcOrd="0" destOrd="0" presId="urn:microsoft.com/office/officeart/2005/8/layout/cycle2"/>
    <dgm:cxn modelId="{041A6CF4-D64D-4ECD-BA38-7E9DE9204265}" type="presParOf" srcId="{4F1A4B63-A0E5-4B09-B73E-09BA0A274AC6}" destId="{28540E42-922B-4F11-BE58-EE34CB41EEA4}" srcOrd="0" destOrd="0" presId="urn:microsoft.com/office/officeart/2005/8/layout/cycle2"/>
    <dgm:cxn modelId="{B955B6E2-89D4-4D14-B7B7-BB32CED6594D}" type="presParOf" srcId="{4F1A4B63-A0E5-4B09-B73E-09BA0A274AC6}" destId="{A4470A09-6F49-4C6F-A936-E01B4568D264}" srcOrd="1" destOrd="0" presId="urn:microsoft.com/office/officeart/2005/8/layout/cycle2"/>
    <dgm:cxn modelId="{76DA1E96-B199-404F-8899-DF260414C868}" type="presParOf" srcId="{A4470A09-6F49-4C6F-A936-E01B4568D264}" destId="{A12C9074-C6C9-469D-A2B0-F1E8BC4A94E9}" srcOrd="0" destOrd="0" presId="urn:microsoft.com/office/officeart/2005/8/layout/cycle2"/>
    <dgm:cxn modelId="{E5517BC5-F281-4620-83E9-9AE153265901}" type="presParOf" srcId="{4F1A4B63-A0E5-4B09-B73E-09BA0A274AC6}" destId="{C0E05C87-A398-4C07-AB96-5CA148AF7AE3}" srcOrd="2" destOrd="0" presId="urn:microsoft.com/office/officeart/2005/8/layout/cycle2"/>
    <dgm:cxn modelId="{E466A098-558C-45D2-9413-12460C413647}" type="presParOf" srcId="{4F1A4B63-A0E5-4B09-B73E-09BA0A274AC6}" destId="{17162A31-8838-4A08-9DE5-BE7CC82D2D48}" srcOrd="3" destOrd="0" presId="urn:microsoft.com/office/officeart/2005/8/layout/cycle2"/>
    <dgm:cxn modelId="{F7506784-893D-429F-9E58-CF8823501321}" type="presParOf" srcId="{17162A31-8838-4A08-9DE5-BE7CC82D2D48}" destId="{0E60962D-FE98-45B8-AE73-DC3FF5D3E576}" srcOrd="0" destOrd="0" presId="urn:microsoft.com/office/officeart/2005/8/layout/cycle2"/>
    <dgm:cxn modelId="{90B9FFC8-50AC-4652-82E9-08740E5EE80D}" type="presParOf" srcId="{4F1A4B63-A0E5-4B09-B73E-09BA0A274AC6}" destId="{681C92BC-231E-48EF-B804-7B0160DCAFD7}" srcOrd="4" destOrd="0" presId="urn:microsoft.com/office/officeart/2005/8/layout/cycle2"/>
    <dgm:cxn modelId="{DA1768FC-F3F5-4C16-84E3-E78B50062EF2}" type="presParOf" srcId="{4F1A4B63-A0E5-4B09-B73E-09BA0A274AC6}" destId="{2903BEBE-BAA2-4A19-9C90-543A8B145886}" srcOrd="5" destOrd="0" presId="urn:microsoft.com/office/officeart/2005/8/layout/cycle2"/>
    <dgm:cxn modelId="{CF999928-6B96-442E-A8D6-054BA2F59F83}" type="presParOf" srcId="{2903BEBE-BAA2-4A19-9C90-543A8B145886}" destId="{12C60D3C-7977-4B4A-A688-E56166B75BCA}" srcOrd="0" destOrd="0" presId="urn:microsoft.com/office/officeart/2005/8/layout/cycle2"/>
    <dgm:cxn modelId="{BC98835E-9F0A-4F7F-92F0-C822313FF8F0}" type="presParOf" srcId="{4F1A4B63-A0E5-4B09-B73E-09BA0A274AC6}" destId="{8287960B-F9E0-4F01-A205-593FC65231A2}" srcOrd="6" destOrd="0" presId="urn:microsoft.com/office/officeart/2005/8/layout/cycle2"/>
    <dgm:cxn modelId="{E542A2A3-C10F-4FB7-8081-39CD8BC3DA3E}" type="presParOf" srcId="{4F1A4B63-A0E5-4B09-B73E-09BA0A274AC6}" destId="{5D735549-BEDA-4944-9014-53E005904881}" srcOrd="7" destOrd="0" presId="urn:microsoft.com/office/officeart/2005/8/layout/cycle2"/>
    <dgm:cxn modelId="{B5C02B39-4DB6-47D8-A651-CB37F9F9224D}" type="presParOf" srcId="{5D735549-BEDA-4944-9014-53E005904881}" destId="{758A88C9-53A1-4839-BBCB-CBAA89E767D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27A29E-11EB-4F98-A8F3-3D55707B529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729FFD-BDFC-4F5C-8DBF-89F8197F519A}">
      <dgm:prSet/>
      <dgm:spPr/>
      <dgm:t>
        <a:bodyPr/>
        <a:lstStyle/>
        <a:p>
          <a:pPr rtl="0"/>
          <a:r>
            <a:rPr lang="en-US" b="1" dirty="0" smtClean="0">
              <a:latin typeface="Ebrima" pitchFamily="2" charset="0"/>
              <a:ea typeface="Ebrima" pitchFamily="2" charset="0"/>
              <a:cs typeface="Ebrima" pitchFamily="2" charset="0"/>
            </a:rPr>
            <a:t>Goals</a:t>
          </a:r>
          <a:r>
            <a:rPr lang="en-US" dirty="0" smtClean="0">
              <a:latin typeface="Ebrima" pitchFamily="2" charset="0"/>
              <a:ea typeface="Ebrima" pitchFamily="2" charset="0"/>
              <a:cs typeface="Ebrima" pitchFamily="2" charset="0"/>
            </a:rPr>
            <a:t> </a:t>
          </a:r>
          <a:endParaRPr lang="en-US" dirty="0">
            <a:latin typeface="Ebrima" pitchFamily="2" charset="0"/>
            <a:ea typeface="Ebrima" pitchFamily="2" charset="0"/>
            <a:cs typeface="Ebrima" pitchFamily="2" charset="0"/>
          </a:endParaRPr>
        </a:p>
      </dgm:t>
    </dgm:pt>
    <dgm:pt modelId="{06CA78C3-CEBA-4482-92CC-4CFE340F9550}" type="parTrans" cxnId="{947A4506-94DC-4F33-8388-B24DA814D6BB}">
      <dgm:prSet/>
      <dgm:spPr/>
      <dgm:t>
        <a:bodyPr/>
        <a:lstStyle/>
        <a:p>
          <a:endParaRPr lang="en-US"/>
        </a:p>
      </dgm:t>
    </dgm:pt>
    <dgm:pt modelId="{A0FA5E1E-5FC0-4E59-8D08-37BAC26CC146}" type="sibTrans" cxnId="{947A4506-94DC-4F33-8388-B24DA814D6BB}">
      <dgm:prSet/>
      <dgm:spPr/>
      <dgm:t>
        <a:bodyPr/>
        <a:lstStyle/>
        <a:p>
          <a:endParaRPr lang="en-US"/>
        </a:p>
      </dgm:t>
    </dgm:pt>
    <dgm:pt modelId="{1337F512-0EDF-4907-BBE3-3272A34411B5}">
      <dgm:prSet/>
      <dgm:spPr/>
      <dgm:t>
        <a:bodyPr/>
        <a:lstStyle/>
        <a:p>
          <a:pPr algn="ctr" rtl="0"/>
          <a:r>
            <a:rPr lang="en-US" dirty="0" smtClean="0">
              <a:latin typeface="Ebrima" pitchFamily="2" charset="0"/>
              <a:ea typeface="Ebrima" pitchFamily="2" charset="0"/>
              <a:cs typeface="Ebrima" pitchFamily="2" charset="0"/>
            </a:rPr>
            <a:t>The term “goal” (sometimes called “business concern” or “critical success factor”) refers to the overall, high-level objectives of the software.</a:t>
          </a:r>
          <a:endParaRPr lang="en-US" dirty="0">
            <a:latin typeface="Ebrima" pitchFamily="2" charset="0"/>
            <a:ea typeface="Ebrima" pitchFamily="2" charset="0"/>
            <a:cs typeface="Ebrima" pitchFamily="2" charset="0"/>
          </a:endParaRPr>
        </a:p>
      </dgm:t>
    </dgm:pt>
    <dgm:pt modelId="{2EDD7C9D-A762-434D-AAD0-EB0307CE6C1A}" type="parTrans" cxnId="{D37B0CA8-92A2-4AEB-838E-EE42781EFC10}">
      <dgm:prSet/>
      <dgm:spPr/>
      <dgm:t>
        <a:bodyPr/>
        <a:lstStyle/>
        <a:p>
          <a:endParaRPr lang="en-US"/>
        </a:p>
      </dgm:t>
    </dgm:pt>
    <dgm:pt modelId="{3F636221-586D-4123-9F15-47F0060BCB72}" type="sibTrans" cxnId="{D37B0CA8-92A2-4AEB-838E-EE42781EFC10}">
      <dgm:prSet/>
      <dgm:spPr/>
      <dgm:t>
        <a:bodyPr/>
        <a:lstStyle/>
        <a:p>
          <a:endParaRPr lang="en-US"/>
        </a:p>
      </dgm:t>
    </dgm:pt>
    <dgm:pt modelId="{D1CE8207-83D4-4A3E-97EC-8BD7977368F0}">
      <dgm:prSet/>
      <dgm:spPr/>
      <dgm:t>
        <a:bodyPr/>
        <a:lstStyle/>
        <a:p>
          <a:pPr rtl="0"/>
          <a:r>
            <a:rPr lang="en-US" b="1" dirty="0" smtClean="0">
              <a:latin typeface="Ebrima" pitchFamily="2" charset="0"/>
              <a:ea typeface="Ebrima" pitchFamily="2" charset="0"/>
              <a:cs typeface="Ebrima" pitchFamily="2" charset="0"/>
            </a:rPr>
            <a:t>Domain knowledge</a:t>
          </a:r>
          <a:endParaRPr lang="en-US" dirty="0">
            <a:latin typeface="Ebrima" pitchFamily="2" charset="0"/>
            <a:ea typeface="Ebrima" pitchFamily="2" charset="0"/>
            <a:cs typeface="Ebrima" pitchFamily="2" charset="0"/>
          </a:endParaRPr>
        </a:p>
      </dgm:t>
    </dgm:pt>
    <dgm:pt modelId="{4E0307BD-79B7-451F-88A4-0958C98D5A75}" type="parTrans" cxnId="{02302465-4F30-470E-BEC5-9E4334B61823}">
      <dgm:prSet/>
      <dgm:spPr/>
      <dgm:t>
        <a:bodyPr/>
        <a:lstStyle/>
        <a:p>
          <a:endParaRPr lang="en-US"/>
        </a:p>
      </dgm:t>
    </dgm:pt>
    <dgm:pt modelId="{CAFF3FA3-C6F0-4016-B53F-A57CB39B7461}" type="sibTrans" cxnId="{02302465-4F30-470E-BEC5-9E4334B61823}">
      <dgm:prSet/>
      <dgm:spPr/>
      <dgm:t>
        <a:bodyPr/>
        <a:lstStyle/>
        <a:p>
          <a:endParaRPr lang="en-US"/>
        </a:p>
      </dgm:t>
    </dgm:pt>
    <dgm:pt modelId="{F4702A83-51A0-4BE7-9DA3-2C5AB7855A76}">
      <dgm:prSet/>
      <dgm:spPr/>
      <dgm:t>
        <a:bodyPr/>
        <a:lstStyle/>
        <a:p>
          <a:pPr algn="ctr" rtl="0"/>
          <a:r>
            <a:rPr lang="en-US" dirty="0" smtClean="0">
              <a:latin typeface="Ebrima" pitchFamily="2" charset="0"/>
              <a:ea typeface="Ebrima" pitchFamily="2" charset="0"/>
              <a:cs typeface="Ebrima" pitchFamily="2" charset="0"/>
            </a:rPr>
            <a:t>The software engineer needs to acquire or have available knowledge about the application domain.</a:t>
          </a:r>
          <a:endParaRPr lang="en-US" dirty="0">
            <a:latin typeface="Ebrima" pitchFamily="2" charset="0"/>
            <a:ea typeface="Ebrima" pitchFamily="2" charset="0"/>
            <a:cs typeface="Ebrima" pitchFamily="2" charset="0"/>
          </a:endParaRPr>
        </a:p>
      </dgm:t>
    </dgm:pt>
    <dgm:pt modelId="{4A9E901E-B10B-4F13-A47B-E9612C1DA5A8}" type="parTrans" cxnId="{3ADCCC88-35CD-4F9F-8889-BB6D1D1116CA}">
      <dgm:prSet/>
      <dgm:spPr/>
      <dgm:t>
        <a:bodyPr/>
        <a:lstStyle/>
        <a:p>
          <a:endParaRPr lang="en-US"/>
        </a:p>
      </dgm:t>
    </dgm:pt>
    <dgm:pt modelId="{47C03B1E-800E-4217-B977-18BE104AB428}" type="sibTrans" cxnId="{3ADCCC88-35CD-4F9F-8889-BB6D1D1116CA}">
      <dgm:prSet/>
      <dgm:spPr/>
      <dgm:t>
        <a:bodyPr/>
        <a:lstStyle/>
        <a:p>
          <a:endParaRPr lang="en-US"/>
        </a:p>
      </dgm:t>
    </dgm:pt>
    <dgm:pt modelId="{5D0DC545-08DC-4438-A859-4FF5CB923B34}">
      <dgm:prSet/>
      <dgm:spPr/>
      <dgm:t>
        <a:bodyPr/>
        <a:lstStyle/>
        <a:p>
          <a:pPr rtl="0"/>
          <a:r>
            <a:rPr lang="en-US" b="1" dirty="0" smtClean="0">
              <a:latin typeface="Ebrima" pitchFamily="2" charset="0"/>
              <a:ea typeface="Ebrima" pitchFamily="2" charset="0"/>
              <a:cs typeface="Ebrima" pitchFamily="2" charset="0"/>
            </a:rPr>
            <a:t>Stakeholders</a:t>
          </a:r>
          <a:endParaRPr lang="en-US" dirty="0">
            <a:latin typeface="Ebrima" pitchFamily="2" charset="0"/>
            <a:ea typeface="Ebrima" pitchFamily="2" charset="0"/>
            <a:cs typeface="Ebrima" pitchFamily="2" charset="0"/>
          </a:endParaRPr>
        </a:p>
      </dgm:t>
    </dgm:pt>
    <dgm:pt modelId="{F38A08C5-0A40-4A45-B7E5-FF6C28D00C9F}" type="parTrans" cxnId="{FC69899D-AF91-42AF-9BF0-31543F3E299D}">
      <dgm:prSet/>
      <dgm:spPr/>
      <dgm:t>
        <a:bodyPr/>
        <a:lstStyle/>
        <a:p>
          <a:endParaRPr lang="en-US"/>
        </a:p>
      </dgm:t>
    </dgm:pt>
    <dgm:pt modelId="{CF9B3382-02A4-4111-92C3-74FB8835D47E}" type="sibTrans" cxnId="{FC69899D-AF91-42AF-9BF0-31543F3E299D}">
      <dgm:prSet/>
      <dgm:spPr/>
      <dgm:t>
        <a:bodyPr/>
        <a:lstStyle/>
        <a:p>
          <a:endParaRPr lang="en-US"/>
        </a:p>
      </dgm:t>
    </dgm:pt>
    <dgm:pt modelId="{225BCD97-38D7-4115-9D82-59FB20610840}">
      <dgm:prSet/>
      <dgm:spPr/>
      <dgm:t>
        <a:bodyPr/>
        <a:lstStyle/>
        <a:p>
          <a:pPr algn="ctr" rtl="0"/>
          <a:r>
            <a:rPr lang="en-US" dirty="0" smtClean="0">
              <a:latin typeface="Ebrima" pitchFamily="2" charset="0"/>
              <a:ea typeface="Ebrima" pitchFamily="2" charset="0"/>
              <a:cs typeface="Ebrima" pitchFamily="2" charset="0"/>
            </a:rPr>
            <a:t>Identify</a:t>
          </a:r>
          <a:r>
            <a:rPr lang="en-US" dirty="0" smtClean="0">
              <a:latin typeface="Ebrima" pitchFamily="2" charset="0"/>
              <a:ea typeface="Ebrima" pitchFamily="2" charset="0"/>
              <a:cs typeface="Ebrima" pitchFamily="2" charset="0"/>
            </a:rPr>
            <a:t>, represent, and manage the “viewpoints” of many different types of stakeholders.</a:t>
          </a:r>
          <a:endParaRPr lang="en-US" dirty="0">
            <a:latin typeface="Ebrima" pitchFamily="2" charset="0"/>
            <a:ea typeface="Ebrima" pitchFamily="2" charset="0"/>
            <a:cs typeface="Ebrima" pitchFamily="2" charset="0"/>
          </a:endParaRPr>
        </a:p>
      </dgm:t>
    </dgm:pt>
    <dgm:pt modelId="{1D06BB8A-84C4-42AC-AE42-669AF9F60D5F}" type="parTrans" cxnId="{D1004F4A-33D8-48E8-BD39-3FEE2CE98067}">
      <dgm:prSet/>
      <dgm:spPr/>
      <dgm:t>
        <a:bodyPr/>
        <a:lstStyle/>
        <a:p>
          <a:endParaRPr lang="en-US"/>
        </a:p>
      </dgm:t>
    </dgm:pt>
    <dgm:pt modelId="{EF2E3409-08A7-4B97-A151-0E4A405FC065}" type="sibTrans" cxnId="{D1004F4A-33D8-48E8-BD39-3FEE2CE98067}">
      <dgm:prSet/>
      <dgm:spPr/>
      <dgm:t>
        <a:bodyPr/>
        <a:lstStyle/>
        <a:p>
          <a:endParaRPr lang="en-US"/>
        </a:p>
      </dgm:t>
    </dgm:pt>
    <dgm:pt modelId="{4254380A-E269-408E-9AFB-6C103DC6EAE5}" type="pres">
      <dgm:prSet presAssocID="{B727A29E-11EB-4F98-A8F3-3D55707B529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041C6A-78CB-486D-BD0E-F01E818BFCF6}" type="pres">
      <dgm:prSet presAssocID="{84729FFD-BDFC-4F5C-8DBF-89F8197F519A}" presName="composite" presStyleCnt="0"/>
      <dgm:spPr/>
    </dgm:pt>
    <dgm:pt modelId="{DDEF8739-9C42-41D2-B958-5C502AF0758E}" type="pres">
      <dgm:prSet presAssocID="{84729FFD-BDFC-4F5C-8DBF-89F8197F519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D1F4F5-EAF1-487C-AF03-E791D3B2E035}" type="pres">
      <dgm:prSet presAssocID="{84729FFD-BDFC-4F5C-8DBF-89F8197F519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87F5D3-C746-4FF1-AE05-4371194EB25C}" type="pres">
      <dgm:prSet presAssocID="{A0FA5E1E-5FC0-4E59-8D08-37BAC26CC146}" presName="space" presStyleCnt="0"/>
      <dgm:spPr/>
    </dgm:pt>
    <dgm:pt modelId="{18EAAD14-FEF8-4239-80D2-175DEA81257D}" type="pres">
      <dgm:prSet presAssocID="{D1CE8207-83D4-4A3E-97EC-8BD7977368F0}" presName="composite" presStyleCnt="0"/>
      <dgm:spPr/>
    </dgm:pt>
    <dgm:pt modelId="{9526BBA4-020B-4DEF-AEF4-0852C0210ADF}" type="pres">
      <dgm:prSet presAssocID="{D1CE8207-83D4-4A3E-97EC-8BD7977368F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CBCC5D-96CC-4B7B-867B-FE5B1973CE26}" type="pres">
      <dgm:prSet presAssocID="{D1CE8207-83D4-4A3E-97EC-8BD7977368F0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17E4B-D051-47CC-B485-571DFFAA90C0}" type="pres">
      <dgm:prSet presAssocID="{CAFF3FA3-C6F0-4016-B53F-A57CB39B7461}" presName="space" presStyleCnt="0"/>
      <dgm:spPr/>
    </dgm:pt>
    <dgm:pt modelId="{D563453D-AC05-4315-834B-1F081B2FC57B}" type="pres">
      <dgm:prSet presAssocID="{5D0DC545-08DC-4438-A859-4FF5CB923B34}" presName="composite" presStyleCnt="0"/>
      <dgm:spPr/>
    </dgm:pt>
    <dgm:pt modelId="{8F65EAE0-A07A-469F-8E2C-B961E2D84E68}" type="pres">
      <dgm:prSet presAssocID="{5D0DC545-08DC-4438-A859-4FF5CB923B3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3B097F-D4A3-4633-A7F5-44095B7717C4}" type="pres">
      <dgm:prSet presAssocID="{5D0DC545-08DC-4438-A859-4FF5CB923B3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E9960A-CF20-412D-8E5F-E91FB02A3C92}" type="presOf" srcId="{1337F512-0EDF-4907-BBE3-3272A34411B5}" destId="{58D1F4F5-EAF1-487C-AF03-E791D3B2E035}" srcOrd="0" destOrd="0" presId="urn:microsoft.com/office/officeart/2005/8/layout/hList1"/>
    <dgm:cxn modelId="{D1004F4A-33D8-48E8-BD39-3FEE2CE98067}" srcId="{5D0DC545-08DC-4438-A859-4FF5CB923B34}" destId="{225BCD97-38D7-4115-9D82-59FB20610840}" srcOrd="0" destOrd="0" parTransId="{1D06BB8A-84C4-42AC-AE42-669AF9F60D5F}" sibTransId="{EF2E3409-08A7-4B97-A151-0E4A405FC065}"/>
    <dgm:cxn modelId="{FC69899D-AF91-42AF-9BF0-31543F3E299D}" srcId="{B727A29E-11EB-4F98-A8F3-3D55707B529B}" destId="{5D0DC545-08DC-4438-A859-4FF5CB923B34}" srcOrd="2" destOrd="0" parTransId="{F38A08C5-0A40-4A45-B7E5-FF6C28D00C9F}" sibTransId="{CF9B3382-02A4-4111-92C3-74FB8835D47E}"/>
    <dgm:cxn modelId="{43269705-2737-4BFC-9FB0-C69CD4667332}" type="presOf" srcId="{D1CE8207-83D4-4A3E-97EC-8BD7977368F0}" destId="{9526BBA4-020B-4DEF-AEF4-0852C0210ADF}" srcOrd="0" destOrd="0" presId="urn:microsoft.com/office/officeart/2005/8/layout/hList1"/>
    <dgm:cxn modelId="{AFE12011-4E9D-42F8-8AFC-2F79073F5E23}" type="presOf" srcId="{B727A29E-11EB-4F98-A8F3-3D55707B529B}" destId="{4254380A-E269-408E-9AFB-6C103DC6EAE5}" srcOrd="0" destOrd="0" presId="urn:microsoft.com/office/officeart/2005/8/layout/hList1"/>
    <dgm:cxn modelId="{3ADCCC88-35CD-4F9F-8889-BB6D1D1116CA}" srcId="{D1CE8207-83D4-4A3E-97EC-8BD7977368F0}" destId="{F4702A83-51A0-4BE7-9DA3-2C5AB7855A76}" srcOrd="0" destOrd="0" parTransId="{4A9E901E-B10B-4F13-A47B-E9612C1DA5A8}" sibTransId="{47C03B1E-800E-4217-B977-18BE104AB428}"/>
    <dgm:cxn modelId="{A4301DCD-E946-4E2A-BA01-863ED4B1EC52}" type="presOf" srcId="{225BCD97-38D7-4115-9D82-59FB20610840}" destId="{203B097F-D4A3-4633-A7F5-44095B7717C4}" srcOrd="0" destOrd="0" presId="urn:microsoft.com/office/officeart/2005/8/layout/hList1"/>
    <dgm:cxn modelId="{D37B0CA8-92A2-4AEB-838E-EE42781EFC10}" srcId="{84729FFD-BDFC-4F5C-8DBF-89F8197F519A}" destId="{1337F512-0EDF-4907-BBE3-3272A34411B5}" srcOrd="0" destOrd="0" parTransId="{2EDD7C9D-A762-434D-AAD0-EB0307CE6C1A}" sibTransId="{3F636221-586D-4123-9F15-47F0060BCB72}"/>
    <dgm:cxn modelId="{E18C67E6-79E1-4519-9F3F-664C0D5444B8}" type="presOf" srcId="{F4702A83-51A0-4BE7-9DA3-2C5AB7855A76}" destId="{5DCBCC5D-96CC-4B7B-867B-FE5B1973CE26}" srcOrd="0" destOrd="0" presId="urn:microsoft.com/office/officeart/2005/8/layout/hList1"/>
    <dgm:cxn modelId="{947A4506-94DC-4F33-8388-B24DA814D6BB}" srcId="{B727A29E-11EB-4F98-A8F3-3D55707B529B}" destId="{84729FFD-BDFC-4F5C-8DBF-89F8197F519A}" srcOrd="0" destOrd="0" parTransId="{06CA78C3-CEBA-4482-92CC-4CFE340F9550}" sibTransId="{A0FA5E1E-5FC0-4E59-8D08-37BAC26CC146}"/>
    <dgm:cxn modelId="{95FB234B-C2EF-48B6-9199-23A3E7ED7EDC}" type="presOf" srcId="{84729FFD-BDFC-4F5C-8DBF-89F8197F519A}" destId="{DDEF8739-9C42-41D2-B958-5C502AF0758E}" srcOrd="0" destOrd="0" presId="urn:microsoft.com/office/officeart/2005/8/layout/hList1"/>
    <dgm:cxn modelId="{02302465-4F30-470E-BEC5-9E4334B61823}" srcId="{B727A29E-11EB-4F98-A8F3-3D55707B529B}" destId="{D1CE8207-83D4-4A3E-97EC-8BD7977368F0}" srcOrd="1" destOrd="0" parTransId="{4E0307BD-79B7-451F-88A4-0958C98D5A75}" sibTransId="{CAFF3FA3-C6F0-4016-B53F-A57CB39B7461}"/>
    <dgm:cxn modelId="{171368DF-5071-4BEF-BCEC-D786CF1CB7CC}" type="presOf" srcId="{5D0DC545-08DC-4438-A859-4FF5CB923B34}" destId="{8F65EAE0-A07A-469F-8E2C-B961E2D84E68}" srcOrd="0" destOrd="0" presId="urn:microsoft.com/office/officeart/2005/8/layout/hList1"/>
    <dgm:cxn modelId="{1E283703-E479-43C1-8578-B7AC39EDFA15}" type="presParOf" srcId="{4254380A-E269-408E-9AFB-6C103DC6EAE5}" destId="{59041C6A-78CB-486D-BD0E-F01E818BFCF6}" srcOrd="0" destOrd="0" presId="urn:microsoft.com/office/officeart/2005/8/layout/hList1"/>
    <dgm:cxn modelId="{C67624A4-25E0-4852-9C0D-4C94B3986342}" type="presParOf" srcId="{59041C6A-78CB-486D-BD0E-F01E818BFCF6}" destId="{DDEF8739-9C42-41D2-B958-5C502AF0758E}" srcOrd="0" destOrd="0" presId="urn:microsoft.com/office/officeart/2005/8/layout/hList1"/>
    <dgm:cxn modelId="{068FCBC2-BE53-4CF8-888F-87CCFEA08821}" type="presParOf" srcId="{59041C6A-78CB-486D-BD0E-F01E818BFCF6}" destId="{58D1F4F5-EAF1-487C-AF03-E791D3B2E035}" srcOrd="1" destOrd="0" presId="urn:microsoft.com/office/officeart/2005/8/layout/hList1"/>
    <dgm:cxn modelId="{EB7081F7-40E1-4B4E-825B-BD0ECF31970D}" type="presParOf" srcId="{4254380A-E269-408E-9AFB-6C103DC6EAE5}" destId="{7087F5D3-C746-4FF1-AE05-4371194EB25C}" srcOrd="1" destOrd="0" presId="urn:microsoft.com/office/officeart/2005/8/layout/hList1"/>
    <dgm:cxn modelId="{A2A77B88-C870-4EA6-AC5F-43E878E2C0C6}" type="presParOf" srcId="{4254380A-E269-408E-9AFB-6C103DC6EAE5}" destId="{18EAAD14-FEF8-4239-80D2-175DEA81257D}" srcOrd="2" destOrd="0" presId="urn:microsoft.com/office/officeart/2005/8/layout/hList1"/>
    <dgm:cxn modelId="{79A0C7A2-3F64-417A-A7EC-4E954A8C0DDD}" type="presParOf" srcId="{18EAAD14-FEF8-4239-80D2-175DEA81257D}" destId="{9526BBA4-020B-4DEF-AEF4-0852C0210ADF}" srcOrd="0" destOrd="0" presId="urn:microsoft.com/office/officeart/2005/8/layout/hList1"/>
    <dgm:cxn modelId="{7EBBAC99-2C2E-4E11-AD09-37AC4A237FD5}" type="presParOf" srcId="{18EAAD14-FEF8-4239-80D2-175DEA81257D}" destId="{5DCBCC5D-96CC-4B7B-867B-FE5B1973CE26}" srcOrd="1" destOrd="0" presId="urn:microsoft.com/office/officeart/2005/8/layout/hList1"/>
    <dgm:cxn modelId="{4D5917CB-D8A9-416A-92BE-CA3194855B97}" type="presParOf" srcId="{4254380A-E269-408E-9AFB-6C103DC6EAE5}" destId="{86217E4B-D051-47CC-B485-571DFFAA90C0}" srcOrd="3" destOrd="0" presId="urn:microsoft.com/office/officeart/2005/8/layout/hList1"/>
    <dgm:cxn modelId="{20D5045D-045E-444E-9739-A59C86183EA3}" type="presParOf" srcId="{4254380A-E269-408E-9AFB-6C103DC6EAE5}" destId="{D563453D-AC05-4315-834B-1F081B2FC57B}" srcOrd="4" destOrd="0" presId="urn:microsoft.com/office/officeart/2005/8/layout/hList1"/>
    <dgm:cxn modelId="{3C157E42-4FB4-4E86-B675-CEDA81608065}" type="presParOf" srcId="{D563453D-AC05-4315-834B-1F081B2FC57B}" destId="{8F65EAE0-A07A-469F-8E2C-B961E2D84E68}" srcOrd="0" destOrd="0" presId="urn:microsoft.com/office/officeart/2005/8/layout/hList1"/>
    <dgm:cxn modelId="{7F970AAC-9A8A-4B92-A779-E09C0F3C96AC}" type="presParOf" srcId="{D563453D-AC05-4315-834B-1F081B2FC57B}" destId="{203B097F-D4A3-4633-A7F5-44095B7717C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3FDC62-FA20-4832-8D34-957CE8F12F1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4BCE49-F563-44DD-9C1B-962F45166652}">
      <dgm:prSet custT="1"/>
      <dgm:spPr/>
      <dgm:t>
        <a:bodyPr/>
        <a:lstStyle/>
        <a:p>
          <a:pPr rtl="0"/>
          <a:r>
            <a:rPr lang="en-US" sz="2400" b="1" dirty="0" smtClean="0">
              <a:latin typeface="Ebrima" pitchFamily="2" charset="0"/>
              <a:ea typeface="Ebrima" pitchFamily="2" charset="0"/>
              <a:cs typeface="Ebrima" pitchFamily="2" charset="0"/>
            </a:rPr>
            <a:t>Business rules</a:t>
          </a:r>
          <a:endParaRPr lang="en-US" sz="2400" dirty="0">
            <a:latin typeface="Ebrima" pitchFamily="2" charset="0"/>
            <a:ea typeface="Ebrima" pitchFamily="2" charset="0"/>
            <a:cs typeface="Ebrima" pitchFamily="2" charset="0"/>
          </a:endParaRPr>
        </a:p>
      </dgm:t>
    </dgm:pt>
    <dgm:pt modelId="{D0A853C7-EE27-44BF-B63D-D6BEC0D208CB}" type="parTrans" cxnId="{3FD099A3-6485-4ABF-AB72-BF530F2BD87B}">
      <dgm:prSet/>
      <dgm:spPr/>
      <dgm:t>
        <a:bodyPr/>
        <a:lstStyle/>
        <a:p>
          <a:endParaRPr lang="en-US"/>
        </a:p>
      </dgm:t>
    </dgm:pt>
    <dgm:pt modelId="{9BB265BA-C764-487D-B03C-344C30F495FA}" type="sibTrans" cxnId="{3FD099A3-6485-4ABF-AB72-BF530F2BD87B}">
      <dgm:prSet/>
      <dgm:spPr/>
      <dgm:t>
        <a:bodyPr/>
        <a:lstStyle/>
        <a:p>
          <a:endParaRPr lang="en-US"/>
        </a:p>
      </dgm:t>
    </dgm:pt>
    <dgm:pt modelId="{B79E293D-CAF0-41A8-90D8-8EA2A1AFA970}">
      <dgm:prSet/>
      <dgm:spPr/>
      <dgm:t>
        <a:bodyPr/>
        <a:lstStyle/>
        <a:p>
          <a:pPr algn="ctr" rtl="0"/>
          <a:r>
            <a:rPr lang="en-US" dirty="0" smtClean="0">
              <a:latin typeface="Ebrima" pitchFamily="2" charset="0"/>
              <a:ea typeface="Ebrima" pitchFamily="2" charset="0"/>
              <a:cs typeface="Ebrima" pitchFamily="2" charset="0"/>
            </a:rPr>
            <a:t>These are statements that define or constrain some aspect of the structure or the behavior of the business itself.</a:t>
          </a:r>
          <a:endParaRPr lang="en-US" dirty="0">
            <a:latin typeface="Ebrima" pitchFamily="2" charset="0"/>
            <a:ea typeface="Ebrima" pitchFamily="2" charset="0"/>
            <a:cs typeface="Ebrima" pitchFamily="2" charset="0"/>
          </a:endParaRPr>
        </a:p>
      </dgm:t>
    </dgm:pt>
    <dgm:pt modelId="{400B2094-D1E8-40AF-8012-DD5DCBD27EDB}" type="parTrans" cxnId="{8D859045-2443-44E0-9AD1-618C28F5D714}">
      <dgm:prSet/>
      <dgm:spPr/>
      <dgm:t>
        <a:bodyPr/>
        <a:lstStyle/>
        <a:p>
          <a:endParaRPr lang="en-US"/>
        </a:p>
      </dgm:t>
    </dgm:pt>
    <dgm:pt modelId="{E3175238-326B-4180-975F-5DA06FE930CC}" type="sibTrans" cxnId="{8D859045-2443-44E0-9AD1-618C28F5D714}">
      <dgm:prSet/>
      <dgm:spPr/>
      <dgm:t>
        <a:bodyPr/>
        <a:lstStyle/>
        <a:p>
          <a:endParaRPr lang="en-US"/>
        </a:p>
      </dgm:t>
    </dgm:pt>
    <dgm:pt modelId="{5DE19771-26C4-42F7-9AA3-97794336980D}">
      <dgm:prSet custT="1"/>
      <dgm:spPr/>
      <dgm:t>
        <a:bodyPr/>
        <a:lstStyle/>
        <a:p>
          <a:pPr rtl="0"/>
          <a:r>
            <a:rPr lang="en-US" sz="2400" b="1" dirty="0" smtClean="0">
              <a:latin typeface="Ebrima" pitchFamily="2" charset="0"/>
              <a:ea typeface="Ebrima" pitchFamily="2" charset="0"/>
              <a:cs typeface="Ebrima" pitchFamily="2" charset="0"/>
            </a:rPr>
            <a:t>Organizational environment </a:t>
          </a:r>
          <a:endParaRPr lang="en-US" sz="2400" dirty="0">
            <a:latin typeface="Ebrima" pitchFamily="2" charset="0"/>
            <a:ea typeface="Ebrima" pitchFamily="2" charset="0"/>
            <a:cs typeface="Ebrima" pitchFamily="2" charset="0"/>
          </a:endParaRPr>
        </a:p>
      </dgm:t>
    </dgm:pt>
    <dgm:pt modelId="{5AD42770-4E68-408A-90CD-0B36CA410986}" type="parTrans" cxnId="{A6281507-C253-45B5-9941-FA3D328573AA}">
      <dgm:prSet/>
      <dgm:spPr/>
      <dgm:t>
        <a:bodyPr/>
        <a:lstStyle/>
        <a:p>
          <a:endParaRPr lang="en-US"/>
        </a:p>
      </dgm:t>
    </dgm:pt>
    <dgm:pt modelId="{F7C2BF84-E709-4A63-AC0A-5244C3F0DA18}" type="sibTrans" cxnId="{A6281507-C253-45B5-9941-FA3D328573AA}">
      <dgm:prSet/>
      <dgm:spPr/>
      <dgm:t>
        <a:bodyPr/>
        <a:lstStyle/>
        <a:p>
          <a:endParaRPr lang="en-US"/>
        </a:p>
      </dgm:t>
    </dgm:pt>
    <dgm:pt modelId="{5962034D-7AD2-44C7-9588-D7DBB4D8738A}">
      <dgm:prSet/>
      <dgm:spPr/>
      <dgm:t>
        <a:bodyPr/>
        <a:lstStyle/>
        <a:p>
          <a:pPr algn="ctr" rtl="0"/>
          <a:r>
            <a:rPr lang="en-US" dirty="0" smtClean="0">
              <a:latin typeface="Ebrima" pitchFamily="2" charset="0"/>
              <a:ea typeface="Ebrima" pitchFamily="2" charset="0"/>
              <a:cs typeface="Ebrima" pitchFamily="2" charset="0"/>
            </a:rPr>
            <a:t>Software is often required to support a business process, the selection of which may be conditioned by the structure, culture, and internal politics of the organization.</a:t>
          </a:r>
          <a:endParaRPr lang="en-US" dirty="0">
            <a:latin typeface="Ebrima" pitchFamily="2" charset="0"/>
            <a:ea typeface="Ebrima" pitchFamily="2" charset="0"/>
            <a:cs typeface="Ebrima" pitchFamily="2" charset="0"/>
          </a:endParaRPr>
        </a:p>
      </dgm:t>
    </dgm:pt>
    <dgm:pt modelId="{A7333CD3-6FC0-478A-BBD5-7A4F8C76B971}" type="parTrans" cxnId="{7BB2A28E-241F-4C75-AB2A-78A74BAB2475}">
      <dgm:prSet/>
      <dgm:spPr/>
      <dgm:t>
        <a:bodyPr/>
        <a:lstStyle/>
        <a:p>
          <a:endParaRPr lang="en-US"/>
        </a:p>
      </dgm:t>
    </dgm:pt>
    <dgm:pt modelId="{25D9486E-1305-433F-801A-03FF4A13ECD9}" type="sibTrans" cxnId="{7BB2A28E-241F-4C75-AB2A-78A74BAB2475}">
      <dgm:prSet/>
      <dgm:spPr/>
      <dgm:t>
        <a:bodyPr/>
        <a:lstStyle/>
        <a:p>
          <a:endParaRPr lang="en-US"/>
        </a:p>
      </dgm:t>
    </dgm:pt>
    <dgm:pt modelId="{14A8D7E9-7384-4C89-8908-9187868CFB09}">
      <dgm:prSet custT="1"/>
      <dgm:spPr/>
      <dgm:t>
        <a:bodyPr/>
        <a:lstStyle/>
        <a:p>
          <a:pPr rtl="0"/>
          <a:r>
            <a:rPr lang="en-US" sz="2400" b="1" dirty="0" smtClean="0">
              <a:latin typeface="Ebrima" pitchFamily="2" charset="0"/>
              <a:ea typeface="Ebrima" pitchFamily="2" charset="0"/>
              <a:cs typeface="Ebrima" pitchFamily="2" charset="0"/>
            </a:rPr>
            <a:t>Operational environment</a:t>
          </a:r>
          <a:endParaRPr lang="en-US" sz="2400" dirty="0">
            <a:latin typeface="Ebrima" pitchFamily="2" charset="0"/>
            <a:ea typeface="Ebrima" pitchFamily="2" charset="0"/>
            <a:cs typeface="Ebrima" pitchFamily="2" charset="0"/>
          </a:endParaRPr>
        </a:p>
      </dgm:t>
    </dgm:pt>
    <dgm:pt modelId="{7AAA4126-D6EF-4085-A0D2-9BA66BEF47C2}" type="parTrans" cxnId="{E2AD2EFB-AFAA-4302-9A10-C6E6189984E6}">
      <dgm:prSet/>
      <dgm:spPr/>
      <dgm:t>
        <a:bodyPr/>
        <a:lstStyle/>
        <a:p>
          <a:endParaRPr lang="en-US"/>
        </a:p>
      </dgm:t>
    </dgm:pt>
    <dgm:pt modelId="{EBEEE77D-0E13-4728-83B3-5239F39EC1B0}" type="sibTrans" cxnId="{E2AD2EFB-AFAA-4302-9A10-C6E6189984E6}">
      <dgm:prSet/>
      <dgm:spPr/>
      <dgm:t>
        <a:bodyPr/>
        <a:lstStyle/>
        <a:p>
          <a:endParaRPr lang="en-US"/>
        </a:p>
      </dgm:t>
    </dgm:pt>
    <dgm:pt modelId="{B350382A-7D08-4022-829C-16F6BE1BB126}">
      <dgm:prSet/>
      <dgm:spPr/>
      <dgm:t>
        <a:bodyPr/>
        <a:lstStyle/>
        <a:p>
          <a:pPr algn="ctr" rtl="0"/>
          <a:r>
            <a:rPr lang="en-US" dirty="0" smtClean="0">
              <a:latin typeface="Ebrima" pitchFamily="2" charset="0"/>
              <a:ea typeface="Ebrima" pitchFamily="2" charset="0"/>
              <a:cs typeface="Ebrima" pitchFamily="2" charset="0"/>
            </a:rPr>
            <a:t>Requirements will be derived from the environment in which the software will be executed</a:t>
          </a:r>
          <a:endParaRPr lang="en-US" dirty="0">
            <a:latin typeface="Ebrima" pitchFamily="2" charset="0"/>
            <a:ea typeface="Ebrima" pitchFamily="2" charset="0"/>
            <a:cs typeface="Ebrima" pitchFamily="2" charset="0"/>
          </a:endParaRPr>
        </a:p>
      </dgm:t>
    </dgm:pt>
    <dgm:pt modelId="{DA9E4E92-F18F-49F1-9A8B-B96FC8C9E80B}" type="parTrans" cxnId="{812C6977-37B3-44FC-ABED-0E7761DACCFD}">
      <dgm:prSet/>
      <dgm:spPr/>
      <dgm:t>
        <a:bodyPr/>
        <a:lstStyle/>
        <a:p>
          <a:endParaRPr lang="en-US"/>
        </a:p>
      </dgm:t>
    </dgm:pt>
    <dgm:pt modelId="{9891A87B-C05A-4132-AC96-F0EEEDBED558}" type="sibTrans" cxnId="{812C6977-37B3-44FC-ABED-0E7761DACCFD}">
      <dgm:prSet/>
      <dgm:spPr/>
      <dgm:t>
        <a:bodyPr/>
        <a:lstStyle/>
        <a:p>
          <a:endParaRPr lang="en-US"/>
        </a:p>
      </dgm:t>
    </dgm:pt>
    <dgm:pt modelId="{9E9A61D0-199C-46F1-AE52-BF04A2B4918D}" type="pres">
      <dgm:prSet presAssocID="{FA3FDC62-FA20-4832-8D34-957CE8F12F1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023E5D-3A0D-4C64-8410-7AC455BD8F41}" type="pres">
      <dgm:prSet presAssocID="{2F4BCE49-F563-44DD-9C1B-962F45166652}" presName="composite" presStyleCnt="0"/>
      <dgm:spPr/>
    </dgm:pt>
    <dgm:pt modelId="{98065E45-4E5B-4BA6-9E80-F20A8E983935}" type="pres">
      <dgm:prSet presAssocID="{2F4BCE49-F563-44DD-9C1B-962F4516665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6F8CCA-7673-47FC-B442-E53490A203A8}" type="pres">
      <dgm:prSet presAssocID="{2F4BCE49-F563-44DD-9C1B-962F45166652}" presName="desTx" presStyleLbl="alignAccFollowNode1" presStyleIdx="0" presStyleCnt="3" custLinFactNeighborX="-3141" custLinFactNeighborY="4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BDAC47-EE93-4033-8C54-5DFA7BE8F14E}" type="pres">
      <dgm:prSet presAssocID="{9BB265BA-C764-487D-B03C-344C30F495FA}" presName="space" presStyleCnt="0"/>
      <dgm:spPr/>
    </dgm:pt>
    <dgm:pt modelId="{22DE98E0-2BA6-498C-AD62-666A790EFDC4}" type="pres">
      <dgm:prSet presAssocID="{5DE19771-26C4-42F7-9AA3-97794336980D}" presName="composite" presStyleCnt="0"/>
      <dgm:spPr/>
    </dgm:pt>
    <dgm:pt modelId="{B5B5F73A-230F-4715-B23D-3C88ACEF24C1}" type="pres">
      <dgm:prSet presAssocID="{5DE19771-26C4-42F7-9AA3-9779433698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0AA173-5B07-436A-8A6B-062A2345639D}" type="pres">
      <dgm:prSet presAssocID="{5DE19771-26C4-42F7-9AA3-97794336980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F46170-2110-4781-8993-68A9042C1985}" type="pres">
      <dgm:prSet presAssocID="{F7C2BF84-E709-4A63-AC0A-5244C3F0DA18}" presName="space" presStyleCnt="0"/>
      <dgm:spPr/>
    </dgm:pt>
    <dgm:pt modelId="{66E3205B-687E-49AD-ADA3-F9CC0875300B}" type="pres">
      <dgm:prSet presAssocID="{14A8D7E9-7384-4C89-8908-9187868CFB09}" presName="composite" presStyleCnt="0"/>
      <dgm:spPr/>
    </dgm:pt>
    <dgm:pt modelId="{85DA421C-21A5-4373-B26D-3ABB8F643EDE}" type="pres">
      <dgm:prSet presAssocID="{14A8D7E9-7384-4C89-8908-9187868CFB0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B4A028-A326-458A-89A4-1200081DC045}" type="pres">
      <dgm:prSet presAssocID="{14A8D7E9-7384-4C89-8908-9187868CFB09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281507-C253-45B5-9941-FA3D328573AA}" srcId="{FA3FDC62-FA20-4832-8D34-957CE8F12F1B}" destId="{5DE19771-26C4-42F7-9AA3-97794336980D}" srcOrd="1" destOrd="0" parTransId="{5AD42770-4E68-408A-90CD-0B36CA410986}" sibTransId="{F7C2BF84-E709-4A63-AC0A-5244C3F0DA18}"/>
    <dgm:cxn modelId="{59BE0D98-93E1-4FA1-9426-CC538551D16A}" type="presOf" srcId="{FA3FDC62-FA20-4832-8D34-957CE8F12F1B}" destId="{9E9A61D0-199C-46F1-AE52-BF04A2B4918D}" srcOrd="0" destOrd="0" presId="urn:microsoft.com/office/officeart/2005/8/layout/hList1"/>
    <dgm:cxn modelId="{8D859045-2443-44E0-9AD1-618C28F5D714}" srcId="{2F4BCE49-F563-44DD-9C1B-962F45166652}" destId="{B79E293D-CAF0-41A8-90D8-8EA2A1AFA970}" srcOrd="0" destOrd="0" parTransId="{400B2094-D1E8-40AF-8012-DD5DCBD27EDB}" sibTransId="{E3175238-326B-4180-975F-5DA06FE930CC}"/>
    <dgm:cxn modelId="{6BCC63A2-4A6E-472A-8A96-B229938A8D33}" type="presOf" srcId="{5962034D-7AD2-44C7-9588-D7DBB4D8738A}" destId="{4C0AA173-5B07-436A-8A6B-062A2345639D}" srcOrd="0" destOrd="0" presId="urn:microsoft.com/office/officeart/2005/8/layout/hList1"/>
    <dgm:cxn modelId="{3FD099A3-6485-4ABF-AB72-BF530F2BD87B}" srcId="{FA3FDC62-FA20-4832-8D34-957CE8F12F1B}" destId="{2F4BCE49-F563-44DD-9C1B-962F45166652}" srcOrd="0" destOrd="0" parTransId="{D0A853C7-EE27-44BF-B63D-D6BEC0D208CB}" sibTransId="{9BB265BA-C764-487D-B03C-344C30F495FA}"/>
    <dgm:cxn modelId="{CDFC2F63-E44A-4191-AC7F-8098D87751FE}" type="presOf" srcId="{B350382A-7D08-4022-829C-16F6BE1BB126}" destId="{00B4A028-A326-458A-89A4-1200081DC045}" srcOrd="0" destOrd="0" presId="urn:microsoft.com/office/officeart/2005/8/layout/hList1"/>
    <dgm:cxn modelId="{7BB2A28E-241F-4C75-AB2A-78A74BAB2475}" srcId="{5DE19771-26C4-42F7-9AA3-97794336980D}" destId="{5962034D-7AD2-44C7-9588-D7DBB4D8738A}" srcOrd="0" destOrd="0" parTransId="{A7333CD3-6FC0-478A-BBD5-7A4F8C76B971}" sibTransId="{25D9486E-1305-433F-801A-03FF4A13ECD9}"/>
    <dgm:cxn modelId="{8E479CCC-D3BC-4710-8AFF-32B10D7D94D9}" type="presOf" srcId="{2F4BCE49-F563-44DD-9C1B-962F45166652}" destId="{98065E45-4E5B-4BA6-9E80-F20A8E983935}" srcOrd="0" destOrd="0" presId="urn:microsoft.com/office/officeart/2005/8/layout/hList1"/>
    <dgm:cxn modelId="{53C889D4-646F-480C-A96C-3B8B9464CA1E}" type="presOf" srcId="{5DE19771-26C4-42F7-9AA3-97794336980D}" destId="{B5B5F73A-230F-4715-B23D-3C88ACEF24C1}" srcOrd="0" destOrd="0" presId="urn:microsoft.com/office/officeart/2005/8/layout/hList1"/>
    <dgm:cxn modelId="{538BD939-3E1C-4C6C-9850-431225B250FA}" type="presOf" srcId="{14A8D7E9-7384-4C89-8908-9187868CFB09}" destId="{85DA421C-21A5-4373-B26D-3ABB8F643EDE}" srcOrd="0" destOrd="0" presId="urn:microsoft.com/office/officeart/2005/8/layout/hList1"/>
    <dgm:cxn modelId="{E2AD2EFB-AFAA-4302-9A10-C6E6189984E6}" srcId="{FA3FDC62-FA20-4832-8D34-957CE8F12F1B}" destId="{14A8D7E9-7384-4C89-8908-9187868CFB09}" srcOrd="2" destOrd="0" parTransId="{7AAA4126-D6EF-4085-A0D2-9BA66BEF47C2}" sibTransId="{EBEEE77D-0E13-4728-83B3-5239F39EC1B0}"/>
    <dgm:cxn modelId="{2A2E889D-52B3-4428-8E11-88550C923E12}" type="presOf" srcId="{B79E293D-CAF0-41A8-90D8-8EA2A1AFA970}" destId="{3F6F8CCA-7673-47FC-B442-E53490A203A8}" srcOrd="0" destOrd="0" presId="urn:microsoft.com/office/officeart/2005/8/layout/hList1"/>
    <dgm:cxn modelId="{812C6977-37B3-44FC-ABED-0E7761DACCFD}" srcId="{14A8D7E9-7384-4C89-8908-9187868CFB09}" destId="{B350382A-7D08-4022-829C-16F6BE1BB126}" srcOrd="0" destOrd="0" parTransId="{DA9E4E92-F18F-49F1-9A8B-B96FC8C9E80B}" sibTransId="{9891A87B-C05A-4132-AC96-F0EEEDBED558}"/>
    <dgm:cxn modelId="{A0B1A1C8-1BD9-459F-AA64-B59B16A4B97D}" type="presParOf" srcId="{9E9A61D0-199C-46F1-AE52-BF04A2B4918D}" destId="{9B023E5D-3A0D-4C64-8410-7AC455BD8F41}" srcOrd="0" destOrd="0" presId="urn:microsoft.com/office/officeart/2005/8/layout/hList1"/>
    <dgm:cxn modelId="{19CEC2D8-7912-4D0A-9D77-E8F1DFC6192A}" type="presParOf" srcId="{9B023E5D-3A0D-4C64-8410-7AC455BD8F41}" destId="{98065E45-4E5B-4BA6-9E80-F20A8E983935}" srcOrd="0" destOrd="0" presId="urn:microsoft.com/office/officeart/2005/8/layout/hList1"/>
    <dgm:cxn modelId="{669976A8-EE42-48C7-9B1F-0D84A84A4D0B}" type="presParOf" srcId="{9B023E5D-3A0D-4C64-8410-7AC455BD8F41}" destId="{3F6F8CCA-7673-47FC-B442-E53490A203A8}" srcOrd="1" destOrd="0" presId="urn:microsoft.com/office/officeart/2005/8/layout/hList1"/>
    <dgm:cxn modelId="{64191F66-543E-433A-9BC5-9183B28262E7}" type="presParOf" srcId="{9E9A61D0-199C-46F1-AE52-BF04A2B4918D}" destId="{25BDAC47-EE93-4033-8C54-5DFA7BE8F14E}" srcOrd="1" destOrd="0" presId="urn:microsoft.com/office/officeart/2005/8/layout/hList1"/>
    <dgm:cxn modelId="{2115CA8D-1D47-4FD6-8223-5A451341FC97}" type="presParOf" srcId="{9E9A61D0-199C-46F1-AE52-BF04A2B4918D}" destId="{22DE98E0-2BA6-498C-AD62-666A790EFDC4}" srcOrd="2" destOrd="0" presId="urn:microsoft.com/office/officeart/2005/8/layout/hList1"/>
    <dgm:cxn modelId="{5B1B7AE4-6F06-4411-A147-5E7B604477EF}" type="presParOf" srcId="{22DE98E0-2BA6-498C-AD62-666A790EFDC4}" destId="{B5B5F73A-230F-4715-B23D-3C88ACEF24C1}" srcOrd="0" destOrd="0" presId="urn:microsoft.com/office/officeart/2005/8/layout/hList1"/>
    <dgm:cxn modelId="{998CC1AC-A90E-4D34-8E17-EAB5742269F5}" type="presParOf" srcId="{22DE98E0-2BA6-498C-AD62-666A790EFDC4}" destId="{4C0AA173-5B07-436A-8A6B-062A2345639D}" srcOrd="1" destOrd="0" presId="urn:microsoft.com/office/officeart/2005/8/layout/hList1"/>
    <dgm:cxn modelId="{6351C8D5-8C90-47D2-B759-6EB670733858}" type="presParOf" srcId="{9E9A61D0-199C-46F1-AE52-BF04A2B4918D}" destId="{3BF46170-2110-4781-8993-68A9042C1985}" srcOrd="3" destOrd="0" presId="urn:microsoft.com/office/officeart/2005/8/layout/hList1"/>
    <dgm:cxn modelId="{1745F335-AE12-4A6C-94D6-E46AD9D144BF}" type="presParOf" srcId="{9E9A61D0-199C-46F1-AE52-BF04A2B4918D}" destId="{66E3205B-687E-49AD-ADA3-F9CC0875300B}" srcOrd="4" destOrd="0" presId="urn:microsoft.com/office/officeart/2005/8/layout/hList1"/>
    <dgm:cxn modelId="{AFDE7252-38AF-418A-BABE-5BE5ECC79988}" type="presParOf" srcId="{66E3205B-687E-49AD-ADA3-F9CC0875300B}" destId="{85DA421C-21A5-4373-B26D-3ABB8F643EDE}" srcOrd="0" destOrd="0" presId="urn:microsoft.com/office/officeart/2005/8/layout/hList1"/>
    <dgm:cxn modelId="{AAA8372C-49C6-417F-A873-3A737E7A2D85}" type="presParOf" srcId="{66E3205B-687E-49AD-ADA3-F9CC0875300B}" destId="{00B4A028-A326-458A-89A4-1200081DC04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40E42-922B-4F11-BE58-EE34CB41EEA4}">
      <dsp:nvSpPr>
        <dsp:cNvPr id="0" name=""/>
        <dsp:cNvSpPr/>
      </dsp:nvSpPr>
      <dsp:spPr>
        <a:xfrm>
          <a:off x="3324187" y="992"/>
          <a:ext cx="1581224" cy="15812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smtClean="0"/>
            <a:t>Application domain understanding  </a:t>
          </a:r>
          <a:endParaRPr lang="en-US" sz="1200" kern="1200"/>
        </a:p>
      </dsp:txBody>
      <dsp:txXfrm>
        <a:off x="3555752" y="232557"/>
        <a:ext cx="1118094" cy="1118094"/>
      </dsp:txXfrm>
    </dsp:sp>
    <dsp:sp modelId="{A4470A09-6F49-4C6F-A936-E01B4568D264}">
      <dsp:nvSpPr>
        <dsp:cNvPr id="0" name=""/>
        <dsp:cNvSpPr/>
      </dsp:nvSpPr>
      <dsp:spPr>
        <a:xfrm rot="2700000">
          <a:off x="4735487" y="1355023"/>
          <a:ext cx="419124" cy="5336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753901" y="1417301"/>
        <a:ext cx="293387" cy="320197"/>
      </dsp:txXfrm>
    </dsp:sp>
    <dsp:sp modelId="{C0E05C87-A398-4C07-AB96-5CA148AF7AE3}">
      <dsp:nvSpPr>
        <dsp:cNvPr id="0" name=""/>
        <dsp:cNvSpPr/>
      </dsp:nvSpPr>
      <dsp:spPr>
        <a:xfrm>
          <a:off x="5001462" y="1678267"/>
          <a:ext cx="1581224" cy="15812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smtClean="0"/>
            <a:t>Problem understanding</a:t>
          </a:r>
          <a:endParaRPr lang="en-US" sz="1200" kern="1200"/>
        </a:p>
      </dsp:txBody>
      <dsp:txXfrm>
        <a:off x="5233027" y="1909832"/>
        <a:ext cx="1118094" cy="1118094"/>
      </dsp:txXfrm>
    </dsp:sp>
    <dsp:sp modelId="{17162A31-8838-4A08-9DE5-BE7CC82D2D48}">
      <dsp:nvSpPr>
        <dsp:cNvPr id="0" name=""/>
        <dsp:cNvSpPr/>
      </dsp:nvSpPr>
      <dsp:spPr>
        <a:xfrm rot="8100000">
          <a:off x="4752263" y="3032298"/>
          <a:ext cx="419124" cy="5336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4859586" y="3094576"/>
        <a:ext cx="293387" cy="320197"/>
      </dsp:txXfrm>
    </dsp:sp>
    <dsp:sp modelId="{681C92BC-231E-48EF-B804-7B0160DCAFD7}">
      <dsp:nvSpPr>
        <dsp:cNvPr id="0" name=""/>
        <dsp:cNvSpPr/>
      </dsp:nvSpPr>
      <dsp:spPr>
        <a:xfrm>
          <a:off x="3324187" y="3355542"/>
          <a:ext cx="1581224" cy="15812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smtClean="0"/>
            <a:t>Business understanding</a:t>
          </a:r>
          <a:endParaRPr lang="en-US" sz="1200" kern="1200"/>
        </a:p>
      </dsp:txBody>
      <dsp:txXfrm>
        <a:off x="3555752" y="3587107"/>
        <a:ext cx="1118094" cy="1118094"/>
      </dsp:txXfrm>
    </dsp:sp>
    <dsp:sp modelId="{2903BEBE-BAA2-4A19-9C90-543A8B145886}">
      <dsp:nvSpPr>
        <dsp:cNvPr id="0" name=""/>
        <dsp:cNvSpPr/>
      </dsp:nvSpPr>
      <dsp:spPr>
        <a:xfrm rot="13500000">
          <a:off x="3074987" y="3049073"/>
          <a:ext cx="419124" cy="5336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3182310" y="3200261"/>
        <a:ext cx="293387" cy="320197"/>
      </dsp:txXfrm>
    </dsp:sp>
    <dsp:sp modelId="{8287960B-F9E0-4F01-A205-593FC65231A2}">
      <dsp:nvSpPr>
        <dsp:cNvPr id="0" name=""/>
        <dsp:cNvSpPr/>
      </dsp:nvSpPr>
      <dsp:spPr>
        <a:xfrm>
          <a:off x="1646912" y="1678267"/>
          <a:ext cx="1581224" cy="15812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smtClean="0"/>
            <a:t>Understanding the needs and constraints of system stakeholders </a:t>
          </a:r>
          <a:endParaRPr lang="en-US" sz="1200" kern="1200"/>
        </a:p>
      </dsp:txBody>
      <dsp:txXfrm>
        <a:off x="1878477" y="1909832"/>
        <a:ext cx="1118094" cy="1118094"/>
      </dsp:txXfrm>
    </dsp:sp>
    <dsp:sp modelId="{5D735549-BEDA-4944-9014-53E005904881}">
      <dsp:nvSpPr>
        <dsp:cNvPr id="0" name=""/>
        <dsp:cNvSpPr/>
      </dsp:nvSpPr>
      <dsp:spPr>
        <a:xfrm rot="18900000">
          <a:off x="3058212" y="1371798"/>
          <a:ext cx="419124" cy="5336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076626" y="1522986"/>
        <a:ext cx="293387" cy="320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F8739-9C42-41D2-B958-5C502AF0758E}">
      <dsp:nvSpPr>
        <dsp:cNvPr id="0" name=""/>
        <dsp:cNvSpPr/>
      </dsp:nvSpPr>
      <dsp:spPr>
        <a:xfrm>
          <a:off x="2571" y="176101"/>
          <a:ext cx="2507456" cy="8413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Ebrima" pitchFamily="2" charset="0"/>
              <a:ea typeface="Ebrima" pitchFamily="2" charset="0"/>
              <a:cs typeface="Ebrima" pitchFamily="2" charset="0"/>
            </a:rPr>
            <a:t>Goals</a:t>
          </a:r>
          <a:r>
            <a:rPr lang="en-US" sz="2200" kern="1200" dirty="0" smtClean="0">
              <a:latin typeface="Ebrima" pitchFamily="2" charset="0"/>
              <a:ea typeface="Ebrima" pitchFamily="2" charset="0"/>
              <a:cs typeface="Ebrima" pitchFamily="2" charset="0"/>
            </a:rPr>
            <a:t> </a:t>
          </a:r>
          <a:endParaRPr lang="en-US" sz="2200" kern="1200" dirty="0">
            <a:latin typeface="Ebrima" pitchFamily="2" charset="0"/>
            <a:ea typeface="Ebrima" pitchFamily="2" charset="0"/>
            <a:cs typeface="Ebrima" pitchFamily="2" charset="0"/>
          </a:endParaRPr>
        </a:p>
      </dsp:txBody>
      <dsp:txXfrm>
        <a:off x="2571" y="176101"/>
        <a:ext cx="2507456" cy="841377"/>
      </dsp:txXfrm>
    </dsp:sp>
    <dsp:sp modelId="{58D1F4F5-EAF1-487C-AF03-E791D3B2E035}">
      <dsp:nvSpPr>
        <dsp:cNvPr id="0" name=""/>
        <dsp:cNvSpPr/>
      </dsp:nvSpPr>
      <dsp:spPr>
        <a:xfrm>
          <a:off x="2571" y="1017478"/>
          <a:ext cx="2507456" cy="37441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ctr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Ebrima" pitchFamily="2" charset="0"/>
              <a:ea typeface="Ebrima" pitchFamily="2" charset="0"/>
              <a:cs typeface="Ebrima" pitchFamily="2" charset="0"/>
            </a:rPr>
            <a:t>The term “goal” (sometimes called “business concern” or “critical success factor”) refers to the overall, high-level objectives of the software.</a:t>
          </a:r>
          <a:endParaRPr lang="en-US" sz="2200" kern="1200" dirty="0">
            <a:latin typeface="Ebrima" pitchFamily="2" charset="0"/>
            <a:ea typeface="Ebrima" pitchFamily="2" charset="0"/>
            <a:cs typeface="Ebrima" pitchFamily="2" charset="0"/>
          </a:endParaRPr>
        </a:p>
      </dsp:txBody>
      <dsp:txXfrm>
        <a:off x="2571" y="1017478"/>
        <a:ext cx="2507456" cy="3744180"/>
      </dsp:txXfrm>
    </dsp:sp>
    <dsp:sp modelId="{9526BBA4-020B-4DEF-AEF4-0852C0210ADF}">
      <dsp:nvSpPr>
        <dsp:cNvPr id="0" name=""/>
        <dsp:cNvSpPr/>
      </dsp:nvSpPr>
      <dsp:spPr>
        <a:xfrm>
          <a:off x="2861071" y="176101"/>
          <a:ext cx="2507456" cy="8413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Ebrima" pitchFamily="2" charset="0"/>
              <a:ea typeface="Ebrima" pitchFamily="2" charset="0"/>
              <a:cs typeface="Ebrima" pitchFamily="2" charset="0"/>
            </a:rPr>
            <a:t>Domain knowledge</a:t>
          </a:r>
          <a:endParaRPr lang="en-US" sz="2200" kern="1200" dirty="0">
            <a:latin typeface="Ebrima" pitchFamily="2" charset="0"/>
            <a:ea typeface="Ebrima" pitchFamily="2" charset="0"/>
            <a:cs typeface="Ebrima" pitchFamily="2" charset="0"/>
          </a:endParaRPr>
        </a:p>
      </dsp:txBody>
      <dsp:txXfrm>
        <a:off x="2861071" y="176101"/>
        <a:ext cx="2507456" cy="841377"/>
      </dsp:txXfrm>
    </dsp:sp>
    <dsp:sp modelId="{5DCBCC5D-96CC-4B7B-867B-FE5B1973CE26}">
      <dsp:nvSpPr>
        <dsp:cNvPr id="0" name=""/>
        <dsp:cNvSpPr/>
      </dsp:nvSpPr>
      <dsp:spPr>
        <a:xfrm>
          <a:off x="2861071" y="1017478"/>
          <a:ext cx="2507456" cy="37441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ctr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Ebrima" pitchFamily="2" charset="0"/>
              <a:ea typeface="Ebrima" pitchFamily="2" charset="0"/>
              <a:cs typeface="Ebrima" pitchFamily="2" charset="0"/>
            </a:rPr>
            <a:t>The software engineer needs to acquire or have available knowledge about the application domain.</a:t>
          </a:r>
          <a:endParaRPr lang="en-US" sz="2200" kern="1200" dirty="0">
            <a:latin typeface="Ebrima" pitchFamily="2" charset="0"/>
            <a:ea typeface="Ebrima" pitchFamily="2" charset="0"/>
            <a:cs typeface="Ebrima" pitchFamily="2" charset="0"/>
          </a:endParaRPr>
        </a:p>
      </dsp:txBody>
      <dsp:txXfrm>
        <a:off x="2861071" y="1017478"/>
        <a:ext cx="2507456" cy="3744180"/>
      </dsp:txXfrm>
    </dsp:sp>
    <dsp:sp modelId="{8F65EAE0-A07A-469F-8E2C-B961E2D84E68}">
      <dsp:nvSpPr>
        <dsp:cNvPr id="0" name=""/>
        <dsp:cNvSpPr/>
      </dsp:nvSpPr>
      <dsp:spPr>
        <a:xfrm>
          <a:off x="5719571" y="176101"/>
          <a:ext cx="2507456" cy="8413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Ebrima" pitchFamily="2" charset="0"/>
              <a:ea typeface="Ebrima" pitchFamily="2" charset="0"/>
              <a:cs typeface="Ebrima" pitchFamily="2" charset="0"/>
            </a:rPr>
            <a:t>Stakeholders</a:t>
          </a:r>
          <a:endParaRPr lang="en-US" sz="2200" kern="1200" dirty="0">
            <a:latin typeface="Ebrima" pitchFamily="2" charset="0"/>
            <a:ea typeface="Ebrima" pitchFamily="2" charset="0"/>
            <a:cs typeface="Ebrima" pitchFamily="2" charset="0"/>
          </a:endParaRPr>
        </a:p>
      </dsp:txBody>
      <dsp:txXfrm>
        <a:off x="5719571" y="176101"/>
        <a:ext cx="2507456" cy="841377"/>
      </dsp:txXfrm>
    </dsp:sp>
    <dsp:sp modelId="{203B097F-D4A3-4633-A7F5-44095B7717C4}">
      <dsp:nvSpPr>
        <dsp:cNvPr id="0" name=""/>
        <dsp:cNvSpPr/>
      </dsp:nvSpPr>
      <dsp:spPr>
        <a:xfrm>
          <a:off x="5719571" y="1017478"/>
          <a:ext cx="2507456" cy="37441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ctr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Ebrima" pitchFamily="2" charset="0"/>
              <a:ea typeface="Ebrima" pitchFamily="2" charset="0"/>
              <a:cs typeface="Ebrima" pitchFamily="2" charset="0"/>
            </a:rPr>
            <a:t>Identify</a:t>
          </a:r>
          <a:r>
            <a:rPr lang="en-US" sz="2200" kern="1200" dirty="0" smtClean="0">
              <a:latin typeface="Ebrima" pitchFamily="2" charset="0"/>
              <a:ea typeface="Ebrima" pitchFamily="2" charset="0"/>
              <a:cs typeface="Ebrima" pitchFamily="2" charset="0"/>
            </a:rPr>
            <a:t>, represent, and manage the “viewpoints” of many different types of stakeholders.</a:t>
          </a:r>
          <a:endParaRPr lang="en-US" sz="2200" kern="1200" dirty="0">
            <a:latin typeface="Ebrima" pitchFamily="2" charset="0"/>
            <a:ea typeface="Ebrima" pitchFamily="2" charset="0"/>
            <a:cs typeface="Ebrima" pitchFamily="2" charset="0"/>
          </a:endParaRPr>
        </a:p>
      </dsp:txBody>
      <dsp:txXfrm>
        <a:off x="5719571" y="1017478"/>
        <a:ext cx="2507456" cy="37441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065E45-4E5B-4BA6-9E80-F20A8E983935}">
      <dsp:nvSpPr>
        <dsp:cNvPr id="0" name=""/>
        <dsp:cNvSpPr/>
      </dsp:nvSpPr>
      <dsp:spPr>
        <a:xfrm>
          <a:off x="2571" y="126235"/>
          <a:ext cx="2507456" cy="9229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Ebrima" pitchFamily="2" charset="0"/>
              <a:ea typeface="Ebrima" pitchFamily="2" charset="0"/>
              <a:cs typeface="Ebrima" pitchFamily="2" charset="0"/>
            </a:rPr>
            <a:t>Business rules</a:t>
          </a:r>
          <a:endParaRPr lang="en-US" sz="2400" kern="1200" dirty="0">
            <a:latin typeface="Ebrima" pitchFamily="2" charset="0"/>
            <a:ea typeface="Ebrima" pitchFamily="2" charset="0"/>
            <a:cs typeface="Ebrima" pitchFamily="2" charset="0"/>
          </a:endParaRPr>
        </a:p>
      </dsp:txBody>
      <dsp:txXfrm>
        <a:off x="2571" y="126235"/>
        <a:ext cx="2507456" cy="922923"/>
      </dsp:txXfrm>
    </dsp:sp>
    <dsp:sp modelId="{3F6F8CCA-7673-47FC-B442-E53490A203A8}">
      <dsp:nvSpPr>
        <dsp:cNvPr id="0" name=""/>
        <dsp:cNvSpPr/>
      </dsp:nvSpPr>
      <dsp:spPr>
        <a:xfrm>
          <a:off x="0" y="1066804"/>
          <a:ext cx="2507456" cy="37623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ctr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Ebrima" pitchFamily="2" charset="0"/>
              <a:ea typeface="Ebrima" pitchFamily="2" charset="0"/>
              <a:cs typeface="Ebrima" pitchFamily="2" charset="0"/>
            </a:rPr>
            <a:t>These are statements that define or constrain some aspect of the structure or the behavior of the business itself.</a:t>
          </a:r>
          <a:endParaRPr lang="en-US" sz="2000" kern="1200" dirty="0">
            <a:latin typeface="Ebrima" pitchFamily="2" charset="0"/>
            <a:ea typeface="Ebrima" pitchFamily="2" charset="0"/>
            <a:cs typeface="Ebrima" pitchFamily="2" charset="0"/>
          </a:endParaRPr>
        </a:p>
      </dsp:txBody>
      <dsp:txXfrm>
        <a:off x="0" y="1066804"/>
        <a:ext cx="2507456" cy="3762365"/>
      </dsp:txXfrm>
    </dsp:sp>
    <dsp:sp modelId="{B5B5F73A-230F-4715-B23D-3C88ACEF24C1}">
      <dsp:nvSpPr>
        <dsp:cNvPr id="0" name=""/>
        <dsp:cNvSpPr/>
      </dsp:nvSpPr>
      <dsp:spPr>
        <a:xfrm>
          <a:off x="2861071" y="126235"/>
          <a:ext cx="2507456" cy="9229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Ebrima" pitchFamily="2" charset="0"/>
              <a:ea typeface="Ebrima" pitchFamily="2" charset="0"/>
              <a:cs typeface="Ebrima" pitchFamily="2" charset="0"/>
            </a:rPr>
            <a:t>Organizational environment </a:t>
          </a:r>
          <a:endParaRPr lang="en-US" sz="2400" kern="1200" dirty="0">
            <a:latin typeface="Ebrima" pitchFamily="2" charset="0"/>
            <a:ea typeface="Ebrima" pitchFamily="2" charset="0"/>
            <a:cs typeface="Ebrima" pitchFamily="2" charset="0"/>
          </a:endParaRPr>
        </a:p>
      </dsp:txBody>
      <dsp:txXfrm>
        <a:off x="2861071" y="126235"/>
        <a:ext cx="2507456" cy="922923"/>
      </dsp:txXfrm>
    </dsp:sp>
    <dsp:sp modelId="{4C0AA173-5B07-436A-8A6B-062A2345639D}">
      <dsp:nvSpPr>
        <dsp:cNvPr id="0" name=""/>
        <dsp:cNvSpPr/>
      </dsp:nvSpPr>
      <dsp:spPr>
        <a:xfrm>
          <a:off x="2861071" y="1049158"/>
          <a:ext cx="2507456" cy="37623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ctr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Ebrima" pitchFamily="2" charset="0"/>
              <a:ea typeface="Ebrima" pitchFamily="2" charset="0"/>
              <a:cs typeface="Ebrima" pitchFamily="2" charset="0"/>
            </a:rPr>
            <a:t>Software is often required to support a business process, the selection of which may be conditioned by the structure, culture, and internal politics of the organization.</a:t>
          </a:r>
          <a:endParaRPr lang="en-US" sz="2000" kern="1200" dirty="0">
            <a:latin typeface="Ebrima" pitchFamily="2" charset="0"/>
            <a:ea typeface="Ebrima" pitchFamily="2" charset="0"/>
            <a:cs typeface="Ebrima" pitchFamily="2" charset="0"/>
          </a:endParaRPr>
        </a:p>
      </dsp:txBody>
      <dsp:txXfrm>
        <a:off x="2861071" y="1049158"/>
        <a:ext cx="2507456" cy="3762365"/>
      </dsp:txXfrm>
    </dsp:sp>
    <dsp:sp modelId="{85DA421C-21A5-4373-B26D-3ABB8F643EDE}">
      <dsp:nvSpPr>
        <dsp:cNvPr id="0" name=""/>
        <dsp:cNvSpPr/>
      </dsp:nvSpPr>
      <dsp:spPr>
        <a:xfrm>
          <a:off x="5719571" y="126235"/>
          <a:ext cx="2507456" cy="9229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Ebrima" pitchFamily="2" charset="0"/>
              <a:ea typeface="Ebrima" pitchFamily="2" charset="0"/>
              <a:cs typeface="Ebrima" pitchFamily="2" charset="0"/>
            </a:rPr>
            <a:t>Operational environment</a:t>
          </a:r>
          <a:endParaRPr lang="en-US" sz="2400" kern="1200" dirty="0">
            <a:latin typeface="Ebrima" pitchFamily="2" charset="0"/>
            <a:ea typeface="Ebrima" pitchFamily="2" charset="0"/>
            <a:cs typeface="Ebrima" pitchFamily="2" charset="0"/>
          </a:endParaRPr>
        </a:p>
      </dsp:txBody>
      <dsp:txXfrm>
        <a:off x="5719571" y="126235"/>
        <a:ext cx="2507456" cy="922923"/>
      </dsp:txXfrm>
    </dsp:sp>
    <dsp:sp modelId="{00B4A028-A326-458A-89A4-1200081DC045}">
      <dsp:nvSpPr>
        <dsp:cNvPr id="0" name=""/>
        <dsp:cNvSpPr/>
      </dsp:nvSpPr>
      <dsp:spPr>
        <a:xfrm>
          <a:off x="5719571" y="1049158"/>
          <a:ext cx="2507456" cy="37623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ctr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Ebrima" pitchFamily="2" charset="0"/>
              <a:ea typeface="Ebrima" pitchFamily="2" charset="0"/>
              <a:cs typeface="Ebrima" pitchFamily="2" charset="0"/>
            </a:rPr>
            <a:t>Requirements will be derived from the environment in which the software will be executed</a:t>
          </a:r>
          <a:endParaRPr lang="en-US" sz="2000" kern="1200" dirty="0">
            <a:latin typeface="Ebrima" pitchFamily="2" charset="0"/>
            <a:ea typeface="Ebrima" pitchFamily="2" charset="0"/>
            <a:cs typeface="Ebrima" pitchFamily="2" charset="0"/>
          </a:endParaRPr>
        </a:p>
      </dsp:txBody>
      <dsp:txXfrm>
        <a:off x="5719571" y="1049158"/>
        <a:ext cx="2507456" cy="3762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F9CAA-7222-4E5E-AF37-C0C8F2D345DC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3EB86-A6A9-4E83-A38B-5CAA11B79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682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A8709-2D77-416F-B8FC-A7211389CE2F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F0E30-2DE0-41E0-9942-35990377F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5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0E30-2DE0-41E0-9942-35990377F1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27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DF468-18CC-44AF-BD47-FABE196594B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01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DF468-18CC-44AF-BD47-FABE196594B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01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DF468-18CC-44AF-BD47-FABE196594B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10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8DFA4A7D-EFFB-4D2E-B679-997591E18367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4/11/2023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3C7DE4F9-52B2-4640-8360-A207F52007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B3F510-BC8E-4F2E-B1B4-646F5FC82C6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4/11/2023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280941-9991-4E79-93C7-4CA7C5F770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0445D4-8F02-41E8-8C8B-9160BA02B00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4/11/2023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8AE01B-95BA-4078-BCE1-0D698E3D75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CD9195-BD08-4475-9A5F-2AC81DA7AB3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4/11/2023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fld id="{942CDD33-5ACC-432E-9A63-CA77AA178EF4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4/11/2023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8664F7C3-AE13-4043-82B2-B09ABB354F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2F0713-66C4-4F9E-871B-694B22437C7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4/11/2023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B40003-774E-4117-9AEA-CF7C88F8FC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7CA5B-F275-40CB-B7CC-98A3B060A27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4/11/2023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FB330-83FF-48AA-8CE7-9805439F6A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BCE234-6E1C-402F-83D6-6B05636DC98D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4/11/2023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4C45B-DDF9-4839-B333-0AA6AD0D6F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1ABAC2-1DF8-49B3-8C91-98928100A5B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4/11/2023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FBF5B9-C1B8-435E-B64F-6622100C4A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2B93F-08DA-45F1-BE87-CC44A0DC8B9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4/11/2023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517036-8B9B-49FD-8FB4-1615458648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52D443-524E-4622-B5FE-E5255D4F0DC0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4/11/2023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A90E9D-6E0C-4BEE-9B47-4B8A791517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36EAB6-C226-47FA-AC0E-655DE24E8753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rPr>
              <a:t>4/11/2023</a:t>
            </a:fld>
            <a:endParaRPr lang="en-US">
              <a:solidFill>
                <a:srgbClr val="04617B">
                  <a:shade val="90000"/>
                </a:srgbClr>
              </a:solidFill>
              <a:latin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  <a:latin typeface="Times New Roman" pitchFamily="18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8ACCDE-7C6D-4591-B4DC-39452FAE72A9}" type="slidenum">
              <a:rPr lang="en-US" smtClean="0"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ransition spd="slow">
    <p:wip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1828800"/>
            <a:ext cx="7924800" cy="28194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Chapter Three </a:t>
            </a:r>
            <a:br>
              <a:rPr lang="en-US" sz="4400" b="1" dirty="0" smtClean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</a:br>
            <a:r>
              <a:rPr lang="en-US" sz="44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/>
            </a:r>
            <a:br>
              <a:rPr lang="en-US" sz="4400" dirty="0" smtClean="0">
                <a:latin typeface="Ebrima" pitchFamily="2" charset="0"/>
                <a:ea typeface="Ebrima" pitchFamily="2" charset="0"/>
                <a:cs typeface="Ebrima" pitchFamily="2" charset="0"/>
              </a:rPr>
            </a:br>
            <a:r>
              <a:rPr lang="en-US" sz="4400" b="1" dirty="0" smtClean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Requirements Elicitation </a:t>
            </a:r>
            <a:endParaRPr lang="en-GB" sz="4400" b="1" dirty="0">
              <a:solidFill>
                <a:srgbClr val="0070C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1026" name="Picture 2" descr="C:\Users\user\Desktop\Emerging Tech\Screenshot 2021-10-15 at 10-34-22 Adama Science and Technology University - Adama Science and Technology Univers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8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By: </a:t>
            </a:r>
            <a:r>
              <a:rPr lang="en-US" dirty="0" err="1" smtClean="0">
                <a:solidFill>
                  <a:srgbClr val="04617B">
                    <a:shade val="90000"/>
                  </a:srgbClr>
                </a:solidFill>
              </a:rPr>
              <a:t>Yoseph</a:t>
            </a: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 B.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92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 smtClean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Scenario</a:t>
            </a:r>
            <a:endParaRPr 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By: </a:t>
            </a:r>
            <a:r>
              <a:rPr lang="en-US" dirty="0" err="1" smtClean="0">
                <a:solidFill>
                  <a:srgbClr val="04617B">
                    <a:shade val="90000"/>
                  </a:srgbClr>
                </a:solidFill>
              </a:rPr>
              <a:t>Yoseph</a:t>
            </a: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 B.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GB" sz="3000" dirty="0">
                <a:latin typeface="Ebrima" pitchFamily="2" charset="0"/>
                <a:ea typeface="Ebrima" pitchFamily="2" charset="0"/>
                <a:cs typeface="Ebrima" pitchFamily="2" charset="0"/>
              </a:rPr>
              <a:t>Scenarios are examples of </a:t>
            </a:r>
            <a:r>
              <a:rPr lang="en-GB" sz="3000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interaction sessions which describe how a user interacts with a system</a:t>
            </a:r>
            <a:r>
              <a:rPr lang="en-GB" sz="3000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.</a:t>
            </a:r>
          </a:p>
          <a:p>
            <a:pPr marL="0" indent="0" algn="just">
              <a:buNone/>
            </a:pPr>
            <a:endParaRPr lang="en-GB" sz="3000" dirty="0">
              <a:solidFill>
                <a:srgbClr val="FF000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r>
              <a:rPr lang="en-GB" sz="3000" dirty="0">
                <a:latin typeface="Ebrima" pitchFamily="2" charset="0"/>
                <a:ea typeface="Ebrima" pitchFamily="2" charset="0"/>
                <a:cs typeface="Ebrima" pitchFamily="2" charset="0"/>
              </a:rPr>
              <a:t>Scenarios are </a:t>
            </a:r>
            <a:r>
              <a:rPr lang="en-GB" sz="3000" b="1" dirty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stories</a:t>
            </a:r>
            <a:r>
              <a:rPr lang="en-GB" sz="3000" dirty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GB" sz="3000" dirty="0">
                <a:latin typeface="Ebrima" pitchFamily="2" charset="0"/>
                <a:ea typeface="Ebrima" pitchFamily="2" charset="0"/>
                <a:cs typeface="Ebrima" pitchFamily="2" charset="0"/>
              </a:rPr>
              <a:t>which explain how a system might be used. They should include</a:t>
            </a:r>
          </a:p>
          <a:p>
            <a:pPr lvl="1" algn="just"/>
            <a:r>
              <a:rPr lang="en-GB" sz="2600" dirty="0">
                <a:latin typeface="Ebrima" pitchFamily="2" charset="0"/>
                <a:ea typeface="Ebrima" pitchFamily="2" charset="0"/>
                <a:cs typeface="Ebrima" pitchFamily="2" charset="0"/>
              </a:rPr>
              <a:t>a description of the system state before entering the scenario</a:t>
            </a:r>
          </a:p>
          <a:p>
            <a:pPr lvl="1" algn="just"/>
            <a:r>
              <a:rPr lang="en-GB" sz="2600" dirty="0">
                <a:latin typeface="Ebrima" pitchFamily="2" charset="0"/>
                <a:ea typeface="Ebrima" pitchFamily="2" charset="0"/>
                <a:cs typeface="Ebrima" pitchFamily="2" charset="0"/>
              </a:rPr>
              <a:t>the normal flow of events in the scenario</a:t>
            </a:r>
          </a:p>
          <a:p>
            <a:pPr lvl="1" algn="just"/>
            <a:r>
              <a:rPr lang="en-GB" sz="2600" dirty="0">
                <a:latin typeface="Ebrima" pitchFamily="2" charset="0"/>
                <a:ea typeface="Ebrima" pitchFamily="2" charset="0"/>
                <a:cs typeface="Ebrima" pitchFamily="2" charset="0"/>
              </a:rPr>
              <a:t>exceptions to the normal flow of events</a:t>
            </a:r>
          </a:p>
          <a:p>
            <a:pPr lvl="1" algn="just"/>
            <a:r>
              <a:rPr lang="en-GB" sz="2600" dirty="0">
                <a:latin typeface="Ebrima" pitchFamily="2" charset="0"/>
                <a:ea typeface="Ebrima" pitchFamily="2" charset="0"/>
                <a:cs typeface="Ebrima" pitchFamily="2" charset="0"/>
              </a:rPr>
              <a:t>information about concurrent activities</a:t>
            </a:r>
          </a:p>
          <a:p>
            <a:pPr lvl="1" algn="just"/>
            <a:r>
              <a:rPr lang="en-GB" sz="2600" dirty="0">
                <a:latin typeface="Ebrima" pitchFamily="2" charset="0"/>
                <a:ea typeface="Ebrima" pitchFamily="2" charset="0"/>
                <a:cs typeface="Ebrima" pitchFamily="2" charset="0"/>
              </a:rPr>
              <a:t>a description of the system state at the end of the scenario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38527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Scenario example </a:t>
            </a:r>
            <a:endParaRPr lang="en-US" sz="4400" b="1" dirty="0">
              <a:solidFill>
                <a:srgbClr val="0070C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By: </a:t>
            </a:r>
            <a:r>
              <a:rPr lang="en-US" dirty="0" err="1" smtClean="0">
                <a:solidFill>
                  <a:srgbClr val="04617B">
                    <a:shade val="90000"/>
                  </a:srgbClr>
                </a:solidFill>
              </a:rPr>
              <a:t>Yoseph</a:t>
            </a: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 B.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400" dirty="0">
                <a:latin typeface="Ebrima" pitchFamily="2" charset="0"/>
                <a:ea typeface="Ebrima" pitchFamily="2" charset="0"/>
                <a:cs typeface="Ebrima" pitchFamily="2" charset="0"/>
              </a:rPr>
              <a:t>Log in to  system</a:t>
            </a:r>
          </a:p>
          <a:p>
            <a:pPr algn="just"/>
            <a:r>
              <a:rPr lang="en-GB" sz="2400" dirty="0">
                <a:latin typeface="Ebrima" pitchFamily="2" charset="0"/>
                <a:ea typeface="Ebrima" pitchFamily="2" charset="0"/>
                <a:cs typeface="Ebrima" pitchFamily="2" charset="0"/>
              </a:rPr>
              <a:t>Issue order document command</a:t>
            </a:r>
          </a:p>
          <a:p>
            <a:pPr algn="just"/>
            <a:r>
              <a:rPr lang="en-GB" sz="2400" dirty="0">
                <a:latin typeface="Ebrima" pitchFamily="2" charset="0"/>
                <a:ea typeface="Ebrima" pitchFamily="2" charset="0"/>
                <a:cs typeface="Ebrima" pitchFamily="2" charset="0"/>
              </a:rPr>
              <a:t>Enter reference number of the required document</a:t>
            </a:r>
          </a:p>
          <a:p>
            <a:pPr algn="just"/>
            <a:r>
              <a:rPr lang="en-GB" sz="2400" dirty="0">
                <a:latin typeface="Ebrima" pitchFamily="2" charset="0"/>
                <a:ea typeface="Ebrima" pitchFamily="2" charset="0"/>
                <a:cs typeface="Ebrima" pitchFamily="2" charset="0"/>
              </a:rPr>
              <a:t>Select a delivery option</a:t>
            </a:r>
          </a:p>
          <a:p>
            <a:pPr algn="just"/>
            <a:r>
              <a:rPr lang="en-GB" sz="2400" dirty="0">
                <a:latin typeface="Ebrima" pitchFamily="2" charset="0"/>
                <a:ea typeface="Ebrima" pitchFamily="2" charset="0"/>
                <a:cs typeface="Ebrima" pitchFamily="2" charset="0"/>
              </a:rPr>
              <a:t>Log out from </a:t>
            </a:r>
            <a:r>
              <a:rPr lang="en-GB" sz="24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system</a:t>
            </a:r>
          </a:p>
          <a:p>
            <a:pPr algn="just"/>
            <a:endParaRPr lang="en-US" sz="3200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0" indent="0" algn="ctr">
              <a:buNone/>
            </a:pPr>
            <a:r>
              <a:rPr lang="en-GB" sz="24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Let’s change this scenario in to illustrated diagram.</a:t>
            </a:r>
            <a:endParaRPr lang="en-GB" sz="2400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8460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Scenario example </a:t>
            </a:r>
            <a:endParaRPr lang="en-US" sz="4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By: </a:t>
            </a:r>
            <a:r>
              <a:rPr lang="en-US" dirty="0" err="1" smtClean="0">
                <a:solidFill>
                  <a:srgbClr val="04617B">
                    <a:shade val="90000"/>
                  </a:srgbClr>
                </a:solidFill>
              </a:rPr>
              <a:t>Yoseph</a:t>
            </a: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 B.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97682225"/>
              </p:ext>
            </p:extLst>
          </p:nvPr>
        </p:nvGraphicFramePr>
        <p:xfrm>
          <a:off x="457200" y="1447800"/>
          <a:ext cx="82296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Document" r:id="rId3" imgW="4048125" imgH="1771650" progId="Word.Document.8">
                  <p:embed/>
                </p:oleObj>
              </mc:Choice>
              <mc:Fallback>
                <p:oleObj name="Document" r:id="rId3" imgW="4048125" imgH="1771650" progId="Word.Document.8">
                  <p:embed/>
                  <p:pic>
                    <p:nvPicPr>
                      <p:cNvPr id="0" name="Object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47800"/>
                        <a:ext cx="8229600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82791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Scenario example </a:t>
            </a:r>
            <a:endParaRPr lang="en-US" sz="4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By: </a:t>
            </a:r>
            <a:r>
              <a:rPr lang="en-US" dirty="0" err="1" smtClean="0">
                <a:solidFill>
                  <a:srgbClr val="04617B">
                    <a:shade val="90000"/>
                  </a:srgbClr>
                </a:solidFill>
              </a:rPr>
              <a:t>Yoseph</a:t>
            </a: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 B.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8229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49479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Requirements reuse</a:t>
            </a:r>
            <a:endParaRPr lang="en-US" sz="4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Autofit/>
          </a:bodyPr>
          <a:lstStyle/>
          <a:p>
            <a:pPr algn="just"/>
            <a:r>
              <a:rPr lang="en-GB" sz="2800" dirty="0">
                <a:latin typeface="Ebrima" pitchFamily="2" charset="0"/>
                <a:ea typeface="Ebrima" pitchFamily="2" charset="0"/>
                <a:cs typeface="Ebrima" pitchFamily="2" charset="0"/>
              </a:rPr>
              <a:t>Reuse involves taking the requirements which have been developed for one system and using them in a different </a:t>
            </a:r>
            <a:r>
              <a:rPr lang="en-GB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system.</a:t>
            </a:r>
            <a:endParaRPr lang="en-GB" sz="2800"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endParaRPr lang="en-GB" sz="2800"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r>
              <a:rPr lang="en-GB" sz="2800" dirty="0">
                <a:latin typeface="Ebrima" pitchFamily="2" charset="0"/>
                <a:ea typeface="Ebrima" pitchFamily="2" charset="0"/>
                <a:cs typeface="Ebrima" pitchFamily="2" charset="0"/>
              </a:rPr>
              <a:t>Requirements reuse </a:t>
            </a:r>
            <a:r>
              <a:rPr lang="en-GB" sz="2800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saves time and effort </a:t>
            </a:r>
            <a:r>
              <a:rPr lang="en-GB" sz="2800" dirty="0">
                <a:latin typeface="Ebrima" pitchFamily="2" charset="0"/>
                <a:ea typeface="Ebrima" pitchFamily="2" charset="0"/>
                <a:cs typeface="Ebrima" pitchFamily="2" charset="0"/>
              </a:rPr>
              <a:t>as reused requirements have already been analysed and validated in other </a:t>
            </a:r>
            <a:r>
              <a:rPr lang="en-GB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systems.</a:t>
            </a:r>
            <a:endParaRPr lang="en-GB" sz="2800"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endParaRPr lang="en-GB" sz="2800"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r>
              <a:rPr lang="en-GB" sz="2800" dirty="0">
                <a:latin typeface="Ebrima" pitchFamily="2" charset="0"/>
                <a:ea typeface="Ebrima" pitchFamily="2" charset="0"/>
                <a:cs typeface="Ebrima" pitchFamily="2" charset="0"/>
              </a:rPr>
              <a:t>Currently, requirements reuse is an </a:t>
            </a:r>
            <a:r>
              <a:rPr lang="en-GB" sz="2800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informal process but more systematic</a:t>
            </a:r>
            <a:r>
              <a:rPr lang="en-GB" sz="2800" dirty="0">
                <a:latin typeface="Ebrima" pitchFamily="2" charset="0"/>
                <a:ea typeface="Ebrima" pitchFamily="2" charset="0"/>
                <a:cs typeface="Ebrima" pitchFamily="2" charset="0"/>
              </a:rPr>
              <a:t> reuse could lead to larger cost </a:t>
            </a:r>
            <a:r>
              <a:rPr lang="en-GB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savings.</a:t>
            </a:r>
            <a:endParaRPr lang="en-GB" sz="2800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93149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Reuse possibilities</a:t>
            </a:r>
            <a:endParaRPr lang="en-US" sz="4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632960"/>
          </a:xfrm>
        </p:spPr>
        <p:txBody>
          <a:bodyPr>
            <a:normAutofit/>
          </a:bodyPr>
          <a:lstStyle/>
          <a:p>
            <a:pPr algn="just"/>
            <a:r>
              <a:rPr lang="en-GB" sz="2800" dirty="0">
                <a:latin typeface="Ebrima" pitchFamily="2" charset="0"/>
                <a:ea typeface="Ebrima" pitchFamily="2" charset="0"/>
                <a:cs typeface="Ebrima" pitchFamily="2" charset="0"/>
              </a:rPr>
              <a:t>Where the requirement is concerned with providing application domain information.</a:t>
            </a:r>
          </a:p>
          <a:p>
            <a:pPr algn="just"/>
            <a:endParaRPr lang="en-GB" sz="2800"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r>
              <a:rPr lang="en-GB" sz="2800" dirty="0">
                <a:latin typeface="Ebrima" pitchFamily="2" charset="0"/>
                <a:ea typeface="Ebrima" pitchFamily="2" charset="0"/>
                <a:cs typeface="Ebrima" pitchFamily="2" charset="0"/>
              </a:rPr>
              <a:t>Where the requirement is concerned with the style of information presentation. Reuse leads to a consistency of style across applications.</a:t>
            </a:r>
          </a:p>
          <a:p>
            <a:pPr algn="just"/>
            <a:endParaRPr lang="en-GB" sz="2800"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r>
              <a:rPr lang="en-GB" sz="2800" dirty="0">
                <a:latin typeface="Ebrima" pitchFamily="2" charset="0"/>
                <a:ea typeface="Ebrima" pitchFamily="2" charset="0"/>
                <a:cs typeface="Ebrima" pitchFamily="2" charset="0"/>
              </a:rPr>
              <a:t>Where the requirement reflects company policies such as security policies</a:t>
            </a:r>
            <a:r>
              <a:rPr lang="en-GB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.</a:t>
            </a:r>
            <a:endParaRPr lang="en-GB" sz="2800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933807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kumimoji="0" lang="en-US" sz="4400" b="1" kern="1200" dirty="0" smtClean="0">
                <a:solidFill>
                  <a:srgbClr val="0070C0"/>
                </a:solidFill>
                <a:effectLst/>
                <a:latin typeface="Ebrima" pitchFamily="2" charset="0"/>
                <a:ea typeface="Ebrima" pitchFamily="2" charset="0"/>
                <a:cs typeface="Ebrima" pitchFamily="2" charset="0"/>
              </a:rPr>
              <a:t>Requirements</a:t>
            </a:r>
            <a:r>
              <a:rPr kumimoji="0" lang="en-US" sz="4400" b="1" kern="1200" baseline="0" dirty="0" smtClean="0">
                <a:solidFill>
                  <a:srgbClr val="0070C0"/>
                </a:solidFill>
                <a:effectLst/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kumimoji="0" lang="en-US" sz="4400" b="1" kern="1200" dirty="0" smtClean="0">
                <a:solidFill>
                  <a:srgbClr val="0070C0"/>
                </a:solidFill>
                <a:effectLst/>
                <a:latin typeface="Ebrima" pitchFamily="2" charset="0"/>
                <a:ea typeface="Ebrima" pitchFamily="2" charset="0"/>
                <a:cs typeface="Ebrima" pitchFamily="2" charset="0"/>
              </a:rPr>
              <a:t>sources 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By: </a:t>
            </a:r>
            <a:r>
              <a:rPr lang="en-US" dirty="0" err="1" smtClean="0">
                <a:solidFill>
                  <a:srgbClr val="04617B">
                    <a:shade val="90000"/>
                  </a:srgbClr>
                </a:solidFill>
              </a:rPr>
              <a:t>Yoseph</a:t>
            </a: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 B.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29977515"/>
              </p:ext>
            </p:extLst>
          </p:nvPr>
        </p:nvGraphicFramePr>
        <p:xfrm>
          <a:off x="457200" y="1219200"/>
          <a:ext cx="8229600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45947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Cont’d…</a:t>
            </a:r>
            <a:endParaRPr lang="en-US" sz="4400" b="1" dirty="0">
              <a:solidFill>
                <a:srgbClr val="0070C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09271846"/>
              </p:ext>
            </p:extLst>
          </p:nvPr>
        </p:nvGraphicFramePr>
        <p:xfrm>
          <a:off x="457200" y="1295400"/>
          <a:ext cx="8229600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131151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Reading Assignment – Quiz</a:t>
            </a:r>
            <a:endParaRPr lang="en-US" sz="3600" b="1" dirty="0">
              <a:solidFill>
                <a:srgbClr val="FF000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31997489"/>
              </p:ext>
            </p:extLst>
          </p:nvPr>
        </p:nvGraphicFramePr>
        <p:xfrm>
          <a:off x="457200" y="2514600"/>
          <a:ext cx="8229600" cy="2189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2514600"/>
                <a:gridCol w="2209800"/>
              </a:tblGrid>
              <a:tr h="7299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Chapter III: Requirements</a:t>
                      </a:r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Elicitation </a:t>
                      </a:r>
                      <a:endParaRPr kumimoji="0" lang="en-US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Sommerville - 2011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Wiegers –</a:t>
                      </a:r>
                      <a:r>
                        <a:rPr lang="en-US" baseline="0" dirty="0" smtClean="0"/>
                        <a:t> 2003</a:t>
                      </a:r>
                    </a:p>
                  </a:txBody>
                  <a:tcPr anchor="ctr"/>
                </a:tc>
              </a:tr>
              <a:tr h="7299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3.1. Requirements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Sources 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Chapter 4 – section 5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Chapter 5,</a:t>
                      </a:r>
                      <a:r>
                        <a:rPr lang="en-US" baseline="0" dirty="0" smtClean="0"/>
                        <a:t> 6 &amp; 9</a:t>
                      </a:r>
                      <a:endParaRPr lang="en-US" dirty="0"/>
                    </a:p>
                  </a:txBody>
                  <a:tcPr anchor="ctr"/>
                </a:tc>
              </a:tr>
              <a:tr h="7299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3.2. Elicitation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Techniques 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40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4290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END OF CHAPTER </a:t>
            </a:r>
            <a:r>
              <a:rPr lang="en-US" sz="4400" b="1" dirty="0" smtClean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THREE</a:t>
            </a:r>
            <a:endParaRPr lang="en-GB" sz="4400" b="1" dirty="0">
              <a:solidFill>
                <a:srgbClr val="0070C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1026" name="Picture 2" descr="C:\Users\user\Desktop\Emerging Tech\Screenshot 2021-10-15 at 10-34-22 Adama Science and Technology University - Adama Science and Technology Univers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8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By: </a:t>
            </a:r>
            <a:r>
              <a:rPr lang="en-US" dirty="0" err="1" smtClean="0">
                <a:solidFill>
                  <a:srgbClr val="04617B">
                    <a:shade val="90000"/>
                  </a:srgbClr>
                </a:solidFill>
              </a:rPr>
              <a:t>Yoseph</a:t>
            </a: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 B.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19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sz="4000" b="1" dirty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Topics </a:t>
            </a:r>
            <a:r>
              <a:rPr lang="en-US" sz="4000" b="1" smtClean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to be covered</a:t>
            </a:r>
            <a:endParaRPr lang="en-US" sz="4000" b="1" dirty="0">
              <a:solidFill>
                <a:srgbClr val="0070C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70866364"/>
              </p:ext>
            </p:extLst>
          </p:nvPr>
        </p:nvGraphicFramePr>
        <p:xfrm>
          <a:off x="381000" y="1371600"/>
          <a:ext cx="85344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8090"/>
                <a:gridCol w="1106310"/>
              </a:tblGrid>
              <a:tr h="4648200">
                <a:tc>
                  <a:txBody>
                    <a:bodyPr/>
                    <a:lstStyle/>
                    <a:p>
                      <a:pPr marL="798513" lvl="1" indent="-341313" algn="l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kumimoji="0" lang="en-US" sz="2800" b="0" kern="1200" dirty="0" smtClean="0">
                          <a:solidFill>
                            <a:schemeClr val="tx1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Requirements</a:t>
                      </a:r>
                      <a:r>
                        <a:rPr kumimoji="0" lang="en-US" sz="2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 </a:t>
                      </a:r>
                      <a:r>
                        <a:rPr kumimoji="0" lang="en-US" sz="2800" b="0" kern="1200" dirty="0" smtClean="0">
                          <a:solidFill>
                            <a:schemeClr val="tx1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sources </a:t>
                      </a:r>
                    </a:p>
                    <a:p>
                      <a:pPr marL="798513" lvl="1" indent="-341313" algn="l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kumimoji="0" lang="en-US" sz="2800" b="0" kern="1200" dirty="0" smtClean="0">
                          <a:solidFill>
                            <a:schemeClr val="tx1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Elicitation</a:t>
                      </a:r>
                      <a:r>
                        <a:rPr kumimoji="0" lang="en-US" sz="2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 t</a:t>
                      </a:r>
                      <a:r>
                        <a:rPr kumimoji="0" lang="en-US" sz="2800" b="0" kern="1200" dirty="0" smtClean="0">
                          <a:solidFill>
                            <a:schemeClr val="tx1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echniques </a:t>
                      </a:r>
                    </a:p>
                    <a:p>
                      <a:pPr marL="798513" lvl="1" indent="-341313" algn="l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kumimoji="0" lang="en-US" sz="2600" b="0" kern="1200" dirty="0" smtClean="0">
                        <a:solidFill>
                          <a:schemeClr val="tx1"/>
                        </a:solidFill>
                        <a:effectLst/>
                        <a:latin typeface="Ebrima" pitchFamily="2" charset="0"/>
                        <a:ea typeface="Ebrima" pitchFamily="2" charset="0"/>
                        <a:cs typeface="Ebrima" pitchFamily="2" charset="0"/>
                      </a:endParaRPr>
                    </a:p>
                    <a:p>
                      <a:pPr marL="798513" lvl="1" indent="-341313" algn="l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kumimoji="0" lang="en-US" sz="2600" b="0" kern="1200" dirty="0" smtClean="0">
                        <a:solidFill>
                          <a:schemeClr val="tx1"/>
                        </a:solidFill>
                        <a:effectLst/>
                        <a:latin typeface="Ebrima" pitchFamily="2" charset="0"/>
                        <a:ea typeface="Ebrima" pitchFamily="2" charset="0"/>
                        <a:cs typeface="Ebrima" pitchFamily="2" charset="0"/>
                      </a:endParaRPr>
                    </a:p>
                    <a:p>
                      <a:pPr marL="798513" lvl="1" indent="-341313" algn="l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kumimoji="0" lang="en-US" sz="2600" b="0" kern="1200" dirty="0" smtClean="0">
                        <a:solidFill>
                          <a:schemeClr val="tx1"/>
                        </a:solidFill>
                        <a:effectLst/>
                        <a:latin typeface="Ebrima" pitchFamily="2" charset="0"/>
                        <a:ea typeface="Ebrima" pitchFamily="2" charset="0"/>
                        <a:cs typeface="Ebrima" pitchFamily="2" charset="0"/>
                      </a:endParaRPr>
                    </a:p>
                    <a:p>
                      <a:pPr marL="798513" lvl="1" indent="-341313" algn="l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kumimoji="0" lang="en-US" sz="2600" b="0" kern="1200" dirty="0">
                        <a:solidFill>
                          <a:schemeClr val="tx1"/>
                        </a:solidFill>
                        <a:effectLst/>
                        <a:latin typeface="Ebrima" pitchFamily="2" charset="0"/>
                        <a:ea typeface="Ebrima" pitchFamily="2" charset="0"/>
                        <a:cs typeface="Ebrima" pitchFamily="2" charset="0"/>
                      </a:endParaRPr>
                    </a:p>
                    <a:p>
                      <a:pPr marL="457200" lvl="1" indent="0" algn="ctr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r>
                        <a:rPr kumimoji="0" lang="en-US" sz="2400" b="1" i="1" kern="1200" dirty="0" smtClean="0">
                          <a:solidFill>
                            <a:srgbClr val="FF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N.B.</a:t>
                      </a:r>
                      <a:r>
                        <a:rPr kumimoji="0" lang="en-US" sz="2400" b="1" i="1" kern="1200" baseline="0" dirty="0" smtClean="0">
                          <a:solidFill>
                            <a:srgbClr val="FF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 </a:t>
                      </a:r>
                      <a:r>
                        <a:rPr kumimoji="0" lang="en-US" sz="2400" b="1" i="1" kern="1200" baseline="0" dirty="0" smtClean="0">
                          <a:solidFill>
                            <a:srgbClr val="FF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Requirements </a:t>
                      </a:r>
                      <a:r>
                        <a:rPr kumimoji="0" lang="en-US" sz="2400" b="1" i="1" kern="1200" baseline="0" dirty="0" smtClean="0">
                          <a:solidFill>
                            <a:srgbClr val="FF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elicitation concept &amp; processes are already covered on </a:t>
                      </a:r>
                      <a:r>
                        <a:rPr kumimoji="0" lang="en-US" sz="2400" b="1" i="1" kern="1200" baseline="0" dirty="0" smtClean="0">
                          <a:solidFill>
                            <a:srgbClr val="FF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chapter two. </a:t>
                      </a:r>
                      <a:endParaRPr kumimoji="0" lang="en-US" sz="2400" b="1" i="1" kern="1200" dirty="0" smtClean="0">
                        <a:solidFill>
                          <a:srgbClr val="FF0000"/>
                        </a:solidFill>
                        <a:effectLst/>
                        <a:latin typeface="Ebrima" pitchFamily="2" charset="0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marL="62768" marR="62768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800" b="0" dirty="0" smtClean="0">
                        <a:solidFill>
                          <a:schemeClr val="tx1"/>
                        </a:solidFill>
                        <a:latin typeface="Ebrima" pitchFamily="2" charset="0"/>
                        <a:ea typeface="Ebrima" pitchFamily="2" charset="0"/>
                        <a:cs typeface="Ebrima" pitchFamily="2" charset="0"/>
                      </a:endParaRPr>
                    </a:p>
                    <a:p>
                      <a:pPr marL="738188" indent="0" algn="just"/>
                      <a:endParaRPr lang="en-US" sz="2800" b="0" dirty="0">
                        <a:solidFill>
                          <a:schemeClr val="tx1"/>
                        </a:solidFill>
                        <a:latin typeface="Ebrima" pitchFamily="2" charset="0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marL="62768" marR="62768" marT="34290" marB="34290">
                    <a:noFill/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17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Requirements elicitation</a:t>
            </a:r>
            <a:endParaRPr lang="en-US" sz="4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By: </a:t>
            </a:r>
            <a:r>
              <a:rPr lang="en-US" dirty="0" err="1" smtClean="0">
                <a:solidFill>
                  <a:srgbClr val="04617B">
                    <a:shade val="90000"/>
                  </a:srgbClr>
                </a:solidFill>
              </a:rPr>
              <a:t>Yoseph</a:t>
            </a: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 B.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632960"/>
          </a:xfrm>
        </p:spPr>
        <p:txBody>
          <a:bodyPr/>
          <a:lstStyle/>
          <a:p>
            <a:pPr algn="just"/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The heart of requirements development is </a:t>
            </a:r>
            <a:r>
              <a:rPr lang="en-US" sz="2800" i="1" dirty="0">
                <a:latin typeface="Ebrima" pitchFamily="2" charset="0"/>
                <a:ea typeface="Ebrima" pitchFamily="2" charset="0"/>
                <a:cs typeface="Ebrima" pitchFamily="2" charset="0"/>
              </a:rPr>
              <a:t>elicitation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, the </a:t>
            </a:r>
            <a:r>
              <a:rPr lang="en-US" sz="2800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process of identifying the needs and constraints 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of the various stakeholders for a software system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.</a:t>
            </a:r>
          </a:p>
          <a:p>
            <a:pPr algn="just"/>
            <a:endParaRPr lang="en-US" sz="2800"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endParaRPr lang="en-US" sz="2800"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Elicitation is a collaborative and analytical process that includes activities to </a:t>
            </a:r>
            <a:r>
              <a:rPr lang="en-US" sz="2800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collect, discover, extract, and define requirements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44562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Cont’d…</a:t>
            </a:r>
            <a:endParaRPr lang="en-US" sz="4400" b="1" dirty="0">
              <a:solidFill>
                <a:srgbClr val="0070C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By: </a:t>
            </a:r>
            <a:r>
              <a:rPr lang="en-US" dirty="0" err="1" smtClean="0">
                <a:solidFill>
                  <a:srgbClr val="04617B">
                    <a:shade val="90000"/>
                  </a:srgbClr>
                </a:solidFill>
              </a:rPr>
              <a:t>Yoseph</a:t>
            </a: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 B.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5676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Elicitation is used to discover </a:t>
            </a:r>
            <a:r>
              <a:rPr lang="en-US" sz="2800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business, user, functional, and nonfunctional requirements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, along with other types of information. </a:t>
            </a:r>
            <a:endParaRPr lang="en-US" sz="2800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0" indent="0" algn="just">
              <a:buNone/>
            </a:pPr>
            <a:endParaRPr lang="en-US" sz="2800"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endParaRPr lang="en-US" sz="2800"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Req. elicitation is perhaps the </a:t>
            </a:r>
            <a:r>
              <a:rPr lang="en-US" sz="2800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most challenging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critical, error-prone, and communication-intensive 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aspect of software development.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04543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Autofit/>
          </a:bodyPr>
          <a:lstStyle/>
          <a:p>
            <a:r>
              <a:rPr lang="en-GB" b="1" dirty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</a:t>
            </a:r>
            <a:r>
              <a:rPr lang="en-GB" b="1" dirty="0" smtClean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omponents of requirements elicitation</a:t>
            </a:r>
            <a:endParaRPr lang="en-GB" b="1" dirty="0">
              <a:solidFill>
                <a:srgbClr val="0070C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7645-ED4E-4AE8-BBA7-4FDCA96084BF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7154451"/>
              </p:ext>
            </p:extLst>
          </p:nvPr>
        </p:nvGraphicFramePr>
        <p:xfrm>
          <a:off x="457200" y="1219200"/>
          <a:ext cx="8229600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3881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sz="4400" b="1" dirty="0" smtClean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Elicitation activities</a:t>
            </a:r>
            <a:endParaRPr lang="en-GB" sz="4400" b="1" dirty="0">
              <a:solidFill>
                <a:srgbClr val="0070C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327161" cy="4953000"/>
          </a:xfrm>
          <a:noFill/>
          <a:ln/>
        </p:spPr>
        <p:txBody>
          <a:bodyPr>
            <a:normAutofit fontScale="92500" lnSpcReduction="10000"/>
          </a:bodyPr>
          <a:lstStyle/>
          <a:p>
            <a:pPr algn="just"/>
            <a:r>
              <a:rPr lang="en-GB" sz="3000" b="1" dirty="0">
                <a:latin typeface="Ebrima" pitchFamily="2" charset="0"/>
                <a:ea typeface="Ebrima" pitchFamily="2" charset="0"/>
                <a:cs typeface="Ebrima" pitchFamily="2" charset="0"/>
              </a:rPr>
              <a:t>Application domain understanding  </a:t>
            </a:r>
          </a:p>
          <a:p>
            <a:pPr lvl="1" algn="just"/>
            <a:r>
              <a:rPr lang="en-GB" dirty="0">
                <a:latin typeface="Ebrima" pitchFamily="2" charset="0"/>
                <a:ea typeface="Ebrima" pitchFamily="2" charset="0"/>
                <a:cs typeface="Ebrima" pitchFamily="2" charset="0"/>
              </a:rPr>
              <a:t>Application domain knowledge is </a:t>
            </a:r>
            <a:r>
              <a:rPr lang="en-GB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knowledge of the general area where the system is applied. </a:t>
            </a:r>
          </a:p>
          <a:p>
            <a:pPr algn="just"/>
            <a:r>
              <a:rPr lang="en-GB" sz="3000" b="1" dirty="0">
                <a:latin typeface="Ebrima" pitchFamily="2" charset="0"/>
                <a:ea typeface="Ebrima" pitchFamily="2" charset="0"/>
                <a:cs typeface="Ebrima" pitchFamily="2" charset="0"/>
              </a:rPr>
              <a:t>Problem understanding </a:t>
            </a:r>
          </a:p>
          <a:p>
            <a:pPr lvl="1" algn="just"/>
            <a:r>
              <a:rPr lang="en-GB" dirty="0">
                <a:latin typeface="Ebrima" pitchFamily="2" charset="0"/>
                <a:ea typeface="Ebrima" pitchFamily="2" charset="0"/>
                <a:cs typeface="Ebrima" pitchFamily="2" charset="0"/>
              </a:rPr>
              <a:t>The details of the </a:t>
            </a:r>
            <a:r>
              <a:rPr lang="en-GB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specific customer problem </a:t>
            </a:r>
            <a:r>
              <a:rPr lang="en-GB" dirty="0">
                <a:latin typeface="Ebrima" pitchFamily="2" charset="0"/>
                <a:ea typeface="Ebrima" pitchFamily="2" charset="0"/>
                <a:cs typeface="Ebrima" pitchFamily="2" charset="0"/>
              </a:rPr>
              <a:t>where the system will be applied must be understood. </a:t>
            </a:r>
          </a:p>
          <a:p>
            <a:pPr algn="just"/>
            <a:r>
              <a:rPr lang="en-GB" sz="3000" b="1" dirty="0">
                <a:latin typeface="Ebrima" pitchFamily="2" charset="0"/>
                <a:ea typeface="Ebrima" pitchFamily="2" charset="0"/>
                <a:cs typeface="Ebrima" pitchFamily="2" charset="0"/>
              </a:rPr>
              <a:t>Business understanding  </a:t>
            </a:r>
          </a:p>
          <a:p>
            <a:pPr lvl="1" algn="just"/>
            <a:r>
              <a:rPr lang="en-GB" dirty="0">
                <a:latin typeface="Ebrima" pitchFamily="2" charset="0"/>
                <a:ea typeface="Ebrima" pitchFamily="2" charset="0"/>
                <a:cs typeface="Ebrima" pitchFamily="2" charset="0"/>
              </a:rPr>
              <a:t>You must understand </a:t>
            </a:r>
            <a:r>
              <a:rPr lang="en-GB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how systems interact </a:t>
            </a:r>
            <a:r>
              <a:rPr lang="en-GB" dirty="0">
                <a:latin typeface="Ebrima" pitchFamily="2" charset="0"/>
                <a:ea typeface="Ebrima" pitchFamily="2" charset="0"/>
                <a:cs typeface="Ebrima" pitchFamily="2" charset="0"/>
              </a:rPr>
              <a:t>and contribute to overall business goals.</a:t>
            </a:r>
          </a:p>
          <a:p>
            <a:r>
              <a:rPr lang="en-GB" sz="3000" b="1" dirty="0">
                <a:latin typeface="Ebrima" pitchFamily="2" charset="0"/>
                <a:ea typeface="Ebrima" pitchFamily="2" charset="0"/>
                <a:cs typeface="Ebrima" pitchFamily="2" charset="0"/>
              </a:rPr>
              <a:t>Understanding the needs and constraints of system stakeholders </a:t>
            </a:r>
          </a:p>
          <a:p>
            <a:pPr lvl="1" algn="just"/>
            <a:r>
              <a:rPr lang="en-GB" dirty="0">
                <a:latin typeface="Ebrima" pitchFamily="2" charset="0"/>
                <a:ea typeface="Ebrima" pitchFamily="2" charset="0"/>
                <a:cs typeface="Ebrima" pitchFamily="2" charset="0"/>
              </a:rPr>
              <a:t>You must understand, in detail, </a:t>
            </a:r>
            <a:r>
              <a:rPr lang="en-GB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the specific needs of people who require system </a:t>
            </a:r>
            <a:r>
              <a:rPr lang="en-GB" dirty="0">
                <a:latin typeface="Ebrima" pitchFamily="2" charset="0"/>
                <a:ea typeface="Ebrima" pitchFamily="2" charset="0"/>
                <a:cs typeface="Ebrima" pitchFamily="2" charset="0"/>
              </a:rPr>
              <a:t>support in their work.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7645-ED4E-4AE8-BBA7-4FDCA96084B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By: </a:t>
            </a:r>
            <a:r>
              <a:rPr lang="en-US" dirty="0" err="1" smtClean="0">
                <a:solidFill>
                  <a:srgbClr val="04617B">
                    <a:shade val="90000"/>
                  </a:srgbClr>
                </a:solidFill>
              </a:rPr>
              <a:t>Yoseph</a:t>
            </a: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 B.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60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020762"/>
          </a:xfrm>
          <a:noFill/>
          <a:ln/>
        </p:spPr>
        <p:txBody>
          <a:bodyPr>
            <a:normAutofit/>
          </a:bodyPr>
          <a:lstStyle/>
          <a:p>
            <a:r>
              <a:rPr lang="en-GB" sz="4400" b="1" dirty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Elicitation stages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153400" cy="4800600"/>
          </a:xfrm>
          <a:noFill/>
          <a:ln/>
        </p:spPr>
        <p:txBody>
          <a:bodyPr>
            <a:normAutofit fontScale="77500" lnSpcReduction="20000"/>
          </a:bodyPr>
          <a:lstStyle/>
          <a:p>
            <a:pPr algn="just"/>
            <a:r>
              <a:rPr lang="en-GB" sz="3600" b="1" dirty="0">
                <a:latin typeface="Ebrima" pitchFamily="2" charset="0"/>
                <a:ea typeface="Ebrima" pitchFamily="2" charset="0"/>
                <a:cs typeface="Ebrima" pitchFamily="2" charset="0"/>
              </a:rPr>
              <a:t>Objective setting </a:t>
            </a:r>
          </a:p>
          <a:p>
            <a:pPr lvl="1" algn="just"/>
            <a:r>
              <a:rPr lang="en-GB" sz="2600" dirty="0">
                <a:latin typeface="Ebrima" pitchFamily="2" charset="0"/>
                <a:ea typeface="Ebrima" pitchFamily="2" charset="0"/>
                <a:cs typeface="Ebrima" pitchFamily="2" charset="0"/>
              </a:rPr>
              <a:t>The organisational objectives should be established including general goals of the business, an outline description of the problem to be solved, </a:t>
            </a:r>
            <a:r>
              <a:rPr lang="en-GB" sz="2600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why the system is necessary </a:t>
            </a:r>
            <a:r>
              <a:rPr lang="en-GB" sz="2600" dirty="0">
                <a:latin typeface="Ebrima" pitchFamily="2" charset="0"/>
                <a:ea typeface="Ebrima" pitchFamily="2" charset="0"/>
                <a:cs typeface="Ebrima" pitchFamily="2" charset="0"/>
              </a:rPr>
              <a:t>and </a:t>
            </a:r>
            <a:r>
              <a:rPr lang="en-GB" sz="2600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the constraints on the system. </a:t>
            </a:r>
          </a:p>
          <a:p>
            <a:pPr algn="just"/>
            <a:r>
              <a:rPr lang="en-GB" sz="3600" b="1" dirty="0">
                <a:latin typeface="Ebrima" pitchFamily="2" charset="0"/>
                <a:ea typeface="Ebrima" pitchFamily="2" charset="0"/>
                <a:cs typeface="Ebrima" pitchFamily="2" charset="0"/>
              </a:rPr>
              <a:t>Background knowledge acquisition  </a:t>
            </a:r>
          </a:p>
          <a:p>
            <a:pPr lvl="1" algn="just"/>
            <a:r>
              <a:rPr lang="en-GB" sz="2600" dirty="0">
                <a:latin typeface="Ebrima" pitchFamily="2" charset="0"/>
                <a:ea typeface="Ebrima" pitchFamily="2" charset="0"/>
                <a:cs typeface="Ebrima" pitchFamily="2" charset="0"/>
              </a:rPr>
              <a:t>Background information about the system includes information about the organisation </a:t>
            </a:r>
            <a:r>
              <a:rPr lang="en-GB" sz="2600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where the system is to be installed</a:t>
            </a:r>
            <a:r>
              <a:rPr lang="en-GB" sz="2600" dirty="0">
                <a:latin typeface="Ebrima" pitchFamily="2" charset="0"/>
                <a:ea typeface="Ebrima" pitchFamily="2" charset="0"/>
                <a:cs typeface="Ebrima" pitchFamily="2" charset="0"/>
              </a:rPr>
              <a:t>, the application domain of the system and information about existing </a:t>
            </a:r>
            <a:r>
              <a:rPr lang="en-GB" sz="26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systems.</a:t>
            </a:r>
            <a:endParaRPr lang="en-GB" sz="2600"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r>
              <a:rPr lang="en-GB" sz="3600" b="1" dirty="0">
                <a:latin typeface="Ebrima" pitchFamily="2" charset="0"/>
                <a:ea typeface="Ebrima" pitchFamily="2" charset="0"/>
                <a:cs typeface="Ebrima" pitchFamily="2" charset="0"/>
              </a:rPr>
              <a:t>Knowledge organisation  </a:t>
            </a:r>
          </a:p>
          <a:p>
            <a:pPr lvl="1" algn="just"/>
            <a:r>
              <a:rPr lang="en-GB" sz="2600" dirty="0">
                <a:latin typeface="Ebrima" pitchFamily="2" charset="0"/>
                <a:ea typeface="Ebrima" pitchFamily="2" charset="0"/>
                <a:cs typeface="Ebrima" pitchFamily="2" charset="0"/>
              </a:rPr>
              <a:t>The large amount of knowledge which has been collected in the previous stage must be organised and collated. </a:t>
            </a:r>
          </a:p>
          <a:p>
            <a:pPr algn="just"/>
            <a:r>
              <a:rPr lang="en-GB" sz="3600" b="1" dirty="0">
                <a:latin typeface="Ebrima" pitchFamily="2" charset="0"/>
                <a:ea typeface="Ebrima" pitchFamily="2" charset="0"/>
                <a:cs typeface="Ebrima" pitchFamily="2" charset="0"/>
              </a:rPr>
              <a:t>Stakeholder requirements collection </a:t>
            </a:r>
          </a:p>
          <a:p>
            <a:pPr lvl="1" algn="just"/>
            <a:r>
              <a:rPr lang="en-GB" sz="26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System stakeholders </a:t>
            </a:r>
            <a:r>
              <a:rPr lang="en-GB" sz="2600" dirty="0">
                <a:latin typeface="Ebrima" pitchFamily="2" charset="0"/>
                <a:ea typeface="Ebrima" pitchFamily="2" charset="0"/>
                <a:cs typeface="Ebrima" pitchFamily="2" charset="0"/>
              </a:rPr>
              <a:t>are consulted to discover </a:t>
            </a:r>
            <a:r>
              <a:rPr lang="en-GB" sz="26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their requirements</a:t>
            </a:r>
            <a:r>
              <a:rPr lang="en-GB" sz="2600" dirty="0">
                <a:latin typeface="Ebrima" pitchFamily="2" charset="0"/>
                <a:ea typeface="Ebrima" pitchFamily="2" charset="0"/>
                <a:cs typeface="Ebrima" pitchFamily="2" charset="0"/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7645-ED4E-4AE8-BBA7-4FDCA96084B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By: </a:t>
            </a:r>
            <a:r>
              <a:rPr lang="en-US" dirty="0" err="1" smtClean="0">
                <a:solidFill>
                  <a:srgbClr val="04617B">
                    <a:shade val="90000"/>
                  </a:srgbClr>
                </a:solidFill>
              </a:rPr>
              <a:t>Yoseph</a:t>
            </a: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 B.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390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Elicitation techniques</a:t>
            </a:r>
            <a:endParaRPr lang="en-US" sz="4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By: </a:t>
            </a:r>
            <a:r>
              <a:rPr lang="en-US" dirty="0" err="1" smtClean="0">
                <a:solidFill>
                  <a:srgbClr val="04617B">
                    <a:shade val="90000"/>
                  </a:srgbClr>
                </a:solidFill>
              </a:rPr>
              <a:t>Yoseph</a:t>
            </a: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 B.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5029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sz="2800" dirty="0">
                <a:latin typeface="Ebrima" pitchFamily="2" charset="0"/>
                <a:ea typeface="Ebrima" pitchFamily="2" charset="0"/>
                <a:cs typeface="Ebrima" pitchFamily="2" charset="0"/>
              </a:rPr>
              <a:t>Specific techniques which may be used to collect knowledge about system requirements. But this knowledge must be structured</a:t>
            </a:r>
          </a:p>
          <a:p>
            <a:pPr lvl="1" algn="just"/>
            <a:r>
              <a:rPr lang="en-GB" b="1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Partitioning</a:t>
            </a:r>
            <a:r>
              <a:rPr lang="en-GB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GB" dirty="0">
                <a:latin typeface="Ebrima" pitchFamily="2" charset="0"/>
                <a:ea typeface="Ebrima" pitchFamily="2" charset="0"/>
                <a:cs typeface="Ebrima" pitchFamily="2" charset="0"/>
              </a:rPr>
              <a:t>– </a:t>
            </a:r>
            <a:r>
              <a:rPr lang="en-GB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combining </a:t>
            </a:r>
            <a:r>
              <a:rPr lang="en-GB" dirty="0">
                <a:latin typeface="Ebrima" pitchFamily="2" charset="0"/>
                <a:ea typeface="Ebrima" pitchFamily="2" charset="0"/>
                <a:cs typeface="Ebrima" pitchFamily="2" charset="0"/>
              </a:rPr>
              <a:t>related knowledge</a:t>
            </a:r>
          </a:p>
          <a:p>
            <a:pPr lvl="1" algn="just"/>
            <a:r>
              <a:rPr lang="en-GB" b="1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Abstraction</a:t>
            </a:r>
            <a:r>
              <a:rPr lang="en-GB" dirty="0">
                <a:latin typeface="Ebrima" pitchFamily="2" charset="0"/>
                <a:ea typeface="Ebrima" pitchFamily="2" charset="0"/>
                <a:cs typeface="Ebrima" pitchFamily="2" charset="0"/>
              </a:rPr>
              <a:t> - recognising generalities</a:t>
            </a:r>
          </a:p>
          <a:p>
            <a:pPr lvl="1" algn="just"/>
            <a:r>
              <a:rPr lang="en-GB" b="1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Projection</a:t>
            </a:r>
            <a:r>
              <a:rPr lang="en-GB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GB" dirty="0">
                <a:latin typeface="Ebrima" pitchFamily="2" charset="0"/>
                <a:ea typeface="Ebrima" pitchFamily="2" charset="0"/>
                <a:cs typeface="Ebrima" pitchFamily="2" charset="0"/>
              </a:rPr>
              <a:t>- organising according to perspective</a:t>
            </a:r>
          </a:p>
          <a:p>
            <a:pPr marL="457200" lvl="1" indent="0" algn="just">
              <a:buNone/>
            </a:pPr>
            <a:endParaRPr lang="en-GB"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r>
              <a:rPr lang="en-GB" sz="2800" dirty="0">
                <a:latin typeface="Ebrima" pitchFamily="2" charset="0"/>
                <a:ea typeface="Ebrima" pitchFamily="2" charset="0"/>
                <a:cs typeface="Ebrima" pitchFamily="2" charset="0"/>
              </a:rPr>
              <a:t>Elicitation problems</a:t>
            </a:r>
          </a:p>
          <a:p>
            <a:pPr lvl="1" algn="just"/>
            <a:r>
              <a:rPr lang="en-GB" dirty="0">
                <a:latin typeface="Ebrima" pitchFamily="2" charset="0"/>
                <a:ea typeface="Ebrima" pitchFamily="2" charset="0"/>
                <a:cs typeface="Ebrima" pitchFamily="2" charset="0"/>
              </a:rPr>
              <a:t>Not enough time for elicitation</a:t>
            </a:r>
          </a:p>
          <a:p>
            <a:pPr lvl="1" algn="just"/>
            <a:r>
              <a:rPr lang="en-GB" dirty="0">
                <a:latin typeface="Ebrima" pitchFamily="2" charset="0"/>
                <a:ea typeface="Ebrima" pitchFamily="2" charset="0"/>
                <a:cs typeface="Ebrima" pitchFamily="2" charset="0"/>
              </a:rPr>
              <a:t>Inadequate preparation by engineers</a:t>
            </a:r>
          </a:p>
          <a:p>
            <a:pPr lvl="1" algn="just"/>
            <a:r>
              <a:rPr lang="en-GB" dirty="0">
                <a:latin typeface="Ebrima" pitchFamily="2" charset="0"/>
                <a:ea typeface="Ebrima" pitchFamily="2" charset="0"/>
                <a:cs typeface="Ebrima" pitchFamily="2" charset="0"/>
              </a:rPr>
              <a:t>Stakeholders are unconvinced of the need for a new </a:t>
            </a:r>
            <a:r>
              <a:rPr lang="en-GB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system</a:t>
            </a:r>
            <a:endParaRPr lang="en-GB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96277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kumimoji="0" lang="en-US" sz="4400" b="1" kern="1200" dirty="0" smtClean="0">
                <a:solidFill>
                  <a:srgbClr val="0070C0"/>
                </a:solidFill>
                <a:effectLst/>
                <a:latin typeface="Ebrima" pitchFamily="2" charset="0"/>
                <a:ea typeface="Ebrima" pitchFamily="2" charset="0"/>
                <a:cs typeface="Ebrima" pitchFamily="2" charset="0"/>
              </a:rPr>
              <a:t>Elicitation</a:t>
            </a:r>
            <a:r>
              <a:rPr kumimoji="0" lang="en-US" sz="4400" b="1" kern="1200" baseline="0" dirty="0" smtClean="0">
                <a:solidFill>
                  <a:srgbClr val="0070C0"/>
                </a:solidFill>
                <a:effectLst/>
                <a:latin typeface="Ebrima" pitchFamily="2" charset="0"/>
                <a:ea typeface="Ebrima" pitchFamily="2" charset="0"/>
                <a:cs typeface="Ebrima" pitchFamily="2" charset="0"/>
              </a:rPr>
              <a:t> t</a:t>
            </a:r>
            <a:r>
              <a:rPr kumimoji="0" lang="en-US" sz="4400" b="1" kern="1200" dirty="0" smtClean="0">
                <a:solidFill>
                  <a:srgbClr val="0070C0"/>
                </a:solidFill>
                <a:effectLst/>
                <a:latin typeface="Ebrima" pitchFamily="2" charset="0"/>
                <a:ea typeface="Ebrima" pitchFamily="2" charset="0"/>
                <a:cs typeface="Ebrima" pitchFamily="2" charset="0"/>
              </a:rPr>
              <a:t>echniques 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By: </a:t>
            </a:r>
            <a:r>
              <a:rPr lang="en-US" dirty="0" err="1" smtClean="0">
                <a:solidFill>
                  <a:srgbClr val="04617B">
                    <a:shade val="90000"/>
                  </a:srgbClr>
                </a:solidFill>
              </a:rPr>
              <a:t>Yoseph</a:t>
            </a: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 B.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Scenarios</a:t>
            </a:r>
            <a:endParaRPr lang="en-GB" sz="2800"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r>
              <a:rPr lang="en-GB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Interviews </a:t>
            </a:r>
            <a:endParaRPr lang="en-GB" sz="2800"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lvl="1"/>
            <a:r>
              <a:rPr lang="en-GB" sz="2400" i="1" dirty="0">
                <a:latin typeface="Ebrima" pitchFamily="2" charset="0"/>
                <a:ea typeface="Ebrima" pitchFamily="2" charset="0"/>
                <a:cs typeface="Ebrima" pitchFamily="2" charset="0"/>
              </a:rPr>
              <a:t>O</a:t>
            </a:r>
            <a:r>
              <a:rPr lang="en-GB" sz="2400" i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pen </a:t>
            </a:r>
            <a:r>
              <a:rPr lang="en-GB" sz="2400" i="1" dirty="0">
                <a:latin typeface="Ebrima" pitchFamily="2" charset="0"/>
                <a:ea typeface="Ebrima" pitchFamily="2" charset="0"/>
                <a:cs typeface="Ebrima" pitchFamily="2" charset="0"/>
              </a:rPr>
              <a:t>ended </a:t>
            </a:r>
          </a:p>
          <a:p>
            <a:pPr lvl="1"/>
            <a:r>
              <a:rPr lang="en-GB" sz="2400" i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Close </a:t>
            </a:r>
            <a:r>
              <a:rPr lang="en-GB" sz="2400" i="1" dirty="0">
                <a:latin typeface="Ebrima" pitchFamily="2" charset="0"/>
                <a:ea typeface="Ebrima" pitchFamily="2" charset="0"/>
                <a:cs typeface="Ebrima" pitchFamily="2" charset="0"/>
              </a:rPr>
              <a:t>ended </a:t>
            </a:r>
          </a:p>
          <a:p>
            <a:r>
              <a:rPr lang="en-GB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Observations </a:t>
            </a:r>
            <a:r>
              <a:rPr lang="en-GB" sz="2800" dirty="0">
                <a:latin typeface="Ebrima" pitchFamily="2" charset="0"/>
                <a:ea typeface="Ebrima" pitchFamily="2" charset="0"/>
                <a:cs typeface="Ebrima" pitchFamily="2" charset="0"/>
              </a:rPr>
              <a:t>and social analysis</a:t>
            </a:r>
          </a:p>
          <a:p>
            <a:r>
              <a:rPr lang="en-GB" sz="2800" dirty="0">
                <a:latin typeface="Ebrima" pitchFamily="2" charset="0"/>
                <a:ea typeface="Ebrima" pitchFamily="2" charset="0"/>
                <a:cs typeface="Ebrima" pitchFamily="2" charset="0"/>
              </a:rPr>
              <a:t>Requirements reuse</a:t>
            </a:r>
          </a:p>
          <a:p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Prototype </a:t>
            </a:r>
            <a:endParaRPr lang="en-GB" sz="2800"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r>
              <a:rPr lang="en-GB" sz="2800" dirty="0">
                <a:latin typeface="Ebrima" pitchFamily="2" charset="0"/>
                <a:ea typeface="Ebrima" pitchFamily="2" charset="0"/>
                <a:cs typeface="Ebrima" pitchFamily="2" charset="0"/>
              </a:rPr>
              <a:t>Workshop</a:t>
            </a:r>
          </a:p>
          <a:p>
            <a:r>
              <a:rPr lang="en-GB" sz="2800" dirty="0">
                <a:latin typeface="Ebrima" pitchFamily="2" charset="0"/>
                <a:ea typeface="Ebrima" pitchFamily="2" charset="0"/>
                <a:cs typeface="Ebrima" pitchFamily="2" charset="0"/>
              </a:rPr>
              <a:t>Focus group discussions etc</a:t>
            </a:r>
            <a:r>
              <a:rPr lang="en-GB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.</a:t>
            </a:r>
            <a:endParaRPr lang="en-GB" sz="2800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973670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2762</TotalTime>
  <Words>903</Words>
  <Application>Microsoft Office PowerPoint</Application>
  <PresentationFormat>On-screen Show (4:3)</PresentationFormat>
  <Paragraphs>157</Paragraphs>
  <Slides>19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Origin</vt:lpstr>
      <vt:lpstr>Document</vt:lpstr>
      <vt:lpstr>Chapter Three   Requirements Elicitation </vt:lpstr>
      <vt:lpstr>Topics to be covered</vt:lpstr>
      <vt:lpstr>Requirements elicitation</vt:lpstr>
      <vt:lpstr>Cont’d…</vt:lpstr>
      <vt:lpstr>Components of requirements elicitation</vt:lpstr>
      <vt:lpstr>Elicitation activities</vt:lpstr>
      <vt:lpstr>Elicitation stages</vt:lpstr>
      <vt:lpstr>Elicitation techniques</vt:lpstr>
      <vt:lpstr>Elicitation techniques </vt:lpstr>
      <vt:lpstr>Scenario</vt:lpstr>
      <vt:lpstr>Scenario example </vt:lpstr>
      <vt:lpstr>Scenario example </vt:lpstr>
      <vt:lpstr>Scenario example </vt:lpstr>
      <vt:lpstr>Requirements reuse</vt:lpstr>
      <vt:lpstr>Reuse possibilities</vt:lpstr>
      <vt:lpstr>Requirements sources </vt:lpstr>
      <vt:lpstr>Cont’d…</vt:lpstr>
      <vt:lpstr>Reading Assignment – Quiz</vt:lpstr>
      <vt:lpstr>END OF CHAPTER THREE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wende</dc:creator>
  <cp:lastModifiedBy>Windows User</cp:lastModifiedBy>
  <cp:revision>578</cp:revision>
  <cp:lastPrinted>2021-10-26T12:36:35Z</cp:lastPrinted>
  <dcterms:created xsi:type="dcterms:W3CDTF">2019-04-06T14:04:29Z</dcterms:created>
  <dcterms:modified xsi:type="dcterms:W3CDTF">2023-04-11T09:31:19Z</dcterms:modified>
</cp:coreProperties>
</file>