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92"/>
    <a:srgbClr val="59A14F"/>
    <a:srgbClr val="F28E2B"/>
    <a:srgbClr val="4E79A7"/>
    <a:srgbClr val="B07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142" autoAdjust="0"/>
  </p:normalViewPr>
  <p:slideViewPr>
    <p:cSldViewPr snapToGrid="0">
      <p:cViewPr varScale="1">
        <p:scale>
          <a:sx n="86" d="100"/>
          <a:sy n="86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B7B7-CCE6-411B-A7C3-E775C932FEED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3E63D-09B8-452B-9608-57463C3AFA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9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u="sng" dirty="0"/>
              <a:t>Grant applications made since 2010 in the “Expression of interest stage”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63D-09B8-452B-9608-57463C3AFA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7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5 highest funding priorities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30% of the total grant money went into Tackling injustices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63D-09B8-452B-9608-57463C3AFA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Top 5 organisations that received funding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21% of the total grant money went to Criminal justice organisations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20% of the total grant money went to BME-led organisations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63D-09B8-452B-9608-57463C3AFAE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Extension – Look deeper into the grouping of types of organisations once missing data is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3E63D-09B8-452B-9608-57463C3AFAE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4804-AE14-3C07-24EF-11FDB938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A3534-24A1-203D-7989-6C210E99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B0E7-D393-42DD-4B9F-E006D648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AEF8-EBE2-3335-6186-E4A3691D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3355-18BE-D150-39D2-B6C41BF6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36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DFD2-413F-FB78-DB89-B1B26670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98BF9-1269-98A0-24D0-AB2AB1D4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9564-D352-DEEB-6805-FC8361D4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0AFF-B1BB-C07B-6C32-C3DD6C3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B515-6F27-9172-E030-E36FF1C0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65F8F-8F92-D8EB-B659-40578CC4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A43F-8180-7147-D8AA-284524A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EECB-1F3E-8A10-9C66-DF5FDDC2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1E67-DBB5-2FB9-822A-6C49F676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5E5D-6CE0-6D4E-9A5E-601B496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9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6A6-2142-6CE0-1E93-4BB0A9B5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20D0-C8B6-3ECF-A2D0-176A364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1C82-C5A5-D907-31D3-5AF3107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7801-8F24-7267-4B23-28D8F235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B35B-455D-8DFF-F647-A536844D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FA42-C710-16BF-3F51-D28230EF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4C6-8D32-0E6B-C89D-20E2250F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3788-D406-1722-5D2C-880336B2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AAB4-7256-D157-B7B7-7014765B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0DB9-949E-B265-3EB9-BDDE024C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9BCE-7819-E2DE-C53B-63C38D5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6208-B044-23C6-765D-9A2A7491D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4F4A-7229-CDC2-7056-82AED5E1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59FA8-F9D8-F529-5F8C-C766EDB9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91442-5702-203C-F9DF-8B034C47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9B90-DA43-F409-26BB-39FE3B38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7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B886-513E-09EE-A31E-05B5E169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DF0D-1427-4D00-62CC-24A90BC1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ECDBD-2E1B-3951-EE27-9BD0D662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FF4F6-5458-0598-6D09-E40A2295E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9228-7A93-6E6C-9EF9-E9D6FCB36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7E5DF-4536-5251-9C9B-DFFAD509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A8EBE-A1B7-BF05-10AE-2902C840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883AC-E6F1-9AB3-1BD4-D680C82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7BF-5D5B-C814-7672-8937B1CE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4A44F-BC94-F718-5261-17E3CF14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5E0F7-80E2-584F-2B40-60805357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8AD1B-27E1-13F1-3708-544E03E7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81F7E-C884-753E-D161-505CBF61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871C-0F14-B07F-A53E-86187429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32DC-3BF4-07AE-DA34-1C522532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30F9-4BC7-BD88-3398-9317B12F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C907-6C32-4717-542F-520DF3C3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6F0A-ED43-FF62-8F75-AAC24352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8BA4-585C-5EDE-71F9-C5837253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36E0-2A7F-8D04-F1CD-94333C2F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DC0A-E2C7-A95F-0797-CE7CA3E6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5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956E-2ABF-7C48-D81F-A9D14C4E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E3775-A5D4-E881-248A-DFCC9BEC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4E81D-F741-1783-5DB4-BCE1C1E7D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606E0-56A6-E425-4DB9-71599AD0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160B-98FE-39FD-B83E-4BD6B09B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405A-E222-752C-35B6-7C84564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966A3-560B-E92F-08A1-EB8B558B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28A2-80C2-61F5-724C-DA8CE8637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125C-CD8D-5278-CDE5-FD113810A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3512-B945-4D3E-AFA3-F0484DE2780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79AD-B50E-34D0-E92C-0B3CC8D0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9484-A38D-86D5-2B4E-6497A230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822D6-803D-44E9-B716-D3FD5AA77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8202C-90F8-941C-E498-692F48102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1FC4C5-7E6A-581D-0CB7-A6018AF12B52}"/>
              </a:ext>
            </a:extLst>
          </p:cNvPr>
          <p:cNvSpPr txBox="1"/>
          <p:nvPr/>
        </p:nvSpPr>
        <p:spPr>
          <a:xfrm>
            <a:off x="0" y="-41801"/>
            <a:ext cx="12192000" cy="954107"/>
          </a:xfrm>
          <a:prstGeom prst="rect">
            <a:avLst/>
          </a:prstGeom>
          <a:solidFill>
            <a:srgbClr val="E80092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dirty="0"/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Exploratory Data Analysis of Grant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6AB5D-FD03-41CA-2196-FB255E10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7" t="22538" r="18535" b="21809"/>
          <a:stretch/>
        </p:blipFill>
        <p:spPr>
          <a:xfrm>
            <a:off x="10370538" y="5823751"/>
            <a:ext cx="1753965" cy="890216"/>
          </a:xfrm>
          <a:prstGeom prst="rect">
            <a:avLst/>
          </a:prstGeom>
        </p:spPr>
      </p:pic>
      <p:pic>
        <p:nvPicPr>
          <p:cNvPr id="10" name="slide2" descr="Sheet 5">
            <a:extLst>
              <a:ext uri="{FF2B5EF4-FFF2-40B4-BE49-F238E27FC236}">
                <a16:creationId xmlns:a16="http://schemas.microsoft.com/office/drawing/2014/main" id="{886018B7-B0C9-C6E0-7F96-22EDF5598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12108" r="12214" b="8004"/>
          <a:stretch/>
        </p:blipFill>
        <p:spPr>
          <a:xfrm>
            <a:off x="593806" y="2630198"/>
            <a:ext cx="4311094" cy="32167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ECFB2-15AF-C94B-3D2B-8EAB382FDDEC}"/>
              </a:ext>
            </a:extLst>
          </p:cNvPr>
          <p:cNvSpPr txBox="1"/>
          <p:nvPr/>
        </p:nvSpPr>
        <p:spPr>
          <a:xfrm>
            <a:off x="5427289" y="3083282"/>
            <a:ext cx="6221009" cy="646331"/>
          </a:xfrm>
          <a:prstGeom prst="rect">
            <a:avLst/>
          </a:prstGeom>
          <a:solidFill>
            <a:srgbClr val="59A14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15% of applications were 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 total of £11M was awarded in grants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26394-31BD-6875-2F53-6EFC9537450C}"/>
              </a:ext>
            </a:extLst>
          </p:cNvPr>
          <p:cNvSpPr txBox="1"/>
          <p:nvPr/>
        </p:nvSpPr>
        <p:spPr>
          <a:xfrm>
            <a:off x="5427289" y="3886644"/>
            <a:ext cx="6221009" cy="646331"/>
          </a:xfrm>
          <a:prstGeom prst="rect">
            <a:avLst/>
          </a:prstGeom>
          <a:solidFill>
            <a:srgbClr val="E8009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 Fairer Future made up 55% of approvals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Creative, Confident, Communities made up 32% of approvals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E7B7D-F8E1-29C8-250D-4F6EA4FC93C0}"/>
              </a:ext>
            </a:extLst>
          </p:cNvPr>
          <p:cNvSpPr txBox="1"/>
          <p:nvPr/>
        </p:nvSpPr>
        <p:spPr>
          <a:xfrm>
            <a:off x="593805" y="1623337"/>
            <a:ext cx="4311095" cy="892552"/>
          </a:xfrm>
          <a:prstGeom prst="rect">
            <a:avLst/>
          </a:prstGeom>
          <a:noFill/>
          <a:ln w="28575">
            <a:solidFill>
              <a:srgbClr val="E8009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Total Grant Applications</a:t>
            </a:r>
          </a:p>
          <a:p>
            <a:pPr algn="ctr"/>
            <a:r>
              <a:rPr lang="en-GB" sz="3200" b="1" dirty="0"/>
              <a:t>387</a:t>
            </a:r>
          </a:p>
        </p:txBody>
      </p:sp>
    </p:spTree>
    <p:extLst>
      <p:ext uri="{BB962C8B-B14F-4D97-AF65-F5344CB8AC3E}">
        <p14:creationId xmlns:p14="http://schemas.microsoft.com/office/powerpoint/2010/main" val="16503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1FC4C5-7E6A-581D-0CB7-A6018AF12B52}"/>
              </a:ext>
            </a:extLst>
          </p:cNvPr>
          <p:cNvSpPr txBox="1"/>
          <p:nvPr/>
        </p:nvSpPr>
        <p:spPr>
          <a:xfrm>
            <a:off x="0" y="-87895"/>
            <a:ext cx="12192000" cy="954107"/>
          </a:xfrm>
          <a:prstGeom prst="rect">
            <a:avLst/>
          </a:prstGeom>
          <a:solidFill>
            <a:srgbClr val="E80092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dirty="0"/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 of Funding Priorities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6AB5D-FD03-41CA-2196-FB255E10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7" t="22538" r="18535" b="21809"/>
          <a:stretch/>
        </p:blipFill>
        <p:spPr>
          <a:xfrm>
            <a:off x="10370538" y="5823751"/>
            <a:ext cx="1753965" cy="890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5F643-C957-43A9-0CC2-4DBF86463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07" t="28791" r="31795" b="14437"/>
          <a:stretch/>
        </p:blipFill>
        <p:spPr>
          <a:xfrm>
            <a:off x="2137083" y="1311511"/>
            <a:ext cx="6139543" cy="525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4F42E-96CB-9159-6EFF-CD31A62D5917}"/>
              </a:ext>
            </a:extLst>
          </p:cNvPr>
          <p:cNvSpPr txBox="1"/>
          <p:nvPr/>
        </p:nvSpPr>
        <p:spPr>
          <a:xfrm>
            <a:off x="3951685" y="2054337"/>
            <a:ext cx="5707392" cy="369332"/>
          </a:xfrm>
          <a:prstGeom prst="rect">
            <a:avLst/>
          </a:prstGeom>
          <a:solidFill>
            <a:srgbClr val="B07AA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Tackling injustices was the number one funding priority  </a:t>
            </a:r>
          </a:p>
        </p:txBody>
      </p:sp>
    </p:spTree>
    <p:extLst>
      <p:ext uri="{BB962C8B-B14F-4D97-AF65-F5344CB8AC3E}">
        <p14:creationId xmlns:p14="http://schemas.microsoft.com/office/powerpoint/2010/main" val="41133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1FC4C5-7E6A-581D-0CB7-A6018AF12B52}"/>
              </a:ext>
            </a:extLst>
          </p:cNvPr>
          <p:cNvSpPr txBox="1"/>
          <p:nvPr/>
        </p:nvSpPr>
        <p:spPr>
          <a:xfrm>
            <a:off x="0" y="-51318"/>
            <a:ext cx="12192000" cy="954107"/>
          </a:xfrm>
          <a:prstGeom prst="rect">
            <a:avLst/>
          </a:prstGeom>
          <a:solidFill>
            <a:srgbClr val="E80092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dirty="0"/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Types of organisations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6AB5D-FD03-41CA-2196-FB255E10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7" t="22538" r="18535" b="21809"/>
          <a:stretch/>
        </p:blipFill>
        <p:spPr>
          <a:xfrm>
            <a:off x="10370538" y="5823751"/>
            <a:ext cx="1753965" cy="890216"/>
          </a:xfrm>
          <a:prstGeom prst="rect">
            <a:avLst/>
          </a:prstGeom>
        </p:spPr>
      </p:pic>
      <p:pic>
        <p:nvPicPr>
          <p:cNvPr id="11" name="slide2" descr="Sheet 7">
            <a:extLst>
              <a:ext uri="{FF2B5EF4-FFF2-40B4-BE49-F238E27FC236}">
                <a16:creationId xmlns:a16="http://schemas.microsoft.com/office/drawing/2014/main" id="{75596536-45B0-0CD7-7D20-B67D44EC66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10338" r="47291" b="10946"/>
          <a:stretch/>
        </p:blipFill>
        <p:spPr>
          <a:xfrm>
            <a:off x="2129060" y="1306096"/>
            <a:ext cx="6105768" cy="5219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10BAD-9454-9C40-C2D1-45890A29F601}"/>
              </a:ext>
            </a:extLst>
          </p:cNvPr>
          <p:cNvSpPr txBox="1"/>
          <p:nvPr/>
        </p:nvSpPr>
        <p:spPr>
          <a:xfrm>
            <a:off x="4715456" y="1917438"/>
            <a:ext cx="5921995" cy="369332"/>
          </a:xfrm>
          <a:prstGeom prst="rect">
            <a:avLst/>
          </a:prstGeom>
          <a:solidFill>
            <a:srgbClr val="F28E2B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Criminal justice organisations received the most funding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C5174-B945-35DD-0A3B-028F9B9D7E7F}"/>
              </a:ext>
            </a:extLst>
          </p:cNvPr>
          <p:cNvSpPr txBox="1"/>
          <p:nvPr/>
        </p:nvSpPr>
        <p:spPr>
          <a:xfrm>
            <a:off x="4715456" y="2415876"/>
            <a:ext cx="5921995" cy="369332"/>
          </a:xfrm>
          <a:prstGeom prst="rect">
            <a:avLst/>
          </a:prstGeom>
          <a:solidFill>
            <a:srgbClr val="4E79A7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Closely matched by BME-led organisations </a:t>
            </a:r>
          </a:p>
        </p:txBody>
      </p:sp>
    </p:spTree>
    <p:extLst>
      <p:ext uri="{BB962C8B-B14F-4D97-AF65-F5344CB8AC3E}">
        <p14:creationId xmlns:p14="http://schemas.microsoft.com/office/powerpoint/2010/main" val="36812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1FC4C5-7E6A-581D-0CB7-A6018AF12B52}"/>
              </a:ext>
            </a:extLst>
          </p:cNvPr>
          <p:cNvSpPr txBox="1"/>
          <p:nvPr/>
        </p:nvSpPr>
        <p:spPr>
          <a:xfrm>
            <a:off x="0" y="-51318"/>
            <a:ext cx="12192000" cy="954107"/>
          </a:xfrm>
          <a:prstGeom prst="rect">
            <a:avLst/>
          </a:prstGeom>
          <a:solidFill>
            <a:srgbClr val="E80092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dirty="0"/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Data Limitations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6AB5D-FD03-41CA-2196-FB255E10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7" t="22538" r="18535" b="21809"/>
          <a:stretch/>
        </p:blipFill>
        <p:spPr>
          <a:xfrm>
            <a:off x="10370538" y="5823751"/>
            <a:ext cx="1753965" cy="890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D03DB-85DC-D9C5-B6E4-1F712D892E2E}"/>
              </a:ext>
            </a:extLst>
          </p:cNvPr>
          <p:cNvSpPr txBox="1"/>
          <p:nvPr/>
        </p:nvSpPr>
        <p:spPr>
          <a:xfrm>
            <a:off x="779107" y="1562878"/>
            <a:ext cx="7795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quality - Accuracy, completeness, consistency,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of organisations – over 50% of data was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of organisations – some data was put into “none of the above”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1231C-270F-C0D7-B1F5-1258B9A6666A}"/>
              </a:ext>
            </a:extLst>
          </p:cNvPr>
          <p:cNvSpPr txBox="1"/>
          <p:nvPr/>
        </p:nvSpPr>
        <p:spPr>
          <a:xfrm>
            <a:off x="3628053" y="3740981"/>
            <a:ext cx="4935894" cy="147732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Questions? Comments? Thoughts?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Presented by Asha Makwana</a:t>
            </a:r>
          </a:p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198</Words>
  <Application>Microsoft Office PowerPoint</Application>
  <PresentationFormat>Widescreen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Makwana</dc:creator>
  <cp:lastModifiedBy>Asha Makwana</cp:lastModifiedBy>
  <cp:revision>79</cp:revision>
  <dcterms:created xsi:type="dcterms:W3CDTF">2022-09-10T20:54:45Z</dcterms:created>
  <dcterms:modified xsi:type="dcterms:W3CDTF">2022-09-11T19:08:08Z</dcterms:modified>
</cp:coreProperties>
</file>