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8" r:id="rId3"/>
    <p:sldId id="272" r:id="rId4"/>
    <p:sldId id="274" r:id="rId5"/>
    <p:sldId id="275" r:id="rId6"/>
    <p:sldId id="280" r:id="rId7"/>
    <p:sldId id="277" r:id="rId8"/>
    <p:sldId id="271" r:id="rId9"/>
    <p:sldId id="270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922"/>
    <a:srgbClr val="E44BED"/>
    <a:srgbClr val="CF8DF0"/>
    <a:srgbClr val="F0B0C1"/>
    <a:srgbClr val="FAD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60"/>
    <p:restoredTop sz="84389"/>
  </p:normalViewPr>
  <p:slideViewPr>
    <p:cSldViewPr snapToGrid="0">
      <p:cViewPr varScale="1">
        <p:scale>
          <a:sx n="96" d="100"/>
          <a:sy n="96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E134-64BB-EC4A-8C55-8024BB55D25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A410D-3176-EB4C-A68E-D6AE0D15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50%</a:t>
            </a:r>
          </a:p>
          <a:p>
            <a:r>
              <a:rPr lang="en-US" dirty="0"/>
              <a:t>Medium 25%</a:t>
            </a:r>
          </a:p>
          <a:p>
            <a:r>
              <a:rPr lang="en-US" dirty="0"/>
              <a:t>Low 15%	</a:t>
            </a:r>
          </a:p>
          <a:p>
            <a:endParaRPr lang="en-US" dirty="0"/>
          </a:p>
          <a:p>
            <a:r>
              <a:rPr lang="en-US" dirty="0"/>
              <a:t>High £25</a:t>
            </a:r>
          </a:p>
          <a:p>
            <a:r>
              <a:rPr lang="en-US" dirty="0"/>
              <a:t>Medium £17.5</a:t>
            </a:r>
          </a:p>
          <a:p>
            <a:r>
              <a:rPr lang="en-US" dirty="0"/>
              <a:t>Low £5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50%</a:t>
            </a:r>
          </a:p>
          <a:p>
            <a:r>
              <a:rPr lang="en-US" dirty="0"/>
              <a:t>Medium 25%</a:t>
            </a:r>
          </a:p>
          <a:p>
            <a:r>
              <a:rPr lang="en-US" dirty="0"/>
              <a:t>Low 15%	</a:t>
            </a:r>
          </a:p>
          <a:p>
            <a:endParaRPr lang="en-US" dirty="0"/>
          </a:p>
          <a:p>
            <a:r>
              <a:rPr lang="en-US" dirty="0"/>
              <a:t>High £25</a:t>
            </a:r>
          </a:p>
          <a:p>
            <a:r>
              <a:rPr lang="en-US" dirty="0"/>
              <a:t>Medium £17.5</a:t>
            </a:r>
          </a:p>
          <a:p>
            <a:r>
              <a:rPr lang="en-US" dirty="0"/>
              <a:t>Low £5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410D-3176-EB4C-A68E-D6AE0D1577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B357-5572-4739-5A45-DD1D92AC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D53C9-6826-C4A6-C33C-EC2E04EB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64F-D06B-614B-4CC4-3B3B430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40C-915A-B945-66B8-68A63FA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1199-C17E-1B88-5C9A-3FD738DD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BE6-B4D1-3F6B-870D-86DC270D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9BC30-A7AE-9E38-110C-EE277C1C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3913-390C-ABE2-429B-5FFFF3A9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4FD7-03B3-48D9-639B-16594474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DA42-668C-3B70-7B01-50B6B01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A5A82-F2FF-3735-4FDD-36A1A10B9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3076-EBA2-E12B-FACE-B81E0F66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78FE-823F-AB48-8AC1-FAFB2DF6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876-C813-42F9-AA81-EDC6180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CCEE-83B6-0E05-3671-30663DE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F0EC-40D8-2700-1D5D-1C37095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4DA4-848C-7057-51DE-BF84AC7C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E870-E2E1-1D30-08F7-22BE88B6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6D4B-3BEC-950B-AA2B-EB5E6AA2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AA5A-C251-2AD1-231C-B5A0C7C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63E4-3418-1DD6-2AD2-04CC2F1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58A5-940A-6545-0182-0E1D1A16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23CD-FBB1-DAE7-0C6F-1D56B450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A359-8F57-F1BF-AD45-82DC7FD8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469B-3DBC-A7A9-456D-E397A7EF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771A-94B4-CFD6-E810-55FFEE49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3551-3CE1-9D58-0332-0C548F8EF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D3E6-D77D-6077-73A9-92650039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BF3F-4049-527F-72A3-85369878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89605-1BAD-8254-2506-D809E6A1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5443-FFBD-386C-D925-50A1EC7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4A68-6743-F5DB-B257-11664C53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DD83-D7F7-F6A1-3341-6D402ACF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142D4-A451-CA85-B727-3A0DA8D4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EBC1B-EDB3-4D7D-BCAD-47160BC1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2A786-7460-C2AF-356A-C55272122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A98D7-A602-EA4E-4D15-755A0197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C2D1F-16A1-6D33-1F8D-5D2A9C4B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2454E-D288-6984-FA5D-B6D42CF2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11C7-B2D1-39D3-D57A-77260D5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69802-EB30-1450-89F9-9DAD963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9C750-1000-58B9-48B1-9E311F13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5BA04-911E-E7EB-5947-740A4F6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389B2-8EDE-0D22-C8B9-5DBFF82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C56A2-EDEB-E912-BCB9-A1528CFF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F0D3D-F2FA-FF15-D5EF-2028FAB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9CBB-3889-D8F4-8767-9F1690F2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4F1C-57E1-3960-0F4C-2B3B9F86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DC6BB-5E1F-6BA1-1224-DA6CD872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CBD56-8ED2-EC80-7A48-7EDC0DF4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80C8-7820-3D4B-59C4-14723FF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A9C5-8984-B22E-9FB0-960FEA6F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ADA9-E059-D063-0A94-129D6244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E42E1-20B1-67AA-661B-D7CE9F989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3E0F-71C3-3799-5BFB-B30ED1180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656F-8CA3-1FB8-AA51-83D34F6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CD8D7-B00A-80D4-D2B0-DDAB5DA1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082E-9A44-8D8D-E78B-5131129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4B5D-A618-A615-FF6C-74542BC7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07CF-D032-60D6-E1F7-34DA9994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3F7C4-9996-361E-5383-27689C2B5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F3A6-09CC-FB41-96DA-E784A35344B9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4D8CF-8442-C7CA-996D-1B90DC4D1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48FB-45DB-C29E-1A0D-4F7B81D4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8F04-9103-6D49-B07F-6EE97773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5075-05DB-7C83-648C-7251137BB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Prism 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1090E-FDC7-2005-2140-1E4C434DA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Team Turquoise</a:t>
            </a:r>
          </a:p>
        </p:txBody>
      </p:sp>
    </p:spTree>
    <p:extLst>
      <p:ext uri="{BB962C8B-B14F-4D97-AF65-F5344CB8AC3E}">
        <p14:creationId xmlns:p14="http://schemas.microsoft.com/office/powerpoint/2010/main" val="422045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5EB5B3-39D1-60ED-7EC5-7E845FF5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43" y="-148281"/>
            <a:ext cx="11628916" cy="1325563"/>
          </a:xfrm>
        </p:spPr>
        <p:txBody>
          <a:bodyPr>
            <a:normAutofit/>
          </a:bodyPr>
          <a:lstStyle/>
          <a:p>
            <a:r>
              <a:rPr lang="en-GB" sz="3600" dirty="0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1BB6E-3D0F-6262-17B8-A1680BA81ED7}"/>
              </a:ext>
            </a:extLst>
          </p:cNvPr>
          <p:cNvSpPr txBox="1"/>
          <p:nvPr/>
        </p:nvSpPr>
        <p:spPr>
          <a:xfrm>
            <a:off x="4240316" y="691436"/>
            <a:ext cx="962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needs to be done?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8B2D2-9E14-8289-A481-0126CAC6F4DF}"/>
              </a:ext>
            </a:extLst>
          </p:cNvPr>
          <p:cNvSpPr/>
          <p:nvPr/>
        </p:nvSpPr>
        <p:spPr>
          <a:xfrm>
            <a:off x="414800" y="1668774"/>
            <a:ext cx="11434118" cy="492508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210EC-ECBE-41A6-BB47-B744D5CE2EAE}"/>
              </a:ext>
            </a:extLst>
          </p:cNvPr>
          <p:cNvCxnSpPr/>
          <p:nvPr/>
        </p:nvCxnSpPr>
        <p:spPr>
          <a:xfrm>
            <a:off x="1147482" y="1290774"/>
            <a:ext cx="99687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99BB7F-8D41-1002-D592-4D9E59519225}"/>
              </a:ext>
            </a:extLst>
          </p:cNvPr>
          <p:cNvSpPr txBox="1"/>
          <p:nvPr/>
        </p:nvSpPr>
        <p:spPr>
          <a:xfrm>
            <a:off x="1454604" y="1864630"/>
            <a:ext cx="930592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cs typeface="Arial" panose="020B0604020202020204" pitchFamily="34" charset="0"/>
              </a:rPr>
              <a:t>Utilise re-engagement email marketing and time-limited discounts for the large cohort of customers who have not transacted recently, but are not completely dormant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B4759-53C5-216C-DCB4-36871991EF8C}"/>
              </a:ext>
            </a:extLst>
          </p:cNvPr>
          <p:cNvSpPr txBox="1"/>
          <p:nvPr/>
        </p:nvSpPr>
        <p:spPr>
          <a:xfrm>
            <a:off x="1326343" y="3023200"/>
            <a:ext cx="930592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cs typeface="Arial" panose="020B0604020202020204" pitchFamily="34" charset="0"/>
              </a:rPr>
              <a:t>Utilise personalized recommendations using targeted social media marketing for customers who have transacted recently</a:t>
            </a:r>
            <a:endParaRPr lang="en-GB" b="1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3178D-A3FA-0937-C289-362C52706FD0}"/>
              </a:ext>
            </a:extLst>
          </p:cNvPr>
          <p:cNvSpPr txBox="1"/>
          <p:nvPr/>
        </p:nvSpPr>
        <p:spPr>
          <a:xfrm>
            <a:off x="1454604" y="3999335"/>
            <a:ext cx="904940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b="1" dirty="0">
                <a:cs typeface="Arial" panose="020B0604020202020204" pitchFamily="34" charset="0"/>
              </a:rPr>
              <a:t>Advertise a membership program that rewards high value customers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16094-6A31-68FD-9564-C0F9C119136F}"/>
              </a:ext>
            </a:extLst>
          </p:cNvPr>
          <p:cNvSpPr txBox="1"/>
          <p:nvPr/>
        </p:nvSpPr>
        <p:spPr>
          <a:xfrm>
            <a:off x="1454604" y="4725619"/>
            <a:ext cx="904940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b="1" dirty="0">
                <a:cs typeface="Arial" panose="020B0604020202020204" pitchFamily="34" charset="0"/>
              </a:rPr>
              <a:t>Finally, Get more users to opt-in by advertising the benefits of email sign-up i.e. get offers/discounts/new releases first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6D11C2-3D42-F446-1B32-E157038A63D5}"/>
              </a:ext>
            </a:extLst>
          </p:cNvPr>
          <p:cNvCxnSpPr/>
          <p:nvPr/>
        </p:nvCxnSpPr>
        <p:spPr>
          <a:xfrm>
            <a:off x="1454604" y="2905646"/>
            <a:ext cx="963481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C944B5-7B84-16F6-5A93-04B94FD7B17A}"/>
              </a:ext>
            </a:extLst>
          </p:cNvPr>
          <p:cNvCxnSpPr/>
          <p:nvPr/>
        </p:nvCxnSpPr>
        <p:spPr>
          <a:xfrm>
            <a:off x="1454604" y="3932634"/>
            <a:ext cx="963481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D6A9E0-BD09-2186-9B42-D0EAC8CF739C}"/>
              </a:ext>
            </a:extLst>
          </p:cNvPr>
          <p:cNvCxnSpPr/>
          <p:nvPr/>
        </p:nvCxnSpPr>
        <p:spPr>
          <a:xfrm>
            <a:off x="1481418" y="4688711"/>
            <a:ext cx="963481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AFF9F-04A1-3CBF-C416-4FEDB8FC3AB2}"/>
              </a:ext>
            </a:extLst>
          </p:cNvPr>
          <p:cNvCxnSpPr/>
          <p:nvPr/>
        </p:nvCxnSpPr>
        <p:spPr>
          <a:xfrm>
            <a:off x="1454604" y="5605988"/>
            <a:ext cx="963481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CBC4CA-1440-C2F7-97D8-26DEC0A6CB11}"/>
              </a:ext>
            </a:extLst>
          </p:cNvPr>
          <p:cNvSpPr txBox="1"/>
          <p:nvPr/>
        </p:nvSpPr>
        <p:spPr>
          <a:xfrm>
            <a:off x="1582864" y="5659747"/>
            <a:ext cx="904940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ZA" b="1" dirty="0">
                <a:cs typeface="Arial" panose="020B0604020202020204" pitchFamily="34" charset="0"/>
              </a:rPr>
              <a:t>Future analysis: Calculate average order value and conversion rate for relevant segments for insight into customer behaviour</a:t>
            </a:r>
          </a:p>
        </p:txBody>
      </p:sp>
    </p:spTree>
    <p:extLst>
      <p:ext uri="{BB962C8B-B14F-4D97-AF65-F5344CB8AC3E}">
        <p14:creationId xmlns:p14="http://schemas.microsoft.com/office/powerpoint/2010/main" val="164418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5075-05DB-7C83-648C-7251137B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429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095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F7AC50-AACE-7B87-0DB0-37A221C3641F}"/>
              </a:ext>
            </a:extLst>
          </p:cNvPr>
          <p:cNvSpPr txBox="1"/>
          <p:nvPr/>
        </p:nvSpPr>
        <p:spPr>
          <a:xfrm>
            <a:off x="1319538" y="1996451"/>
            <a:ext cx="1093021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Our two largest customer segments are those of low and medium monetary value who transact infrequently but have transacted in the last 60 to 120 days</a:t>
            </a:r>
          </a:p>
          <a:p>
            <a:pPr>
              <a:lnSpc>
                <a:spcPct val="150000"/>
              </a:lnSpc>
            </a:pPr>
            <a:r>
              <a:rPr lang="en-GB" b="1" dirty="0">
                <a:cs typeface="Arial" panose="020B0604020202020204" pitchFamily="34" charset="0"/>
              </a:rPr>
              <a:t>Action: Utilise re-engagement email marketing and time-limited discounts for these customers</a:t>
            </a:r>
          </a:p>
          <a:p>
            <a:pPr>
              <a:lnSpc>
                <a:spcPct val="150000"/>
              </a:lnSpc>
            </a:pPr>
            <a:endParaRPr lang="en-GB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Customers who have transacted recently (in the last 60 days) should be targeted as they may be more receptive to various marketing tactics due to recent engagement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Action: </a:t>
            </a:r>
            <a:r>
              <a:rPr lang="en-GB" sz="1800" b="1" dirty="0">
                <a:solidFill>
                  <a:schemeClr val="tx1"/>
                </a:solidFill>
                <a:cs typeface="Arial" panose="020B0604020202020204" pitchFamily="34" charset="0"/>
              </a:rPr>
              <a:t>Utilise personalized recommendations through targeted social media marketing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ZA" dirty="0">
                <a:cs typeface="Arial" panose="020B0604020202020204" pitchFamily="34" charset="0"/>
              </a:rPr>
              <a:t>High-value customers have the potential to significantly enhance gross profit if we expand this segment</a:t>
            </a:r>
          </a:p>
          <a:p>
            <a:pPr>
              <a:lnSpc>
                <a:spcPct val="150000"/>
              </a:lnSpc>
            </a:pPr>
            <a:r>
              <a:rPr lang="en-ZA" b="1" dirty="0">
                <a:cs typeface="Arial" panose="020B0604020202020204" pitchFamily="34" charset="0"/>
              </a:rPr>
              <a:t>Action: Advertise a membership program that rewards high value customers </a:t>
            </a:r>
          </a:p>
          <a:p>
            <a:pPr>
              <a:lnSpc>
                <a:spcPct val="150000"/>
              </a:lnSpc>
            </a:pPr>
            <a:endParaRPr lang="en-ZA" b="1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5EB5B3-39D1-60ED-7EC5-7E845FF5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43" y="-148281"/>
            <a:ext cx="11628916" cy="1325563"/>
          </a:xfrm>
        </p:spPr>
        <p:txBody>
          <a:bodyPr>
            <a:normAutofit/>
          </a:bodyPr>
          <a:lstStyle/>
          <a:p>
            <a:r>
              <a:rPr lang="en-GB" sz="3600" dirty="0"/>
              <a:t>Executive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1BB6E-3D0F-6262-17B8-A1680BA81ED7}"/>
              </a:ext>
            </a:extLst>
          </p:cNvPr>
          <p:cNvSpPr txBox="1"/>
          <p:nvPr/>
        </p:nvSpPr>
        <p:spPr>
          <a:xfrm>
            <a:off x="1319538" y="1026259"/>
            <a:ext cx="962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Which customers should we target and How 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210EC-ECBE-41A6-BB47-B744D5CE2EAE}"/>
              </a:ext>
            </a:extLst>
          </p:cNvPr>
          <p:cNvCxnSpPr/>
          <p:nvPr/>
        </p:nvCxnSpPr>
        <p:spPr>
          <a:xfrm>
            <a:off x="1147482" y="1586866"/>
            <a:ext cx="99687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F19EE1-AEF3-4B1F-9176-04C498B6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2" y="2347591"/>
            <a:ext cx="577850" cy="57785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EEDB86-EC24-0ABE-9FEF-E4BD6F0B6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2" y="5492750"/>
            <a:ext cx="577850" cy="577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A41F3E-CD60-265F-7AC4-E002E75F929E}"/>
              </a:ext>
            </a:extLst>
          </p:cNvPr>
          <p:cNvCxnSpPr/>
          <p:nvPr/>
        </p:nvCxnSpPr>
        <p:spPr>
          <a:xfrm>
            <a:off x="1319538" y="3429000"/>
            <a:ext cx="10046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55B63B-CB15-633A-1AE8-64768A27EA81}"/>
              </a:ext>
            </a:extLst>
          </p:cNvPr>
          <p:cNvCxnSpPr/>
          <p:nvPr/>
        </p:nvCxnSpPr>
        <p:spPr>
          <a:xfrm>
            <a:off x="1484638" y="5168900"/>
            <a:ext cx="10046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1B000B8-C479-A843-AD3D-393FBBD5D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52" y="3852391"/>
            <a:ext cx="713409" cy="7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793E0ECE-3DD3-0CB3-DB4E-F22E1678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1686530"/>
            <a:ext cx="6120426" cy="348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0163D0-B44E-083B-5E7C-D2407DB4A91E}"/>
              </a:ext>
            </a:extLst>
          </p:cNvPr>
          <p:cNvSpPr/>
          <p:nvPr/>
        </p:nvSpPr>
        <p:spPr>
          <a:xfrm>
            <a:off x="138321" y="5905706"/>
            <a:ext cx="11915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These customer segments need to be the focus of Prism’s future marketing strategy 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D566A-3B6C-92F9-0FDD-B696ECC39B7F}"/>
              </a:ext>
            </a:extLst>
          </p:cNvPr>
          <p:cNvSpPr/>
          <p:nvPr/>
        </p:nvSpPr>
        <p:spPr>
          <a:xfrm>
            <a:off x="138321" y="297434"/>
            <a:ext cx="119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E" sz="2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egment’s</a:t>
            </a:r>
            <a:r>
              <a:rPr kumimoji="0" lang="en-IE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with either a high customer count, recent transactors or high monetary value were deemed the most important to Prism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B34F7-9CC1-34C7-9C91-0876A419F4DA}"/>
              </a:ext>
            </a:extLst>
          </p:cNvPr>
          <p:cNvCxnSpPr/>
          <p:nvPr/>
        </p:nvCxnSpPr>
        <p:spPr>
          <a:xfrm>
            <a:off x="12120176" y="1510393"/>
            <a:ext cx="0" cy="38372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8CF45E8-7B89-9D5F-F8B6-03C62BB8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5" y="1592563"/>
            <a:ext cx="5660341" cy="367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9D5B8-BB40-7B79-1319-AACFDB5F6240}"/>
              </a:ext>
            </a:extLst>
          </p:cNvPr>
          <p:cNvSpPr txBox="1"/>
          <p:nvPr/>
        </p:nvSpPr>
        <p:spPr>
          <a:xfrm>
            <a:off x="8574155" y="486917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15D9A-DE52-1585-E922-799B85B2C71B}"/>
              </a:ext>
            </a:extLst>
          </p:cNvPr>
          <p:cNvSpPr txBox="1"/>
          <p:nvPr/>
        </p:nvSpPr>
        <p:spPr>
          <a:xfrm>
            <a:off x="9891207" y="487343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B2490-17A7-2EE7-B2E8-4C8D946EA558}"/>
              </a:ext>
            </a:extLst>
          </p:cNvPr>
          <p:cNvSpPr txBox="1"/>
          <p:nvPr/>
        </p:nvSpPr>
        <p:spPr>
          <a:xfrm>
            <a:off x="11334659" y="48734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5D03C4-5809-98D9-0AF0-64C291FC4E29}"/>
              </a:ext>
            </a:extLst>
          </p:cNvPr>
          <p:cNvCxnSpPr/>
          <p:nvPr/>
        </p:nvCxnSpPr>
        <p:spPr>
          <a:xfrm>
            <a:off x="2690191" y="1998420"/>
            <a:ext cx="0" cy="3267016"/>
          </a:xfrm>
          <a:prstGeom prst="line">
            <a:avLst/>
          </a:prstGeom>
          <a:ln w="317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8AEF7F-2452-10AC-96B7-EC06A23432BC}"/>
              </a:ext>
            </a:extLst>
          </p:cNvPr>
          <p:cNvCxnSpPr/>
          <p:nvPr/>
        </p:nvCxnSpPr>
        <p:spPr>
          <a:xfrm>
            <a:off x="4251555" y="1998420"/>
            <a:ext cx="0" cy="3267016"/>
          </a:xfrm>
          <a:prstGeom prst="line">
            <a:avLst/>
          </a:prstGeom>
          <a:ln w="317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73B026-531D-81D9-D567-4B61F5A9695C}"/>
              </a:ext>
            </a:extLst>
          </p:cNvPr>
          <p:cNvCxnSpPr>
            <a:cxnSpLocks/>
          </p:cNvCxnSpPr>
          <p:nvPr/>
        </p:nvCxnSpPr>
        <p:spPr>
          <a:xfrm>
            <a:off x="6096000" y="3258113"/>
            <a:ext cx="5761559" cy="0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B8772-8C0C-CC8D-166C-26EB23A96DFF}"/>
              </a:ext>
            </a:extLst>
          </p:cNvPr>
          <p:cNvCxnSpPr>
            <a:cxnSpLocks/>
          </p:cNvCxnSpPr>
          <p:nvPr/>
        </p:nvCxnSpPr>
        <p:spPr>
          <a:xfrm>
            <a:off x="6096000" y="4037046"/>
            <a:ext cx="5761559" cy="0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C70160-E9E0-8874-5A96-F72C93E39BE5}"/>
              </a:ext>
            </a:extLst>
          </p:cNvPr>
          <p:cNvSpPr txBox="1"/>
          <p:nvPr/>
        </p:nvSpPr>
        <p:spPr>
          <a:xfrm>
            <a:off x="953145" y="2133600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High customer 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E96CE-AFDB-AF63-2391-9C535527D016}"/>
              </a:ext>
            </a:extLst>
          </p:cNvPr>
          <p:cNvSpPr txBox="1"/>
          <p:nvPr/>
        </p:nvSpPr>
        <p:spPr>
          <a:xfrm>
            <a:off x="2682856" y="2133599"/>
            <a:ext cx="156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Recent transactors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34768-B114-911F-A368-F759F2387CA9}"/>
              </a:ext>
            </a:extLst>
          </p:cNvPr>
          <p:cNvSpPr txBox="1"/>
          <p:nvPr/>
        </p:nvSpPr>
        <p:spPr>
          <a:xfrm>
            <a:off x="4335419" y="2133598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High monetary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46F6B-2890-005D-C07A-BEF3D8716377}"/>
              </a:ext>
            </a:extLst>
          </p:cNvPr>
          <p:cNvSpPr txBox="1"/>
          <p:nvPr/>
        </p:nvSpPr>
        <p:spPr>
          <a:xfrm>
            <a:off x="10373159" y="2686030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High customer 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46DE1-8588-1617-BED3-0747FA825CC9}"/>
              </a:ext>
            </a:extLst>
          </p:cNvPr>
          <p:cNvSpPr txBox="1"/>
          <p:nvPr/>
        </p:nvSpPr>
        <p:spPr>
          <a:xfrm>
            <a:off x="10421506" y="3556417"/>
            <a:ext cx="156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Recent transactors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78A5D-24A0-DA4D-3785-70B3628E52F9}"/>
              </a:ext>
            </a:extLst>
          </p:cNvPr>
          <p:cNvSpPr txBox="1"/>
          <p:nvPr/>
        </p:nvSpPr>
        <p:spPr>
          <a:xfrm>
            <a:off x="10689578" y="4700584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High monetary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F8B595-CF14-DBCD-C2B7-BC25B3646C05}"/>
              </a:ext>
            </a:extLst>
          </p:cNvPr>
          <p:cNvSpPr txBox="1"/>
          <p:nvPr/>
        </p:nvSpPr>
        <p:spPr>
          <a:xfrm>
            <a:off x="138321" y="5326756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*RFM &gt; MFR</a:t>
            </a:r>
          </a:p>
        </p:txBody>
      </p:sp>
    </p:spTree>
    <p:extLst>
      <p:ext uri="{BB962C8B-B14F-4D97-AF65-F5344CB8AC3E}">
        <p14:creationId xmlns:p14="http://schemas.microsoft.com/office/powerpoint/2010/main" val="152624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81692-4175-1324-2F39-D97570873726}"/>
              </a:ext>
            </a:extLst>
          </p:cNvPr>
          <p:cNvSpPr/>
          <p:nvPr/>
        </p:nvSpPr>
        <p:spPr>
          <a:xfrm>
            <a:off x="138321" y="178734"/>
            <a:ext cx="119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Targeting our top two largest customer segments with the right re-engagement marketing campaign could increase Gross Profit by £55k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F48B7A-88B1-C72F-90F0-100A92760CD8}"/>
              </a:ext>
            </a:extLst>
          </p:cNvPr>
          <p:cNvSpPr/>
          <p:nvPr/>
        </p:nvSpPr>
        <p:spPr>
          <a:xfrm>
            <a:off x="1359118" y="1128547"/>
            <a:ext cx="3461657" cy="5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Quiet Intermittents (LLM)</a:t>
            </a:r>
          </a:p>
          <a:p>
            <a:pPr algn="ctr"/>
            <a:r>
              <a:rPr lang="en-US" sz="1600" dirty="0"/>
              <a:t>20.5k 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EEAB6-22AC-1068-6F3E-72520673B2F4}"/>
              </a:ext>
            </a:extLst>
          </p:cNvPr>
          <p:cNvSpPr/>
          <p:nvPr/>
        </p:nvSpPr>
        <p:spPr>
          <a:xfrm>
            <a:off x="272319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Low monetary value customers who transact infrequently but have the potential to be revived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19AB2-4622-F8FC-726A-18E75D24E886}"/>
              </a:ext>
            </a:extLst>
          </p:cNvPr>
          <p:cNvSpPr txBox="1"/>
          <p:nvPr/>
        </p:nvSpPr>
        <p:spPr>
          <a:xfrm>
            <a:off x="2329481" y="1801641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65282-B43C-4D01-1DB6-5E68DBEC85F3}"/>
              </a:ext>
            </a:extLst>
          </p:cNvPr>
          <p:cNvSpPr/>
          <p:nvPr/>
        </p:nvSpPr>
        <p:spPr>
          <a:xfrm>
            <a:off x="272318" y="3841121"/>
            <a:ext cx="11709145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Opted in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ZA" sz="1400" b="0" i="0" dirty="0">
                <a:solidFill>
                  <a:srgbClr val="1D1C1D"/>
                </a:solidFill>
                <a:effectLst/>
                <a:latin typeface="Slack-Lato"/>
              </a:rPr>
              <a:t>Send them re-engagement emails with special offers to encourage them to return and make a purchase.</a:t>
            </a:r>
          </a:p>
          <a:p>
            <a:pPr algn="ctr"/>
            <a:endParaRPr lang="en-ZA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ctr"/>
            <a:r>
              <a:rPr lang="en-ZA" sz="1400" b="1" dirty="0">
                <a:solidFill>
                  <a:srgbClr val="1D1C1D"/>
                </a:solidFill>
                <a:latin typeface="Slack-Lato"/>
              </a:rPr>
              <a:t>All</a:t>
            </a:r>
            <a:r>
              <a:rPr lang="en-ZA" sz="1400" dirty="0">
                <a:solidFill>
                  <a:srgbClr val="1D1C1D"/>
                </a:solidFill>
                <a:latin typeface="Slack-Lato"/>
              </a:rPr>
              <a:t>: Target customers with limited-time discounts such as flash sales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52EEE-AFF2-2DAD-AA7B-20E1F10B6E1C}"/>
              </a:ext>
            </a:extLst>
          </p:cNvPr>
          <p:cNvSpPr/>
          <p:nvPr/>
        </p:nvSpPr>
        <p:spPr>
          <a:xfrm>
            <a:off x="284514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15% of these customers made a single purchase with a Gross Profit of £5, it would result in </a:t>
            </a:r>
            <a:r>
              <a:rPr lang="en-US" sz="1400" b="1" dirty="0">
                <a:solidFill>
                  <a:schemeClr val="tx1"/>
                </a:solidFill>
              </a:rPr>
              <a:t>£15k additional GP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5956C-3575-5F12-FB42-7CEB4FA3F0AB}"/>
              </a:ext>
            </a:extLst>
          </p:cNvPr>
          <p:cNvSpPr txBox="1"/>
          <p:nvPr/>
        </p:nvSpPr>
        <p:spPr>
          <a:xfrm>
            <a:off x="5265099" y="3714327"/>
            <a:ext cx="1661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Recommendation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335A3-D7FC-D77F-A2CE-D38BFC562F7D}"/>
              </a:ext>
            </a:extLst>
          </p:cNvPr>
          <p:cNvSpPr txBox="1"/>
          <p:nvPr/>
        </p:nvSpPr>
        <p:spPr>
          <a:xfrm>
            <a:off x="2709875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0159AE-ECC2-2801-F380-868BA2574BD2}"/>
              </a:ext>
            </a:extLst>
          </p:cNvPr>
          <p:cNvSpPr/>
          <p:nvPr/>
        </p:nvSpPr>
        <p:spPr>
          <a:xfrm>
            <a:off x="7433007" y="1128547"/>
            <a:ext cx="3461657" cy="5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Explorers (MLM)</a:t>
            </a:r>
          </a:p>
          <a:p>
            <a:pPr algn="ctr"/>
            <a:r>
              <a:rPr lang="en-US" sz="1600" dirty="0"/>
              <a:t>15.1k customers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8C4A33-B1B4-D793-F664-45267DD69FAC}"/>
              </a:ext>
            </a:extLst>
          </p:cNvPr>
          <p:cNvSpPr/>
          <p:nvPr/>
        </p:nvSpPr>
        <p:spPr>
          <a:xfrm>
            <a:off x="6346208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Medium monetary value customers who transact infrequently but have the potential to be revived at a higher Gross Profit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470B4-766B-B831-E147-4F788093E415}"/>
              </a:ext>
            </a:extLst>
          </p:cNvPr>
          <p:cNvSpPr/>
          <p:nvPr/>
        </p:nvSpPr>
        <p:spPr>
          <a:xfrm>
            <a:off x="6358403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15% of these customers made a single purchase with a Gross Profit of £17.5, it would result in </a:t>
            </a:r>
            <a:r>
              <a:rPr lang="en-US" sz="1400" b="1" dirty="0">
                <a:solidFill>
                  <a:schemeClr val="tx1"/>
                </a:solidFill>
              </a:rPr>
              <a:t>£40k additional GP</a:t>
            </a:r>
          </a:p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FEDE8A-5889-AD27-0373-786BCB2F8D3D}"/>
              </a:ext>
            </a:extLst>
          </p:cNvPr>
          <p:cNvSpPr txBox="1"/>
          <p:nvPr/>
        </p:nvSpPr>
        <p:spPr>
          <a:xfrm>
            <a:off x="8783764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3C88B-7220-0A37-C7DD-ED29DE2000CC}"/>
              </a:ext>
            </a:extLst>
          </p:cNvPr>
          <p:cNvSpPr txBox="1"/>
          <p:nvPr/>
        </p:nvSpPr>
        <p:spPr>
          <a:xfrm>
            <a:off x="8592778" y="1813425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04A8E7DA-8BEE-95D8-A1E2-390AE50FD3F8}"/>
              </a:ext>
            </a:extLst>
          </p:cNvPr>
          <p:cNvSpPr/>
          <p:nvPr/>
        </p:nvSpPr>
        <p:spPr>
          <a:xfrm>
            <a:off x="6590690" y="1128547"/>
            <a:ext cx="911323" cy="431596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Largest impact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5C6AAC-557F-A232-4787-E8D597327911}"/>
              </a:ext>
            </a:extLst>
          </p:cNvPr>
          <p:cNvCxnSpPr/>
          <p:nvPr/>
        </p:nvCxnSpPr>
        <p:spPr>
          <a:xfrm>
            <a:off x="3983064" y="3187393"/>
            <a:ext cx="1131377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4870E-8F23-D166-50AA-5CBF511E8166}"/>
              </a:ext>
            </a:extLst>
          </p:cNvPr>
          <p:cNvCxnSpPr>
            <a:cxnSpLocks/>
          </p:cNvCxnSpPr>
          <p:nvPr/>
        </p:nvCxnSpPr>
        <p:spPr>
          <a:xfrm flipH="1">
            <a:off x="7112640" y="3187393"/>
            <a:ext cx="884485" cy="58665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D937D5-A847-6134-9FA3-384C121C5159}"/>
              </a:ext>
            </a:extLst>
          </p:cNvPr>
          <p:cNvCxnSpPr>
            <a:cxnSpLocks/>
          </p:cNvCxnSpPr>
          <p:nvPr/>
        </p:nvCxnSpPr>
        <p:spPr>
          <a:xfrm flipH="1">
            <a:off x="4462589" y="5017684"/>
            <a:ext cx="802510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18168-D296-EDA0-E07F-2F013EFABDFF}"/>
              </a:ext>
            </a:extLst>
          </p:cNvPr>
          <p:cNvCxnSpPr>
            <a:cxnSpLocks/>
          </p:cNvCxnSpPr>
          <p:nvPr/>
        </p:nvCxnSpPr>
        <p:spPr>
          <a:xfrm>
            <a:off x="7309384" y="5017684"/>
            <a:ext cx="687741" cy="51286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8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81692-4175-1324-2F39-D97570873726}"/>
              </a:ext>
            </a:extLst>
          </p:cNvPr>
          <p:cNvSpPr/>
          <p:nvPr/>
        </p:nvSpPr>
        <p:spPr>
          <a:xfrm>
            <a:off x="138321" y="178734"/>
            <a:ext cx="119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Targeting more ‘receptive’ segments i.e. those who have recently transacted, could increase Gross Profit by £19k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F48B7A-88B1-C72F-90F0-100A92760CD8}"/>
              </a:ext>
            </a:extLst>
          </p:cNvPr>
          <p:cNvSpPr/>
          <p:nvPr/>
        </p:nvSpPr>
        <p:spPr>
          <a:xfrm>
            <a:off x="1359118" y="1128547"/>
            <a:ext cx="3461657" cy="5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 Returns (LLH)</a:t>
            </a:r>
          </a:p>
          <a:p>
            <a:pPr algn="ctr"/>
            <a:r>
              <a:rPr lang="en-US" sz="1600" dirty="0"/>
              <a:t>4.7k 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EEAB6-22AC-1068-6F3E-72520673B2F4}"/>
              </a:ext>
            </a:extLst>
          </p:cNvPr>
          <p:cNvSpPr/>
          <p:nvPr/>
        </p:nvSpPr>
        <p:spPr>
          <a:xfrm>
            <a:off x="272319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Low monetary value customers who transact infrequently but are likely more receptive to marketing as they have recently engaged with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52EEE-AFF2-2DAD-AA7B-20E1F10B6E1C}"/>
              </a:ext>
            </a:extLst>
          </p:cNvPr>
          <p:cNvSpPr/>
          <p:nvPr/>
        </p:nvSpPr>
        <p:spPr>
          <a:xfrm>
            <a:off x="284514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25% of these customers made a single purchase with a Gross Profit of £5, it would result in </a:t>
            </a:r>
            <a:r>
              <a:rPr lang="en-US" sz="1400" b="1" dirty="0">
                <a:solidFill>
                  <a:schemeClr val="tx1"/>
                </a:solidFill>
              </a:rPr>
              <a:t>£6k additional GP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335A3-D7FC-D77F-A2CE-D38BFC562F7D}"/>
              </a:ext>
            </a:extLst>
          </p:cNvPr>
          <p:cNvSpPr txBox="1"/>
          <p:nvPr/>
        </p:nvSpPr>
        <p:spPr>
          <a:xfrm>
            <a:off x="2709875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0159AE-ECC2-2801-F380-868BA2574BD2}"/>
              </a:ext>
            </a:extLst>
          </p:cNvPr>
          <p:cNvSpPr/>
          <p:nvPr/>
        </p:nvSpPr>
        <p:spPr>
          <a:xfrm>
            <a:off x="7433007" y="1128547"/>
            <a:ext cx="3461657" cy="5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Soft Connections (MLH)</a:t>
            </a:r>
          </a:p>
          <a:p>
            <a:pPr algn="ctr"/>
            <a:r>
              <a:rPr lang="en-US" sz="1600" dirty="0"/>
              <a:t>2.8k customers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8C4A33-B1B4-D793-F664-45267DD69FAC}"/>
              </a:ext>
            </a:extLst>
          </p:cNvPr>
          <p:cNvSpPr/>
          <p:nvPr/>
        </p:nvSpPr>
        <p:spPr>
          <a:xfrm>
            <a:off x="6346208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Medium monetary value customers who transact infrequently but are likely more receptive to marketing as they have recently engaged with 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470B4-766B-B831-E147-4F788093E415}"/>
              </a:ext>
            </a:extLst>
          </p:cNvPr>
          <p:cNvSpPr/>
          <p:nvPr/>
        </p:nvSpPr>
        <p:spPr>
          <a:xfrm>
            <a:off x="6358403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25% of these customers made a single purchase with a Gross Profit of £17.5, it would result in </a:t>
            </a:r>
            <a:r>
              <a:rPr lang="en-US" sz="1400" b="1" dirty="0">
                <a:solidFill>
                  <a:schemeClr val="tx1"/>
                </a:solidFill>
              </a:rPr>
              <a:t>£13k additional GP</a:t>
            </a:r>
          </a:p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FEDE8A-5889-AD27-0373-786BCB2F8D3D}"/>
              </a:ext>
            </a:extLst>
          </p:cNvPr>
          <p:cNvSpPr txBox="1"/>
          <p:nvPr/>
        </p:nvSpPr>
        <p:spPr>
          <a:xfrm>
            <a:off x="8783764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F0BBA-B658-C1FA-DC16-7802F0C73616}"/>
              </a:ext>
            </a:extLst>
          </p:cNvPr>
          <p:cNvSpPr txBox="1"/>
          <p:nvPr/>
        </p:nvSpPr>
        <p:spPr>
          <a:xfrm>
            <a:off x="2329481" y="1801641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A347-5B32-DC13-4A8F-69AD479784B1}"/>
              </a:ext>
            </a:extLst>
          </p:cNvPr>
          <p:cNvSpPr txBox="1"/>
          <p:nvPr/>
        </p:nvSpPr>
        <p:spPr>
          <a:xfrm>
            <a:off x="8451905" y="1801641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8E7C08-E06D-76DC-3BF9-200E8AA78465}"/>
              </a:ext>
            </a:extLst>
          </p:cNvPr>
          <p:cNvCxnSpPr/>
          <p:nvPr/>
        </p:nvCxnSpPr>
        <p:spPr>
          <a:xfrm>
            <a:off x="3983064" y="3187393"/>
            <a:ext cx="1131377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9F16AE-EDE6-34C4-12EF-93AB2B6E97CC}"/>
              </a:ext>
            </a:extLst>
          </p:cNvPr>
          <p:cNvCxnSpPr>
            <a:cxnSpLocks/>
          </p:cNvCxnSpPr>
          <p:nvPr/>
        </p:nvCxnSpPr>
        <p:spPr>
          <a:xfrm flipH="1">
            <a:off x="7112640" y="3187393"/>
            <a:ext cx="884485" cy="58665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2ECB3B-C178-CF49-57DA-97AA853DA888}"/>
              </a:ext>
            </a:extLst>
          </p:cNvPr>
          <p:cNvCxnSpPr>
            <a:cxnSpLocks/>
          </p:cNvCxnSpPr>
          <p:nvPr/>
        </p:nvCxnSpPr>
        <p:spPr>
          <a:xfrm flipH="1">
            <a:off x="4462589" y="5017684"/>
            <a:ext cx="802510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DB138A-C30C-B760-1E6D-ADC85A901E9B}"/>
              </a:ext>
            </a:extLst>
          </p:cNvPr>
          <p:cNvCxnSpPr>
            <a:cxnSpLocks/>
          </p:cNvCxnSpPr>
          <p:nvPr/>
        </p:nvCxnSpPr>
        <p:spPr>
          <a:xfrm>
            <a:off x="7309384" y="5017684"/>
            <a:ext cx="687741" cy="51286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0D60C92-CE18-9D4B-BB99-D6D757E17F28}"/>
              </a:ext>
            </a:extLst>
          </p:cNvPr>
          <p:cNvSpPr/>
          <p:nvPr/>
        </p:nvSpPr>
        <p:spPr>
          <a:xfrm>
            <a:off x="272318" y="3841121"/>
            <a:ext cx="11709145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Opted in: </a:t>
            </a:r>
            <a:r>
              <a:rPr lang="en-US" sz="1400" dirty="0">
                <a:solidFill>
                  <a:schemeClr val="tx1"/>
                </a:solidFill>
              </a:rPr>
              <a:t>Send marketing emails containing products that compliment their recent purchases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All: </a:t>
            </a: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Utilise personalized recommendations through targeted social media marketing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+  </a:t>
            </a:r>
            <a:r>
              <a:rPr lang="en-ZA" sz="1400" dirty="0">
                <a:solidFill>
                  <a:schemeClr val="tx1"/>
                </a:solidFill>
              </a:rPr>
              <a:t>Push seasonal sales events with discounts on specific product categories or collections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356E2-FFE8-4D75-D2EB-038E26807FCC}"/>
              </a:ext>
            </a:extLst>
          </p:cNvPr>
          <p:cNvSpPr txBox="1"/>
          <p:nvPr/>
        </p:nvSpPr>
        <p:spPr>
          <a:xfrm>
            <a:off x="5265099" y="3604770"/>
            <a:ext cx="1661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F48B7A-88B1-C72F-90F0-100A92760CD8}"/>
              </a:ext>
            </a:extLst>
          </p:cNvPr>
          <p:cNvSpPr/>
          <p:nvPr/>
        </p:nvSpPr>
        <p:spPr>
          <a:xfrm>
            <a:off x="1359118" y="1128547"/>
            <a:ext cx="3461657" cy="56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Elites (HMH)</a:t>
            </a:r>
          </a:p>
          <a:p>
            <a:pPr algn="ctr"/>
            <a:r>
              <a:rPr lang="en-US" sz="1600" dirty="0"/>
              <a:t>1.25k 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EEAB6-22AC-1068-6F3E-72520673B2F4}"/>
              </a:ext>
            </a:extLst>
          </p:cNvPr>
          <p:cNvSpPr/>
          <p:nvPr/>
        </p:nvSpPr>
        <p:spPr>
          <a:xfrm>
            <a:off x="272319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High monetary value customers who transact somewhat regularly and are likely more receptive to marketing as they have recently engaged with 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65282-B43C-4D01-1DB6-5E68DBEC85F3}"/>
              </a:ext>
            </a:extLst>
          </p:cNvPr>
          <p:cNvSpPr/>
          <p:nvPr/>
        </p:nvSpPr>
        <p:spPr>
          <a:xfrm>
            <a:off x="272318" y="3841121"/>
            <a:ext cx="11781359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b="1" i="0" dirty="0">
                <a:solidFill>
                  <a:srgbClr val="1D1C1D"/>
                </a:solidFill>
                <a:effectLst/>
                <a:latin typeface="Slack-Lato"/>
              </a:rPr>
              <a:t>Opted in</a:t>
            </a:r>
            <a:r>
              <a:rPr lang="en-ZA" sz="1400" b="0" i="0" dirty="0">
                <a:solidFill>
                  <a:srgbClr val="1D1C1D"/>
                </a:solidFill>
                <a:effectLst/>
                <a:latin typeface="Slack-Lato"/>
              </a:rPr>
              <a:t>: Offer them early access to new collections</a:t>
            </a:r>
          </a:p>
          <a:p>
            <a:pPr algn="ctr"/>
            <a:endParaRPr lang="en-ZA" sz="1400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en-ZA" sz="1400" b="1" dirty="0">
                <a:solidFill>
                  <a:srgbClr val="1D1C1D"/>
                </a:solidFill>
                <a:latin typeface="Slack-Lato"/>
              </a:rPr>
              <a:t>All: </a:t>
            </a:r>
            <a:r>
              <a:rPr lang="en-ZA" sz="1400" dirty="0">
                <a:solidFill>
                  <a:srgbClr val="1D1C1D"/>
                </a:solidFill>
                <a:latin typeface="Slack-Lato"/>
              </a:rPr>
              <a:t>Advertise a membership programme that rewards valuable customers with exclusive offers etc.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52EEE-AFF2-2DAD-AA7B-20E1F10B6E1C}"/>
              </a:ext>
            </a:extLst>
          </p:cNvPr>
          <p:cNvSpPr/>
          <p:nvPr/>
        </p:nvSpPr>
        <p:spPr>
          <a:xfrm>
            <a:off x="284514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50% of these customers made a single purchase with a Gross Profit of £25, it would result in </a:t>
            </a:r>
            <a:r>
              <a:rPr lang="en-US" sz="1400" b="1" dirty="0">
                <a:solidFill>
                  <a:schemeClr val="tx1"/>
                </a:solidFill>
              </a:rPr>
              <a:t>£16k additional GP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335A3-D7FC-D77F-A2CE-D38BFC562F7D}"/>
              </a:ext>
            </a:extLst>
          </p:cNvPr>
          <p:cNvSpPr txBox="1"/>
          <p:nvPr/>
        </p:nvSpPr>
        <p:spPr>
          <a:xfrm>
            <a:off x="2709875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0159AE-ECC2-2801-F380-868BA2574BD2}"/>
              </a:ext>
            </a:extLst>
          </p:cNvPr>
          <p:cNvSpPr/>
          <p:nvPr/>
        </p:nvSpPr>
        <p:spPr>
          <a:xfrm>
            <a:off x="7433007" y="1128547"/>
            <a:ext cx="3461657" cy="5660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Customer (HHH)</a:t>
            </a:r>
          </a:p>
          <a:p>
            <a:pPr algn="ctr"/>
            <a:r>
              <a:rPr lang="en-US" sz="1600" dirty="0"/>
              <a:t>53 customers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8C4A33-B1B4-D793-F664-45267DD69FAC}"/>
              </a:ext>
            </a:extLst>
          </p:cNvPr>
          <p:cNvSpPr/>
          <p:nvPr/>
        </p:nvSpPr>
        <p:spPr>
          <a:xfrm>
            <a:off x="6346208" y="2010830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High monetary value customers who transact frequently and are likely more receptive to marketing as they have recently engaged with us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470B4-766B-B831-E147-4F788093E415}"/>
              </a:ext>
            </a:extLst>
          </p:cNvPr>
          <p:cNvSpPr/>
          <p:nvPr/>
        </p:nvSpPr>
        <p:spPr>
          <a:xfrm>
            <a:off x="6358403" y="5544618"/>
            <a:ext cx="5635256" cy="117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If 50% of these customers made a single purchase with a Gross Profit of £25, it would result in only </a:t>
            </a:r>
            <a:r>
              <a:rPr lang="en-US" sz="1400" b="1" dirty="0">
                <a:solidFill>
                  <a:schemeClr val="tx1"/>
                </a:solidFill>
              </a:rPr>
              <a:t>£1k additional GP</a:t>
            </a:r>
          </a:p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B9E93E-0570-FFE6-883F-393C4B512194}"/>
              </a:ext>
            </a:extLst>
          </p:cNvPr>
          <p:cNvSpPr txBox="1"/>
          <p:nvPr/>
        </p:nvSpPr>
        <p:spPr>
          <a:xfrm>
            <a:off x="5265099" y="3614716"/>
            <a:ext cx="1661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Recommendation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FEDE8A-5889-AD27-0373-786BCB2F8D3D}"/>
              </a:ext>
            </a:extLst>
          </p:cNvPr>
          <p:cNvSpPr txBox="1"/>
          <p:nvPr/>
        </p:nvSpPr>
        <p:spPr>
          <a:xfrm>
            <a:off x="8783764" y="5361269"/>
            <a:ext cx="7601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ABD9F-25C1-2F4D-EEA7-7FA3D0840B83}"/>
              </a:ext>
            </a:extLst>
          </p:cNvPr>
          <p:cNvSpPr txBox="1"/>
          <p:nvPr/>
        </p:nvSpPr>
        <p:spPr>
          <a:xfrm>
            <a:off x="2329481" y="1801641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58007-7AFA-4728-4986-100BFF0C0911}"/>
              </a:ext>
            </a:extLst>
          </p:cNvPr>
          <p:cNvSpPr txBox="1"/>
          <p:nvPr/>
        </p:nvSpPr>
        <p:spPr>
          <a:xfrm>
            <a:off x="8341590" y="1813425"/>
            <a:ext cx="1520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Segment Insight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B5AA46-7892-8FA2-9B0D-23E5320D9074}"/>
              </a:ext>
            </a:extLst>
          </p:cNvPr>
          <p:cNvCxnSpPr/>
          <p:nvPr/>
        </p:nvCxnSpPr>
        <p:spPr>
          <a:xfrm>
            <a:off x="3983064" y="3187393"/>
            <a:ext cx="1131377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281B8D-0266-EC39-B0A0-B2CDECB82ACF}"/>
              </a:ext>
            </a:extLst>
          </p:cNvPr>
          <p:cNvCxnSpPr>
            <a:cxnSpLocks/>
          </p:cNvCxnSpPr>
          <p:nvPr/>
        </p:nvCxnSpPr>
        <p:spPr>
          <a:xfrm flipH="1">
            <a:off x="7112640" y="3187393"/>
            <a:ext cx="884485" cy="58665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7C4C8-4DDC-DA64-F9D5-192A68186A74}"/>
              </a:ext>
            </a:extLst>
          </p:cNvPr>
          <p:cNvCxnSpPr>
            <a:cxnSpLocks/>
          </p:cNvCxnSpPr>
          <p:nvPr/>
        </p:nvCxnSpPr>
        <p:spPr>
          <a:xfrm flipH="1">
            <a:off x="4462589" y="5017684"/>
            <a:ext cx="802510" cy="5269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A3E8A2-D258-194C-229B-E7EF30846841}"/>
              </a:ext>
            </a:extLst>
          </p:cNvPr>
          <p:cNvCxnSpPr>
            <a:cxnSpLocks/>
          </p:cNvCxnSpPr>
          <p:nvPr/>
        </p:nvCxnSpPr>
        <p:spPr>
          <a:xfrm>
            <a:off x="7309384" y="5017684"/>
            <a:ext cx="687741" cy="51286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6AE02-CA8E-138C-22ED-599CA9548217}"/>
              </a:ext>
            </a:extLst>
          </p:cNvPr>
          <p:cNvSpPr/>
          <p:nvPr/>
        </p:nvSpPr>
        <p:spPr>
          <a:xfrm>
            <a:off x="200104" y="180842"/>
            <a:ext cx="11781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Targeting our ‘best customer’ segments could increase Gross Profit by £19k with minimal effort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5075-05DB-7C83-648C-7251137B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429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Methodology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RFM segmentation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5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D4325B4-7185-4420-F231-E08D6AA403C0}"/>
              </a:ext>
            </a:extLst>
          </p:cNvPr>
          <p:cNvSpPr/>
          <p:nvPr/>
        </p:nvSpPr>
        <p:spPr>
          <a:xfrm>
            <a:off x="2228771" y="4111777"/>
            <a:ext cx="1871415" cy="396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07F46E-A03D-B300-2D11-29E7080B0E12}"/>
              </a:ext>
            </a:extLst>
          </p:cNvPr>
          <p:cNvSpPr/>
          <p:nvPr/>
        </p:nvSpPr>
        <p:spPr>
          <a:xfrm>
            <a:off x="7903878" y="839483"/>
            <a:ext cx="1871415" cy="396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8316B-1BC9-3A90-B626-A70B153FE0AA}"/>
              </a:ext>
            </a:extLst>
          </p:cNvPr>
          <p:cNvSpPr/>
          <p:nvPr/>
        </p:nvSpPr>
        <p:spPr>
          <a:xfrm>
            <a:off x="324198" y="63135"/>
            <a:ext cx="119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2400" dirty="0">
                <a:solidFill>
                  <a:srgbClr val="1D1C1D"/>
                </a:solidFill>
                <a:latin typeface="Slack-Lato"/>
              </a:rPr>
              <a:t>H</a:t>
            </a:r>
            <a:r>
              <a:rPr lang="en-ZA" sz="2400" b="0" i="0" dirty="0">
                <a:solidFill>
                  <a:srgbClr val="1D1C1D"/>
                </a:solidFill>
                <a:effectLst/>
                <a:latin typeface="Slack-Lato"/>
              </a:rPr>
              <a:t>igh ‘recency’ customers purchased within the last 60 days, and high ‘frequency’ customers transacted more than 11 times in the last 12 months</a:t>
            </a:r>
            <a:endParaRPr kumimoji="0" lang="en-IE" sz="2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CD1C6E-8980-1A1B-D9B1-9ABEF147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42" y="4101939"/>
            <a:ext cx="4699275" cy="2570544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0B74A2E-F3FE-73C4-B81A-31C4888DEADD}"/>
              </a:ext>
            </a:extLst>
          </p:cNvPr>
          <p:cNvSpPr/>
          <p:nvPr/>
        </p:nvSpPr>
        <p:spPr>
          <a:xfrm>
            <a:off x="8242348" y="4165049"/>
            <a:ext cx="3289792" cy="2348266"/>
          </a:xfrm>
          <a:prstGeom prst="rect">
            <a:avLst/>
          </a:prstGeom>
          <a:solidFill>
            <a:srgbClr val="92D050">
              <a:alpha val="7059"/>
            </a:srgbClr>
          </a:solidFill>
          <a:ln w="31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graph of a sales chart&#10;&#10;Description automatically generated with medium confidence">
            <a:extLst>
              <a:ext uri="{FF2B5EF4-FFF2-40B4-BE49-F238E27FC236}">
                <a16:creationId xmlns:a16="http://schemas.microsoft.com/office/drawing/2014/main" id="{BEA03067-3B2D-E110-485D-FFE32E04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8" y="1031504"/>
            <a:ext cx="5819358" cy="278102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72807E7-79DD-9531-FF4F-5EA373EB0E3F}"/>
              </a:ext>
            </a:extLst>
          </p:cNvPr>
          <p:cNvSpPr/>
          <p:nvPr/>
        </p:nvSpPr>
        <p:spPr>
          <a:xfrm>
            <a:off x="7245250" y="4165049"/>
            <a:ext cx="987537" cy="2348266"/>
          </a:xfrm>
          <a:prstGeom prst="rect">
            <a:avLst/>
          </a:prstGeom>
          <a:solidFill>
            <a:srgbClr val="F18922">
              <a:alpha val="16831"/>
            </a:srgbClr>
          </a:solidFill>
          <a:ln w="3175">
            <a:solidFill>
              <a:srgbClr val="F1892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DA954-AE39-5D47-0F64-DE873CB21E01}"/>
              </a:ext>
            </a:extLst>
          </p:cNvPr>
          <p:cNvSpPr/>
          <p:nvPr/>
        </p:nvSpPr>
        <p:spPr>
          <a:xfrm>
            <a:off x="7152829" y="4165049"/>
            <a:ext cx="82860" cy="2348266"/>
          </a:xfrm>
          <a:prstGeom prst="rect">
            <a:avLst/>
          </a:prstGeom>
          <a:solidFill>
            <a:srgbClr val="E44BED">
              <a:alpha val="19967"/>
            </a:srgbClr>
          </a:solidFill>
          <a:ln w="3175">
            <a:solidFill>
              <a:srgbClr val="E44BE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CBD708-7EEB-7DFC-D443-7CA7CE037C09}"/>
              </a:ext>
            </a:extLst>
          </p:cNvPr>
          <p:cNvSpPr/>
          <p:nvPr/>
        </p:nvSpPr>
        <p:spPr>
          <a:xfrm>
            <a:off x="1272195" y="1184636"/>
            <a:ext cx="463895" cy="2348266"/>
          </a:xfrm>
          <a:prstGeom prst="rect">
            <a:avLst/>
          </a:prstGeom>
          <a:solidFill>
            <a:srgbClr val="92D050">
              <a:alpha val="7059"/>
            </a:srgbClr>
          </a:solidFill>
          <a:ln w="31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03BA0D-9253-3CCF-4B1C-BA03373D211E}"/>
              </a:ext>
            </a:extLst>
          </p:cNvPr>
          <p:cNvSpPr/>
          <p:nvPr/>
        </p:nvSpPr>
        <p:spPr>
          <a:xfrm>
            <a:off x="1749379" y="1191881"/>
            <a:ext cx="599741" cy="2348266"/>
          </a:xfrm>
          <a:prstGeom prst="rect">
            <a:avLst/>
          </a:prstGeom>
          <a:solidFill>
            <a:srgbClr val="F18922">
              <a:alpha val="17204"/>
            </a:srgbClr>
          </a:solidFill>
          <a:ln w="3175">
            <a:solidFill>
              <a:srgbClr val="F1892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E6F623-92F8-5F2E-8D93-1D8F7158D101}"/>
              </a:ext>
            </a:extLst>
          </p:cNvPr>
          <p:cNvSpPr/>
          <p:nvPr/>
        </p:nvSpPr>
        <p:spPr>
          <a:xfrm>
            <a:off x="2365305" y="1191881"/>
            <a:ext cx="3186437" cy="2348266"/>
          </a:xfrm>
          <a:prstGeom prst="rect">
            <a:avLst/>
          </a:prstGeom>
          <a:solidFill>
            <a:srgbClr val="E44BED">
              <a:alpha val="19967"/>
            </a:srgbClr>
          </a:solidFill>
          <a:ln w="3175">
            <a:solidFill>
              <a:srgbClr val="E44BE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2EC731-170A-8ECD-3C3F-781B44C652A7}"/>
              </a:ext>
            </a:extLst>
          </p:cNvPr>
          <p:cNvSpPr txBox="1"/>
          <p:nvPr/>
        </p:nvSpPr>
        <p:spPr>
          <a:xfrm>
            <a:off x="1260402" y="1205839"/>
            <a:ext cx="513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60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848578-4558-5C75-D0C2-00C9D9ED90F8}"/>
              </a:ext>
            </a:extLst>
          </p:cNvPr>
          <p:cNvSpPr txBox="1"/>
          <p:nvPr/>
        </p:nvSpPr>
        <p:spPr>
          <a:xfrm>
            <a:off x="1740520" y="1202251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60-120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8AF367-8F3E-72C7-6699-04CFF2E47F87}"/>
              </a:ext>
            </a:extLst>
          </p:cNvPr>
          <p:cNvSpPr txBox="1"/>
          <p:nvPr/>
        </p:nvSpPr>
        <p:spPr>
          <a:xfrm>
            <a:off x="3588215" y="120225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120+</a:t>
            </a:r>
          </a:p>
          <a:p>
            <a:r>
              <a:rPr lang="en-US" sz="1400" dirty="0"/>
              <a:t>days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FAB375-1CE6-9645-60EB-E1BAC1ABCE27}"/>
              </a:ext>
            </a:extLst>
          </p:cNvPr>
          <p:cNvSpPr txBox="1"/>
          <p:nvPr/>
        </p:nvSpPr>
        <p:spPr>
          <a:xfrm>
            <a:off x="6487749" y="4263936"/>
            <a:ext cx="54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</a:t>
            </a:r>
            <a:r>
              <a:rPr lang="en-US" sz="1400" dirty="0" err="1"/>
              <a:t>tnx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A70D66-50A4-EB9F-A5DC-70169BE964C2}"/>
              </a:ext>
            </a:extLst>
          </p:cNvPr>
          <p:cNvSpPr txBox="1"/>
          <p:nvPr/>
        </p:nvSpPr>
        <p:spPr>
          <a:xfrm>
            <a:off x="7435146" y="421488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2–11 </a:t>
            </a:r>
          </a:p>
          <a:p>
            <a:pPr algn="ctr"/>
            <a:r>
              <a:rPr lang="en-US" sz="1400" dirty="0" err="1"/>
              <a:t>tnx’s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437464-D2E1-AAC4-2CEA-C42135260153}"/>
              </a:ext>
            </a:extLst>
          </p:cNvPr>
          <p:cNvSpPr txBox="1"/>
          <p:nvPr/>
        </p:nvSpPr>
        <p:spPr>
          <a:xfrm>
            <a:off x="9538235" y="4214885"/>
            <a:ext cx="52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11+ </a:t>
            </a:r>
          </a:p>
          <a:p>
            <a:pPr algn="ctr"/>
            <a:r>
              <a:rPr lang="en-US" sz="1400" dirty="0" err="1"/>
              <a:t>tnx’s</a:t>
            </a:r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74E99A-A544-7ED0-3E94-D356BFF483C4}"/>
              </a:ext>
            </a:extLst>
          </p:cNvPr>
          <p:cNvCxnSpPr/>
          <p:nvPr/>
        </p:nvCxnSpPr>
        <p:spPr>
          <a:xfrm>
            <a:off x="7000083" y="4368773"/>
            <a:ext cx="143185" cy="0"/>
          </a:xfrm>
          <a:prstGeom prst="line">
            <a:avLst/>
          </a:prstGeom>
          <a:ln>
            <a:solidFill>
              <a:srgbClr val="E44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A787919-B77B-2D9E-401A-6C8DE6BA05DC}"/>
              </a:ext>
            </a:extLst>
          </p:cNvPr>
          <p:cNvSpPr txBox="1"/>
          <p:nvPr/>
        </p:nvSpPr>
        <p:spPr>
          <a:xfrm>
            <a:off x="6428816" y="1326726"/>
            <a:ext cx="6086544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Transacted last 60 days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‘recency’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(score of 1)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Transacted 60 to 120 days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medium ‘recency’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(score of 2)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Transacted 120+ days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low ‘recency’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 (score of 3)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210ADE-4A1B-6E73-D5B2-3FFA0EA2B544}"/>
              </a:ext>
            </a:extLst>
          </p:cNvPr>
          <p:cNvCxnSpPr>
            <a:cxnSpLocks/>
          </p:cNvCxnSpPr>
          <p:nvPr/>
        </p:nvCxnSpPr>
        <p:spPr>
          <a:xfrm>
            <a:off x="6452672" y="3273552"/>
            <a:ext cx="5079468" cy="0"/>
          </a:xfrm>
          <a:prstGeom prst="line">
            <a:avLst/>
          </a:prstGeom>
          <a:ln>
            <a:solidFill>
              <a:srgbClr val="E44BE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7C6661-8A18-6A43-DE63-34BB96ACDB3F}"/>
              </a:ext>
            </a:extLst>
          </p:cNvPr>
          <p:cNvCxnSpPr>
            <a:cxnSpLocks/>
          </p:cNvCxnSpPr>
          <p:nvPr/>
        </p:nvCxnSpPr>
        <p:spPr>
          <a:xfrm>
            <a:off x="6428816" y="2546075"/>
            <a:ext cx="5248750" cy="0"/>
          </a:xfrm>
          <a:prstGeom prst="line">
            <a:avLst/>
          </a:prstGeom>
          <a:ln>
            <a:solidFill>
              <a:srgbClr val="F1892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7837F5-5FF1-9C35-BF2B-1C98289BA8DC}"/>
              </a:ext>
            </a:extLst>
          </p:cNvPr>
          <p:cNvCxnSpPr>
            <a:cxnSpLocks/>
          </p:cNvCxnSpPr>
          <p:nvPr/>
        </p:nvCxnSpPr>
        <p:spPr>
          <a:xfrm>
            <a:off x="6451851" y="1857651"/>
            <a:ext cx="5225715" cy="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8B1B1E6-2347-15E5-073F-04D068E0B19A}"/>
              </a:ext>
            </a:extLst>
          </p:cNvPr>
          <p:cNvSpPr txBox="1"/>
          <p:nvPr/>
        </p:nvSpPr>
        <p:spPr>
          <a:xfrm>
            <a:off x="365739" y="4602035"/>
            <a:ext cx="639625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+11 transactions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‘frequency’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(score of 1)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Between 2 and 11 transactions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medium ‘frequency’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(score of 2)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transaction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low ‘frequency’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(score of 3)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43EAB3-B7BC-66BE-0E25-1007F4F7D611}"/>
              </a:ext>
            </a:extLst>
          </p:cNvPr>
          <p:cNvCxnSpPr>
            <a:cxnSpLocks/>
          </p:cNvCxnSpPr>
          <p:nvPr/>
        </p:nvCxnSpPr>
        <p:spPr>
          <a:xfrm>
            <a:off x="365739" y="6458430"/>
            <a:ext cx="6086112" cy="0"/>
          </a:xfrm>
          <a:prstGeom prst="line">
            <a:avLst/>
          </a:prstGeom>
          <a:ln>
            <a:solidFill>
              <a:srgbClr val="E44BE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17870-51FC-7F33-907F-982CD72C3046}"/>
              </a:ext>
            </a:extLst>
          </p:cNvPr>
          <p:cNvCxnSpPr>
            <a:cxnSpLocks/>
          </p:cNvCxnSpPr>
          <p:nvPr/>
        </p:nvCxnSpPr>
        <p:spPr>
          <a:xfrm>
            <a:off x="329841" y="5792206"/>
            <a:ext cx="6122010" cy="0"/>
          </a:xfrm>
          <a:prstGeom prst="line">
            <a:avLst/>
          </a:prstGeom>
          <a:ln>
            <a:solidFill>
              <a:srgbClr val="F1892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7C5711-B93F-5F3E-73F0-2B4FA0C481E6}"/>
              </a:ext>
            </a:extLst>
          </p:cNvPr>
          <p:cNvCxnSpPr>
            <a:cxnSpLocks/>
          </p:cNvCxnSpPr>
          <p:nvPr/>
        </p:nvCxnSpPr>
        <p:spPr>
          <a:xfrm>
            <a:off x="365739" y="5147599"/>
            <a:ext cx="6013112" cy="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F0EA8E7-2AC1-33E1-C9CA-1F2D1A505589}"/>
              </a:ext>
            </a:extLst>
          </p:cNvPr>
          <p:cNvCxnSpPr>
            <a:cxnSpLocks/>
          </p:cNvCxnSpPr>
          <p:nvPr/>
        </p:nvCxnSpPr>
        <p:spPr>
          <a:xfrm>
            <a:off x="168713" y="3980303"/>
            <a:ext cx="1185457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2E0EA02-A990-B8A3-8A94-15AC79FBC090}"/>
              </a:ext>
            </a:extLst>
          </p:cNvPr>
          <p:cNvSpPr txBox="1"/>
          <p:nvPr/>
        </p:nvSpPr>
        <p:spPr>
          <a:xfrm>
            <a:off x="8215862" y="830387"/>
            <a:ext cx="125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4EF28-DFC5-1E75-2079-1EE2A1F00547}"/>
              </a:ext>
            </a:extLst>
          </p:cNvPr>
          <p:cNvSpPr txBox="1"/>
          <p:nvPr/>
        </p:nvSpPr>
        <p:spPr>
          <a:xfrm>
            <a:off x="2444223" y="4129238"/>
            <a:ext cx="144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1AF3-9A5F-4909-2465-2C4E85471597}"/>
              </a:ext>
            </a:extLst>
          </p:cNvPr>
          <p:cNvSpPr/>
          <p:nvPr/>
        </p:nvSpPr>
        <p:spPr>
          <a:xfrm>
            <a:off x="6867943" y="3980303"/>
            <a:ext cx="4790524" cy="16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      Distribution of customer count and transaction count</a:t>
            </a:r>
            <a:r>
              <a:rPr lang="en-US" sz="1400" dirty="0"/>
              <a:t> </a:t>
            </a:r>
            <a:r>
              <a:rPr lang="en-US" dirty="0"/>
              <a:t>of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D13167-FD9D-EE16-31AB-8BCD632B703A}"/>
              </a:ext>
            </a:extLst>
          </p:cNvPr>
          <p:cNvSpPr/>
          <p:nvPr/>
        </p:nvSpPr>
        <p:spPr>
          <a:xfrm>
            <a:off x="1547084" y="921187"/>
            <a:ext cx="4082261" cy="26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Distribution of customer count and recent purchases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23C07-1E86-1B81-1BD5-D45552396810}"/>
              </a:ext>
            </a:extLst>
          </p:cNvPr>
          <p:cNvSpPr txBox="1"/>
          <p:nvPr/>
        </p:nvSpPr>
        <p:spPr>
          <a:xfrm rot="16200000">
            <a:off x="-597880" y="2148788"/>
            <a:ext cx="19978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Number of customers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06BDE7-6D26-1239-8DF6-D8ABD272D9CC}"/>
              </a:ext>
            </a:extLst>
          </p:cNvPr>
          <p:cNvSpPr txBox="1"/>
          <p:nvPr/>
        </p:nvSpPr>
        <p:spPr>
          <a:xfrm rot="16200000">
            <a:off x="5877338" y="5296681"/>
            <a:ext cx="19978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Number of customers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4B717D-F94F-96EB-B373-22ED8327C44E}"/>
              </a:ext>
            </a:extLst>
          </p:cNvPr>
          <p:cNvSpPr txBox="1"/>
          <p:nvPr/>
        </p:nvSpPr>
        <p:spPr>
          <a:xfrm>
            <a:off x="8769628" y="6550059"/>
            <a:ext cx="12945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Transaction count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109F5D-FE3B-4B42-2D4E-1DFAB3F6E1B6}"/>
              </a:ext>
            </a:extLst>
          </p:cNvPr>
          <p:cNvSpPr txBox="1"/>
          <p:nvPr/>
        </p:nvSpPr>
        <p:spPr>
          <a:xfrm>
            <a:off x="2563179" y="3664284"/>
            <a:ext cx="16912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Days since last purchase</a:t>
            </a:r>
          </a:p>
        </p:txBody>
      </p:sp>
    </p:spTree>
    <p:extLst>
      <p:ext uri="{BB962C8B-B14F-4D97-AF65-F5344CB8AC3E}">
        <p14:creationId xmlns:p14="http://schemas.microsoft.com/office/powerpoint/2010/main" val="24664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8DCD913F-62D8-6D24-0F05-551A8C47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59" y="1852847"/>
            <a:ext cx="6396301" cy="3609461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15ADC5F-C592-AC82-6E83-A63EDAE6C589}"/>
              </a:ext>
            </a:extLst>
          </p:cNvPr>
          <p:cNvSpPr/>
          <p:nvPr/>
        </p:nvSpPr>
        <p:spPr>
          <a:xfrm>
            <a:off x="1818756" y="1659797"/>
            <a:ext cx="1871415" cy="396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281E9-9645-15E3-22F9-348B4E639957}"/>
              </a:ext>
            </a:extLst>
          </p:cNvPr>
          <p:cNvSpPr/>
          <p:nvPr/>
        </p:nvSpPr>
        <p:spPr>
          <a:xfrm>
            <a:off x="327781" y="301033"/>
            <a:ext cx="119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highest ranked</a:t>
            </a:r>
            <a:r>
              <a:rPr kumimoji="0" lang="en-IE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‘monetary’ customers made up 14% of total customers but contributed to 49% of Gross Profit in the last 12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58FE2-5965-A64A-0CBE-DB55012ECFFC}"/>
              </a:ext>
            </a:extLst>
          </p:cNvPr>
          <p:cNvSpPr txBox="1"/>
          <p:nvPr/>
        </p:nvSpPr>
        <p:spPr>
          <a:xfrm>
            <a:off x="2034208" y="1668181"/>
            <a:ext cx="144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D0F1D-E5AC-7B70-125F-9BCD531F80CC}"/>
              </a:ext>
            </a:extLst>
          </p:cNvPr>
          <p:cNvSpPr txBox="1"/>
          <p:nvPr/>
        </p:nvSpPr>
        <p:spPr>
          <a:xfrm>
            <a:off x="327781" y="2427587"/>
            <a:ext cx="5209031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More than £25 Gross Profit contribution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‘monetary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’rank (score of 1)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Between £10 and £25 Gross Profit contribution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medium ‘monetary’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 (score of 2)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Less than £10 Gross Profit contribution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low ‘monetary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 rank (score of 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A9C5E-C6CD-FEAF-7438-B508946BE665}"/>
              </a:ext>
            </a:extLst>
          </p:cNvPr>
          <p:cNvSpPr/>
          <p:nvPr/>
        </p:nvSpPr>
        <p:spPr>
          <a:xfrm>
            <a:off x="9938481" y="2295121"/>
            <a:ext cx="1712286" cy="2925808"/>
          </a:xfrm>
          <a:prstGeom prst="rect">
            <a:avLst/>
          </a:prstGeom>
          <a:solidFill>
            <a:srgbClr val="92D050">
              <a:alpha val="7059"/>
            </a:srgbClr>
          </a:solidFill>
          <a:ln w="31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FD47D-35DA-0B32-B6AF-5775A9DBB684}"/>
              </a:ext>
            </a:extLst>
          </p:cNvPr>
          <p:cNvSpPr/>
          <p:nvPr/>
        </p:nvSpPr>
        <p:spPr>
          <a:xfrm>
            <a:off x="8226196" y="2295121"/>
            <a:ext cx="1712285" cy="2925808"/>
          </a:xfrm>
          <a:prstGeom prst="rect">
            <a:avLst/>
          </a:prstGeom>
          <a:solidFill>
            <a:srgbClr val="F18922">
              <a:alpha val="16831"/>
            </a:srgbClr>
          </a:solidFill>
          <a:ln w="3175">
            <a:solidFill>
              <a:srgbClr val="F1892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B90C5-8253-CB03-613B-0D56E847C432}"/>
              </a:ext>
            </a:extLst>
          </p:cNvPr>
          <p:cNvSpPr/>
          <p:nvPr/>
        </p:nvSpPr>
        <p:spPr>
          <a:xfrm>
            <a:off x="6513910" y="2295121"/>
            <a:ext cx="1712286" cy="2925808"/>
          </a:xfrm>
          <a:prstGeom prst="rect">
            <a:avLst/>
          </a:prstGeom>
          <a:solidFill>
            <a:srgbClr val="E44BED">
              <a:alpha val="19967"/>
            </a:srgbClr>
          </a:solidFill>
          <a:ln w="3175">
            <a:solidFill>
              <a:srgbClr val="E44BE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4C476-B6F3-B6D6-30F0-86F2722FF9F4}"/>
              </a:ext>
            </a:extLst>
          </p:cNvPr>
          <p:cNvCxnSpPr>
            <a:cxnSpLocks/>
          </p:cNvCxnSpPr>
          <p:nvPr/>
        </p:nvCxnSpPr>
        <p:spPr>
          <a:xfrm>
            <a:off x="327781" y="3284583"/>
            <a:ext cx="5020967" cy="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3610E6-131F-5BEA-DCE9-8B944689B22F}"/>
              </a:ext>
            </a:extLst>
          </p:cNvPr>
          <p:cNvCxnSpPr>
            <a:cxnSpLocks/>
          </p:cNvCxnSpPr>
          <p:nvPr/>
        </p:nvCxnSpPr>
        <p:spPr>
          <a:xfrm>
            <a:off x="376894" y="4236233"/>
            <a:ext cx="4971854" cy="14233"/>
          </a:xfrm>
          <a:prstGeom prst="line">
            <a:avLst/>
          </a:prstGeom>
          <a:ln>
            <a:solidFill>
              <a:srgbClr val="F1892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B8B96B-ECA0-FDC3-0552-7642F81E7327}"/>
              </a:ext>
            </a:extLst>
          </p:cNvPr>
          <p:cNvCxnSpPr>
            <a:cxnSpLocks/>
          </p:cNvCxnSpPr>
          <p:nvPr/>
        </p:nvCxnSpPr>
        <p:spPr>
          <a:xfrm>
            <a:off x="327781" y="5220929"/>
            <a:ext cx="5020967" cy="0"/>
          </a:xfrm>
          <a:prstGeom prst="line">
            <a:avLst/>
          </a:prstGeom>
          <a:ln>
            <a:solidFill>
              <a:srgbClr val="E44BE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4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1061</Words>
  <Application>Microsoft Macintosh PowerPoint</Application>
  <PresentationFormat>Widescreen</PresentationFormat>
  <Paragraphs>145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Prism Customer Segmentation</vt:lpstr>
      <vt:lpstr>Executive Summary</vt:lpstr>
      <vt:lpstr>PowerPoint Presentation</vt:lpstr>
      <vt:lpstr>PowerPoint Presentation</vt:lpstr>
      <vt:lpstr>PowerPoint Presentation</vt:lpstr>
      <vt:lpstr>PowerPoint Presentation</vt:lpstr>
      <vt:lpstr>Methodology RFM segmentation</vt:lpstr>
      <vt:lpstr>PowerPoint Presentation</vt:lpstr>
      <vt:lpstr>PowerPoint Presentation</vt:lpstr>
      <vt:lpstr>Recap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Ramdeo</dc:creator>
  <cp:lastModifiedBy>Ciaran Ramdeo</cp:lastModifiedBy>
  <cp:revision>42</cp:revision>
  <dcterms:created xsi:type="dcterms:W3CDTF">2023-08-24T20:57:11Z</dcterms:created>
  <dcterms:modified xsi:type="dcterms:W3CDTF">2023-09-01T12:53:36Z</dcterms:modified>
</cp:coreProperties>
</file>