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THU4vkYRHtS9Nygdw2zYwuyc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2080aa41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92080aa41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92080aa41b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2080aa41b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92080aa41b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92080aa41b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2080aa41b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92080aa41b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92080aa41b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2080aa41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92080aa41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92080aa41b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2080aa41b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92080aa41b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92080aa41b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2080aa41b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92080aa41b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92080aa41b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ungry Shark World - Launch trailer - YouTube" id="89" name="Google Shape;89;p1"/>
          <p:cNvPicPr preferRelativeResize="0"/>
          <p:nvPr/>
        </p:nvPicPr>
        <p:blipFill rotWithShape="1">
          <a:blip r:embed="rId3">
            <a:alphaModFix/>
          </a:blip>
          <a:srcRect b="18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isoft Future Games Of London (@FGOLnews) / Twitter" id="95" name="Google Shape;95;g192080aa41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92080aa41b_1_1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92080aa41b_1_1"/>
          <p:cNvSpPr txBox="1"/>
          <p:nvPr/>
        </p:nvSpPr>
        <p:spPr>
          <a:xfrm>
            <a:off x="489475" y="1007066"/>
            <a:ext cx="10871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Hungry Shark World is an aquatic adventure where the player controls a 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shark.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Arial"/>
              <a:buChar char="•"/>
            </a:pPr>
            <a:r>
              <a:rPr i="0" lang="en-GB" sz="20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There are 8 different tiers of sharks with different stats (Speed, Bite and Boost)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There are also 3 different types of currencies: Coins, Gems and Pearls used for upgrades.</a:t>
            </a:r>
            <a:endParaRPr/>
          </a:p>
        </p:txBody>
      </p:sp>
      <p:sp>
        <p:nvSpPr>
          <p:cNvPr id="98" name="Google Shape;98;g192080aa41b_1_1"/>
          <p:cNvSpPr/>
          <p:nvPr/>
        </p:nvSpPr>
        <p:spPr>
          <a:xfrm>
            <a:off x="1811972" y="3953883"/>
            <a:ext cx="2176500" cy="1601400"/>
          </a:xfrm>
          <a:prstGeom prst="ellipse">
            <a:avLst/>
          </a:prstGeom>
          <a:noFill/>
          <a:ln cap="flat" cmpd="sng" w="38100">
            <a:solidFill>
              <a:srgbClr val="CE20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CE2026"/>
                </a:solidFill>
                <a:latin typeface="Calibri"/>
                <a:ea typeface="Calibri"/>
                <a:cs typeface="Calibri"/>
                <a:sym typeface="Calibri"/>
              </a:rPr>
              <a:t>1624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CE2026"/>
                </a:solidFill>
                <a:latin typeface="Calibri"/>
                <a:ea typeface="Calibri"/>
                <a:cs typeface="Calibri"/>
                <a:sym typeface="Calibri"/>
              </a:rPr>
              <a:t>Average Daily Active Users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92080aa41b_1_1"/>
          <p:cNvSpPr/>
          <p:nvPr/>
        </p:nvSpPr>
        <p:spPr>
          <a:xfrm>
            <a:off x="8151062" y="3888964"/>
            <a:ext cx="2186100" cy="1601400"/>
          </a:xfrm>
          <a:prstGeom prst="ellipse">
            <a:avLst/>
          </a:prstGeom>
          <a:noFill/>
          <a:ln cap="flat" cmpd="sng" w="38100">
            <a:solidFill>
              <a:srgbClr val="298D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298D44"/>
                </a:solidFill>
                <a:latin typeface="Calibri"/>
                <a:ea typeface="Calibri"/>
                <a:cs typeface="Calibri"/>
                <a:sym typeface="Calibri"/>
              </a:rPr>
              <a:t>4M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298D44"/>
                </a:solidFill>
                <a:latin typeface="Calibri"/>
                <a:ea typeface="Calibri"/>
                <a:cs typeface="Calibri"/>
                <a:sym typeface="Calibri"/>
              </a:rPr>
              <a:t>IAP Revenue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92080aa41b_1_1"/>
          <p:cNvSpPr/>
          <p:nvPr/>
        </p:nvSpPr>
        <p:spPr>
          <a:xfrm>
            <a:off x="4977950" y="3888964"/>
            <a:ext cx="2186100" cy="1644600"/>
          </a:xfrm>
          <a:prstGeom prst="ellipse">
            <a:avLst/>
          </a:prstGeom>
          <a:noFill/>
          <a:ln cap="flat" cmpd="sng" w="38100">
            <a:solidFill>
              <a:srgbClr val="FBAF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FBAF1D"/>
                </a:solidFill>
                <a:latin typeface="Calibri"/>
                <a:ea typeface="Calibri"/>
                <a:cs typeface="Calibri"/>
                <a:sym typeface="Calibri"/>
              </a:rPr>
              <a:t>13.2M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FBAF1D"/>
                </a:solidFill>
                <a:latin typeface="Calibri"/>
                <a:ea typeface="Calibri"/>
                <a:cs typeface="Calibri"/>
                <a:sym typeface="Calibri"/>
              </a:rPr>
              <a:t>Downloads</a:t>
            </a:r>
            <a:endParaRPr b="1" i="0" sz="1000" u="none" cap="none" strike="noStrike">
              <a:solidFill>
                <a:srgbClr val="FBAF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298D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92080aa41b_1_1"/>
          <p:cNvSpPr txBox="1"/>
          <p:nvPr/>
        </p:nvSpPr>
        <p:spPr>
          <a:xfrm>
            <a:off x="5030135" y="3339701"/>
            <a:ext cx="29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– September (202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2080aa41b_1_12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revenue in different countries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192080aa41b_1_12"/>
          <p:cNvPicPr preferRelativeResize="0"/>
          <p:nvPr/>
        </p:nvPicPr>
        <p:blipFill rotWithShape="1">
          <a:blip r:embed="rId3">
            <a:alphaModFix/>
          </a:blip>
          <a:srcRect b="3856" l="3375" r="4143" t="4977"/>
          <a:stretch/>
        </p:blipFill>
        <p:spPr>
          <a:xfrm>
            <a:off x="262525" y="1159400"/>
            <a:ext cx="7525201" cy="5140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bisoft Future Games Of London (@FGOLnews) / Twitter" id="109" name="Google Shape;109;g192080aa41b_1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92080aa41b_1_12"/>
          <p:cNvSpPr txBox="1"/>
          <p:nvPr/>
        </p:nvSpPr>
        <p:spPr>
          <a:xfrm>
            <a:off x="8312725" y="1268800"/>
            <a:ext cx="335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US and China have the highest revenue generated over the 3 month period.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2080aa41b_1_26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revenue and downloads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bisoft Future Games Of London (@FGOLnews) / Twitter" id="117" name="Google Shape;117;g192080aa41b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92080aa41b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25" y="1825950"/>
            <a:ext cx="5763600" cy="395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92080aa41b_1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975" y="1826237"/>
            <a:ext cx="5764227" cy="39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92080aa41b_1_26"/>
          <p:cNvSpPr txBox="1"/>
          <p:nvPr/>
        </p:nvSpPr>
        <p:spPr>
          <a:xfrm>
            <a:off x="2475625" y="928425"/>
            <a:ext cx="860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Japan has more IAP compared to the number of downloads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Brazil has higher downloads but the IAP revenue is much lower than other countries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2080aa41b_1_34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Revenue across platforms over time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bisoft Future Games Of London (@FGOLnews) / Twitter" id="127" name="Google Shape;127;g192080aa41b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2080aa41b_1_34"/>
          <p:cNvSpPr txBox="1"/>
          <p:nvPr/>
        </p:nvSpPr>
        <p:spPr>
          <a:xfrm>
            <a:off x="8695550" y="1410975"/>
            <a:ext cx="3303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iOS platform has generated more revenue compared to Android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revenue increases around the shark week period (24th-30th july) for both platforms but the increase is more pronounced for iOS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92080aa41b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00" y="1960900"/>
            <a:ext cx="8346399" cy="454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92080aa41b_1_34"/>
          <p:cNvSpPr/>
          <p:nvPr/>
        </p:nvSpPr>
        <p:spPr>
          <a:xfrm>
            <a:off x="4888825" y="2471575"/>
            <a:ext cx="820200" cy="3532800"/>
          </a:xfrm>
          <a:prstGeom prst="rect">
            <a:avLst/>
          </a:prstGeom>
          <a:solidFill>
            <a:srgbClr val="37FF00">
              <a:alpha val="220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192080aa41b_1_34"/>
          <p:cNvPicPr preferRelativeResize="0"/>
          <p:nvPr/>
        </p:nvPicPr>
        <p:blipFill rotWithShape="1">
          <a:blip r:embed="rId5">
            <a:alphaModFix/>
          </a:blip>
          <a:srcRect b="0" l="13753" r="13013" t="0"/>
          <a:stretch/>
        </p:blipFill>
        <p:spPr>
          <a:xfrm>
            <a:off x="1039100" y="1217250"/>
            <a:ext cx="2450074" cy="18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2080aa41b_1_46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 in revenue between China and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bisoft Future Games Of London (@FGOLnews) / Twitter" id="138" name="Google Shape;138;g192080aa41b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92080aa41b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1700"/>
            <a:ext cx="5783600" cy="385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92080aa41b_1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225" y="1427488"/>
            <a:ext cx="5706301" cy="38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92080aa41b_1_46"/>
          <p:cNvSpPr txBox="1"/>
          <p:nvPr/>
        </p:nvSpPr>
        <p:spPr>
          <a:xfrm>
            <a:off x="940825" y="907475"/>
            <a:ext cx="23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IAP revenue in China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92080aa41b_1_46"/>
          <p:cNvSpPr txBox="1"/>
          <p:nvPr/>
        </p:nvSpPr>
        <p:spPr>
          <a:xfrm>
            <a:off x="7282300" y="907475"/>
            <a:ext cx="20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IAP revenue in USA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92080aa41b_1_46"/>
          <p:cNvSpPr/>
          <p:nvPr/>
        </p:nvSpPr>
        <p:spPr>
          <a:xfrm>
            <a:off x="3434475" y="1212275"/>
            <a:ext cx="503100" cy="3532800"/>
          </a:xfrm>
          <a:prstGeom prst="rect">
            <a:avLst/>
          </a:prstGeom>
          <a:solidFill>
            <a:srgbClr val="37FF00">
              <a:alpha val="220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92080aa41b_1_46"/>
          <p:cNvSpPr/>
          <p:nvPr/>
        </p:nvSpPr>
        <p:spPr>
          <a:xfrm>
            <a:off x="9526100" y="1325500"/>
            <a:ext cx="503100" cy="3532800"/>
          </a:xfrm>
          <a:prstGeom prst="rect">
            <a:avLst/>
          </a:prstGeom>
          <a:solidFill>
            <a:srgbClr val="37FF00">
              <a:alpha val="220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92080aa41b_1_46"/>
          <p:cNvSpPr txBox="1"/>
          <p:nvPr/>
        </p:nvSpPr>
        <p:spPr>
          <a:xfrm>
            <a:off x="4089975" y="5639050"/>
            <a:ext cx="449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increase in china IAP revenue is after the shark week period and all revenue generated in iOS platform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2080aa41b_1_57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Weekly changes across 3 KPI’s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bisoft Future Games Of London (@FGOLnews) / Twitter" id="152" name="Google Shape;152;g192080aa41b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92080aa41b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25" y="867200"/>
            <a:ext cx="7502719" cy="57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92080aa41b_1_57"/>
          <p:cNvSpPr txBox="1"/>
          <p:nvPr/>
        </p:nvSpPr>
        <p:spPr>
          <a:xfrm>
            <a:off x="8181475" y="1771900"/>
            <a:ext cx="3948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Conversion rate increases after shark week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Both ARPDAU and ARPPU show similar trends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By the end of august we notice more active users are paying users, would be interesting to see if this trend continues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92080aa41b_1_57"/>
          <p:cNvSpPr/>
          <p:nvPr/>
        </p:nvSpPr>
        <p:spPr>
          <a:xfrm>
            <a:off x="5009525" y="867200"/>
            <a:ext cx="513900" cy="5312100"/>
          </a:xfrm>
          <a:prstGeom prst="rect">
            <a:avLst/>
          </a:prstGeom>
          <a:solidFill>
            <a:srgbClr val="37FF00">
              <a:alpha val="220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isoft Future Games Of London (@FGOLnews) / Twitter"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IAPs prompt the most conversion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1841"/>
            <a:ext cx="8793718" cy="578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951" y="921852"/>
            <a:ext cx="2528327" cy="10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7317775" y="2298750"/>
            <a:ext cx="446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Gem Package has the highest conversion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SplashPass only had highest first time conversion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compared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to SplashPass Bundle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isoft Future Games Of London (@FGOLnews) / Twitter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990" y="5707742"/>
            <a:ext cx="1068010" cy="10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357A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between progression tier and purchase behaviour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15718" t="0"/>
          <a:stretch/>
        </p:blipFill>
        <p:spPr>
          <a:xfrm>
            <a:off x="6104500" y="925800"/>
            <a:ext cx="5836349" cy="46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21852"/>
            <a:ext cx="5922396" cy="46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6909075" y="5759700"/>
            <a:ext cx="53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First time spenders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301775" y="5759700"/>
            <a:ext cx="53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Not first time spenders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500" y="925800"/>
            <a:ext cx="1394075" cy="17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2022-11-16T18:55:36Z</dcterms:created>
  <dc:creator>Asha Makwana</dc:creator>
</cp:coreProperties>
</file>