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0" autoAdjust="0"/>
    <p:restoredTop sz="81388" autoAdjust="0"/>
  </p:normalViewPr>
  <p:slideViewPr>
    <p:cSldViewPr snapToGrid="0">
      <p:cViewPr varScale="1">
        <p:scale>
          <a:sx n="70" d="100"/>
          <a:sy n="70" d="100"/>
        </p:scale>
        <p:origin x="113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7BC93-94BF-46B8-B45F-CCCA25C9F2A6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E61-9DF5-4922-A33B-EF9A5C011A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11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 2016, Microsoft released a chat-bot on twitter called Tay. 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was initially it was meant to resemble the language patterns of a 19-year old American girl.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But… it quickly turned into a mean racist machine.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How did this happen? It learnt based on the interactions it had with other users. 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Tay was quickly suspended by Microsoft while they tried to resolve the problem.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E61-9DF5-4922-A33B-EF9A5C011AA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779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How can a computer generate an answer to a tweet?</a:t>
            </a:r>
          </a:p>
          <a:p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Encoding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– We feed words one by one, and this sets up an internal state in the model representing the context of the sentence.</a:t>
            </a:r>
          </a:p>
          <a:p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Decoding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– After the first word is generated. Each output now serves as a new input to predict the next word….. until the model itself generates a stop signal, therefore creating a new tweet.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E61-9DF5-4922-A33B-EF9A5C011AA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164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TAY seemed like a good idea but people are horrible on social media and it was learning from those tweets. So you can see how it starting tweeting a lot of racist things.</a:t>
            </a:r>
          </a:p>
          <a:p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was suspended within 16 hours of its release.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Microsoft also released chatbot called Zo which was a “politically correct version” of TAY but that also had problems and got discontinued in 2019.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 RIP TAY and Zo!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E61-9DF5-4922-A33B-EF9A5C011AA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41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To understand what went wrong, we need to look at how machines perceive and process language and how they respond —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which is known as Natural Language Processing (NLP)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It’s difficult because the meaning of the words is mostly context related.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For example consider the following sentence… What does this mean to you?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It can be very complicated to extract meaning from language. 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E61-9DF5-4922-A33B-EF9A5C011AA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19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This is just a example of a NLP pipeline: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Where we have </a:t>
            </a:r>
            <a:r>
              <a:rPr lang="en-GB" b="1" i="0" dirty="0">
                <a:solidFill>
                  <a:srgbClr val="292929"/>
                </a:solidFill>
                <a:effectLst/>
                <a:latin typeface="sohne"/>
              </a:rPr>
              <a:t>Raw Text, Tokenizing, Cleaning, Vectorizing, Machine Learning and the Output Text.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292929"/>
                </a:solidFill>
                <a:effectLst/>
                <a:latin typeface="sohne"/>
              </a:rPr>
              <a:t>We are going to look at all of them to understand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E61-9DF5-4922-A33B-EF9A5C011AA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125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 imagine someone wanted to insult the creator’s of Tay which is Microsoft</a:t>
            </a:r>
          </a:p>
          <a:p>
            <a:r>
              <a:rPr lang="en-GB" dirty="0"/>
              <a:t>And they tweeted – </a:t>
            </a:r>
            <a:r>
              <a:rPr lang="en-GB" b="1" dirty="0"/>
              <a:t>“Windows is the worst operating system” </a:t>
            </a:r>
            <a:r>
              <a:rPr lang="en-GB" dirty="0"/>
              <a:t>so that’s our Raw Text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To retrieve information from this sentence, we need to input this into our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NLP pipeline</a:t>
            </a: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r>
              <a:rPr lang="en-GB" dirty="0"/>
              <a:t>Next lets there’s </a:t>
            </a:r>
            <a:r>
              <a:rPr lang="en-US" sz="1200" b="1" u="none" dirty="0">
                <a:solidFill>
                  <a:schemeClr val="bg1"/>
                </a:solidFill>
              </a:rPr>
              <a:t>Tokenizing.</a:t>
            </a:r>
          </a:p>
          <a:p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E61-9DF5-4922-A33B-EF9A5C011AA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all the inputted words are split up including punctuation marks like the full stop at the end of the sentence, these are now called </a:t>
            </a:r>
            <a:r>
              <a:rPr lang="en-GB" b="1" dirty="0"/>
              <a:t>Tokens. </a:t>
            </a:r>
            <a:endParaRPr lang="en-GB" dirty="0"/>
          </a:p>
          <a:p>
            <a:r>
              <a:rPr lang="en-GB" dirty="0"/>
              <a:t>Next lets look at </a:t>
            </a:r>
            <a:r>
              <a:rPr lang="en-GB" b="1" dirty="0"/>
              <a:t>Cleaning.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E61-9DF5-4922-A33B-EF9A5C011AA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025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First - A database containing the most common stop words is used, if an inputted word is contained in the database, it gets removed. So things like….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Next - Stemming – Where we keep the root word so instead of operating or operated we use operate. 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Substitution – We transform </a:t>
            </a:r>
            <a: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exaggerated words like worst to its root which is bad.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Next lets look at </a:t>
            </a:r>
            <a:r>
              <a:rPr lang="en-US" sz="1200" b="1" u="none" dirty="0">
                <a:solidFill>
                  <a:schemeClr val="bg1"/>
                </a:solidFill>
              </a:rPr>
              <a:t>Vectorizing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E61-9DF5-4922-A33B-EF9A5C011AA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043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we have to turn the words into numbers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. There’s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multiple approaches to this problem, but it mostly relies on counting the occurrences of every single word in all messages.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One possible approach is building a matrix with individual words as columns and rows. 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look at two adjacent words and count the occurrences of their combination. So Linux + good appear 2 times adjacent to each other which you can also see from the matrix.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Each word is now transformed to a vector. E.g. Windows = 0200000.</a:t>
            </a:r>
          </a:p>
          <a:p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Next lets look at </a:t>
            </a: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Machine Learning</a:t>
            </a:r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E61-9DF5-4922-A33B-EF9A5C011AA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93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Now we input the numerical representation of our words into a Machine Learning system.</a:t>
            </a:r>
          </a:p>
          <a:p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LSTM - is an artificial neural network 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that attempts to simulate the network of neurons that make up a human brain, so that the computer will be able to learn things and make decisions in a humanlike manner.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 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In the training phase -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provide a known input and an expected output.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generated output is then compared to the expected output and the error is fed back. This process is repeated until the algorithm achieves the required level of performance. </a:t>
            </a:r>
          </a:p>
          <a:p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In the prediction phase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- we can use the trained model to predict values of unknown inputs. 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Here it has correctly predicted the word bad.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E61-9DF5-4922-A33B-EF9A5C011AA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82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 the case of our Twitter-Bot we would like the model to predict the next word in a sentence. 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But it must also know how multiple words act together in a broader context.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LSTM is a Recurrent Neural Network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—  So it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has an additional long term memory to remember past data and use it as a second input which is shown in the next slide. 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Next we will look at Generating New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FEE61-9DF5-4922-A33B-EF9A5C011AA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71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64A0-A34F-2267-7C86-119099EB8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3574D-06B0-6F6E-4756-0B64A0020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87E7-F50D-635C-C0B0-D04E5B58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B509-13B7-4AC2-BF0C-D64046DC918D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DC35-3A15-4E27-72E9-AFE698F1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F993-FA66-FEE4-7158-DD875626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6F15-D89F-4291-98E8-EBB48BD27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970E-A625-54CC-69D7-1803BB90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CD380-6458-9A4D-C584-E06545F90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58DD-7C2B-016A-FD07-0ACCE48A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B509-13B7-4AC2-BF0C-D64046DC918D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AEB9-D989-01A0-D10A-BF341678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12EA-95ED-66CF-8F1B-3F1D9193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6F15-D89F-4291-98E8-EBB48BD27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70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DD234-00CD-5E47-067D-3C5B3A921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FCDE3-7680-9117-4FDF-336F3077F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E084-3798-13F3-D519-D8A4C7C3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B509-13B7-4AC2-BF0C-D64046DC918D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F5F7D-D28D-8F07-E631-A2477DC8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4614-4669-651A-4496-BCA502A2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6F15-D89F-4291-98E8-EBB48BD27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7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9482-64BC-7B1A-ECDA-981DA995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2067-F5B2-19C6-C154-FC4633DD2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2376B-6E48-C561-E55A-8CFEC5CA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B509-13B7-4AC2-BF0C-D64046DC918D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E683-764A-91C6-8855-2D33E1BF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23D02-B312-EF65-4EE0-650A45C7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6F15-D89F-4291-98E8-EBB48BD27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83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2FE3-FF1D-572C-1669-BFDEA7F4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B5A51-C10C-C82E-1A7B-A2E4D84F0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3180-A8B9-8F8F-B3A2-0FC06C89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B509-13B7-4AC2-BF0C-D64046DC918D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C4D11-E2AE-DDD1-8BE3-BBFDA295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56A42-C46F-7A9C-42DA-9EAF39B2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6F15-D89F-4291-98E8-EBB48BD27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73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5E5F-8FBD-B076-6929-04E89453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F7451-240A-C236-E3B3-A52D6C1C8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BAD86-73DD-AE81-F12E-E2E696817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F0CB1-2036-B1FF-0019-3A2F64F2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B509-13B7-4AC2-BF0C-D64046DC918D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5355B-1C31-1A64-66F2-853A7BEB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7C879-D24B-D6F5-D565-D11CDF77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6F15-D89F-4291-98E8-EBB48BD27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72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B691-4643-6AC5-0445-34EA2835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0DF2B-B3D9-3394-E3C9-2C00733C0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1373F-504D-774D-9F80-41C69B482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6D952-0EC7-970F-D2DE-6D81A8644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D82F9-AAF6-CB5F-0F59-3316D430E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B3828-CA80-EF84-9F3D-04E9D7F6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B509-13B7-4AC2-BF0C-D64046DC918D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AF293-6C70-4792-AFD8-7D1BB95E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DA014-0FDF-2185-EEEF-71975939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6F15-D89F-4291-98E8-EBB48BD27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0386-F1B6-6DBB-A985-A90B6BBE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CF713-6133-96D1-67B6-E96FA6D5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B509-13B7-4AC2-BF0C-D64046DC918D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CB651-2563-EC33-4727-8AF8FF23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16E4C-EB6D-95DC-1D58-3E70B908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6F15-D89F-4291-98E8-EBB48BD27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9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06680-FC96-E024-F710-716DD06C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B509-13B7-4AC2-BF0C-D64046DC918D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07091-E754-851E-627A-358F2737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5A059-AB53-A764-1BAA-83C77915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6F15-D89F-4291-98E8-EBB48BD27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04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FABE-7A4E-C0B6-6B60-CA5AABC6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4E2E-61AB-94F9-7910-C66F7F805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6F01E-324C-8DF2-5737-406ED3F03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9F9EE-5A3C-4052-90ED-BD09B119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B509-13B7-4AC2-BF0C-D64046DC918D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28EF7-4A4E-3D42-25AF-AD901E64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8E76C-EE77-E053-1200-037D624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6F15-D89F-4291-98E8-EBB48BD27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58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2697-8415-D409-6F0B-4F0D8E7C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3F395-2664-ADF1-68FB-C6A8012A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0C5CA-BE3D-580D-19D7-B155E9817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41287-1054-A680-F8F9-629C803A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B509-13B7-4AC2-BF0C-D64046DC918D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EAA11-EDBC-F930-603E-D63E7F6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7BD9-3D9F-A07A-E2EF-29FB5B42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56F15-D89F-4291-98E8-EBB48BD27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12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1A575-144F-5E56-F8C2-E0806AC1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A0C0D-BE7B-8721-07C8-31F88034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4641-698F-6084-DAE7-7D83437D6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7B509-13B7-4AC2-BF0C-D64046DC918D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29B1B-C7D9-1305-5689-67BA033D9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B974B-3952-5843-CD23-DEA25E2AF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56F15-D89F-4291-98E8-EBB48BD27A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60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RNN-v-s-LSTM-a-RNNs-use-their-internal-state-memory-to-process-sequences-of-inputs_fig1_341131167" TargetMode="External"/><Relationship Id="rId2" Type="http://schemas.openxmlformats.org/officeDocument/2006/relationships/hyperlink" Target="https://medium.com/unetiq/ai-fails-explained-tay-nlp-bc9235018b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Natural_language_process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F5A370-B3E0-F0AA-0B98-DA8A09305D80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THE EVOLUTION OF:</a:t>
            </a:r>
          </a:p>
          <a:p>
            <a:pPr algn="ctr"/>
            <a:r>
              <a:rPr lang="en-GB" sz="2800" b="1" u="sng" dirty="0">
                <a:solidFill>
                  <a:schemeClr val="bg1"/>
                </a:solidFill>
              </a:rPr>
              <a:t>TAY AI (Thinking About You Artificial Intelligence)</a:t>
            </a:r>
          </a:p>
          <a:p>
            <a:pPr algn="ctr"/>
            <a:endParaRPr lang="en-GB" sz="1000" b="1" u="sn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C3E90-499F-09C5-3DE2-27B936B13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67" y="1395031"/>
            <a:ext cx="3266840" cy="1838764"/>
          </a:xfrm>
          <a:prstGeom prst="rect">
            <a:avLst/>
          </a:prstGeom>
        </p:spPr>
      </p:pic>
      <p:pic>
        <p:nvPicPr>
          <p:cNvPr id="1028" name="Picture 4" descr="Requiem for Tay: Microsoft's AI Bot Gone Bad – The New Stack">
            <a:extLst>
              <a:ext uri="{FF2B5EF4-FFF2-40B4-BE49-F238E27FC236}">
                <a16:creationId xmlns:a16="http://schemas.microsoft.com/office/drawing/2014/main" id="{71D7E9CB-77A1-93A8-E8EE-11D21EB4AC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7415" r="4513" b="7887"/>
          <a:stretch/>
        </p:blipFill>
        <p:spPr bwMode="auto">
          <a:xfrm>
            <a:off x="8266023" y="3035726"/>
            <a:ext cx="3560883" cy="16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59F6C-F091-E86C-749E-44D088CB54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9" t="30757" r="15543" b="30936"/>
          <a:stretch/>
        </p:blipFill>
        <p:spPr>
          <a:xfrm>
            <a:off x="8238921" y="1467338"/>
            <a:ext cx="3755972" cy="1076379"/>
          </a:xfrm>
          <a:prstGeom prst="rect">
            <a:avLst/>
          </a:prstGeom>
        </p:spPr>
      </p:pic>
      <p:pic>
        <p:nvPicPr>
          <p:cNvPr id="2" name="Picture 2" descr="Microsoft's Chat Bot Experiment Turns Racist | Fortune">
            <a:extLst>
              <a:ext uri="{FF2B5EF4-FFF2-40B4-BE49-F238E27FC236}">
                <a16:creationId xmlns:a16="http://schemas.microsoft.com/office/drawing/2014/main" id="{EC8E76E4-3405-7294-B5C7-22C806022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978" y="4609285"/>
            <a:ext cx="4063471" cy="18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ay AI | Know Your Meme">
            <a:extLst>
              <a:ext uri="{FF2B5EF4-FFF2-40B4-BE49-F238E27FC236}">
                <a16:creationId xmlns:a16="http://schemas.microsoft.com/office/drawing/2014/main" id="{AA40F691-D2B9-7E06-3261-0F3B824DC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44" y="1395031"/>
            <a:ext cx="4514740" cy="16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Shut Down The 'Tay' Chatbot After It Went Full-Nazi In &lt; 24 Hours">
            <a:extLst>
              <a:ext uri="{FF2B5EF4-FFF2-40B4-BE49-F238E27FC236}">
                <a16:creationId xmlns:a16="http://schemas.microsoft.com/office/drawing/2014/main" id="{CB082AC4-C9C8-8BA8-6E68-9645DE64B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5" t="44053" r="3341" b="3150"/>
          <a:stretch/>
        </p:blipFill>
        <p:spPr bwMode="auto">
          <a:xfrm>
            <a:off x="221372" y="4960190"/>
            <a:ext cx="3271935" cy="15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EF16B-FDCB-4BF2-06E3-757E928C3681}"/>
              </a:ext>
            </a:extLst>
          </p:cNvPr>
          <p:cNvSpPr txBox="1"/>
          <p:nvPr/>
        </p:nvSpPr>
        <p:spPr>
          <a:xfrm>
            <a:off x="309196" y="3520830"/>
            <a:ext cx="7440028" cy="732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cap="all" dirty="0">
                <a:solidFill>
                  <a:srgbClr val="FF0000"/>
                </a:solidFill>
                <a:effectLst/>
                <a:latin typeface="Heroic"/>
              </a:rPr>
              <a:t>TAY'S RESPONSES HAVE TURNED THE BOT INTO A JOKE, BUT THEY RAISE SERIOUS QUESTIONS!!!</a:t>
            </a:r>
            <a:endParaRPr lang="en-GB" sz="20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Overcoming the Racial Bias in AI - KDnuggets">
            <a:extLst>
              <a:ext uri="{FF2B5EF4-FFF2-40B4-BE49-F238E27FC236}">
                <a16:creationId xmlns:a16="http://schemas.microsoft.com/office/drawing/2014/main" id="{0DF3757A-D374-825E-5455-8AF6939E2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479" y="4832537"/>
            <a:ext cx="3755972" cy="166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E3C813-20C4-4313-7F20-2AE351749525}"/>
              </a:ext>
            </a:extLst>
          </p:cNvPr>
          <p:cNvSpPr txBox="1"/>
          <p:nvPr/>
        </p:nvSpPr>
        <p:spPr>
          <a:xfrm>
            <a:off x="9950892" y="5365954"/>
            <a:ext cx="52596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*******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E828C-009D-B754-D118-9AB477A0CD17}"/>
              </a:ext>
            </a:extLst>
          </p:cNvPr>
          <p:cNvSpPr txBox="1"/>
          <p:nvPr/>
        </p:nvSpPr>
        <p:spPr>
          <a:xfrm>
            <a:off x="10811048" y="5375122"/>
            <a:ext cx="525962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*******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19880-8223-D9AE-050C-AAA482D48185}"/>
              </a:ext>
            </a:extLst>
          </p:cNvPr>
          <p:cNvSpPr txBox="1"/>
          <p:nvPr/>
        </p:nvSpPr>
        <p:spPr>
          <a:xfrm>
            <a:off x="9090737" y="5786992"/>
            <a:ext cx="420056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16264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28A35F-C9AD-43CC-E466-59BB39259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64" y="2285528"/>
            <a:ext cx="7608599" cy="1934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9ADEB-104D-57A6-47F3-1FF0AA56AD91}"/>
              </a:ext>
            </a:extLst>
          </p:cNvPr>
          <p:cNvSpPr txBox="1"/>
          <p:nvPr/>
        </p:nvSpPr>
        <p:spPr>
          <a:xfrm>
            <a:off x="0" y="-41329"/>
            <a:ext cx="12192000" cy="110799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BREAKDOWN:</a:t>
            </a:r>
          </a:p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Generating New Text</a:t>
            </a:r>
          </a:p>
          <a:p>
            <a:pPr algn="ctr"/>
            <a:endParaRPr lang="en-GB" sz="10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171B6-C35F-037E-C8D1-78B259D25C77}"/>
              </a:ext>
            </a:extLst>
          </p:cNvPr>
          <p:cNvSpPr txBox="1"/>
          <p:nvPr/>
        </p:nvSpPr>
        <p:spPr>
          <a:xfrm>
            <a:off x="402955" y="1399918"/>
            <a:ext cx="11251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We saw how to transform text into a numeric representation and how machines can be trained to predict words, but how can a computer generate an answer to an entire tweet?</a:t>
            </a:r>
            <a:endParaRPr lang="en-GB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C810BD-D400-CE47-8128-D5CB69B9C231}"/>
              </a:ext>
            </a:extLst>
          </p:cNvPr>
          <p:cNvCxnSpPr>
            <a:cxnSpLocks/>
          </p:cNvCxnSpPr>
          <p:nvPr/>
        </p:nvCxnSpPr>
        <p:spPr>
          <a:xfrm flipV="1">
            <a:off x="3456122" y="4151626"/>
            <a:ext cx="1467173" cy="80839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7540C4-CCE5-C654-8AC8-FA16C53D190A}"/>
              </a:ext>
            </a:extLst>
          </p:cNvPr>
          <p:cNvSpPr txBox="1"/>
          <p:nvPr/>
        </p:nvSpPr>
        <p:spPr>
          <a:xfrm>
            <a:off x="402955" y="5042683"/>
            <a:ext cx="5447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transformed input tweet is fed into the Machine Learning algorithm word by word until a stop signal is reached.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99AD42-9865-9F46-0EBC-472385D99960}"/>
              </a:ext>
            </a:extLst>
          </p:cNvPr>
          <p:cNvCxnSpPr>
            <a:cxnSpLocks/>
          </p:cNvCxnSpPr>
          <p:nvPr/>
        </p:nvCxnSpPr>
        <p:spPr>
          <a:xfrm flipV="1">
            <a:off x="8500821" y="4220286"/>
            <a:ext cx="0" cy="82239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26AEC9-7D71-C467-4A4F-6E69DBA9A5D8}"/>
              </a:ext>
            </a:extLst>
          </p:cNvPr>
          <p:cNvSpPr txBox="1"/>
          <p:nvPr/>
        </p:nvSpPr>
        <p:spPr>
          <a:xfrm>
            <a:off x="6263363" y="5094343"/>
            <a:ext cx="5447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Based on this, the model now generates the first word in the decoding phase, which it uses as an input for the nex</a:t>
            </a:r>
            <a:r>
              <a:rPr lang="en-US" dirty="0">
                <a:solidFill>
                  <a:srgbClr val="292929"/>
                </a:solidFill>
                <a:latin typeface="charter"/>
              </a:rPr>
              <a:t>t word. A stop signal (&lt;END&gt;) means end of tweet.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3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Powerpuff Girls' Funeral - YouTube">
            <a:extLst>
              <a:ext uri="{FF2B5EF4-FFF2-40B4-BE49-F238E27FC236}">
                <a16:creationId xmlns:a16="http://schemas.microsoft.com/office/drawing/2014/main" id="{C4B411DE-67D1-F068-1EAD-0AA25FF35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79" y="3842530"/>
            <a:ext cx="3848743" cy="216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2B443-55A3-A67F-B42F-A9343EF4D54A}"/>
              </a:ext>
            </a:extLst>
          </p:cNvPr>
          <p:cNvSpPr txBox="1"/>
          <p:nvPr/>
        </p:nvSpPr>
        <p:spPr>
          <a:xfrm>
            <a:off x="0" y="-40858"/>
            <a:ext cx="12192000" cy="110799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>
                <a:solidFill>
                  <a:schemeClr val="bg1"/>
                </a:solidFill>
              </a:rPr>
              <a:t>TAY </a:t>
            </a:r>
          </a:p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CONCLUSIONS</a:t>
            </a:r>
          </a:p>
          <a:p>
            <a:pPr algn="ctr"/>
            <a:endParaRPr lang="en-GB" sz="1000" b="1" u="sn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C2ABE-556C-4A7E-088D-92A1782DC7AB}"/>
              </a:ext>
            </a:extLst>
          </p:cNvPr>
          <p:cNvSpPr txBox="1"/>
          <p:nvPr/>
        </p:nvSpPr>
        <p:spPr>
          <a:xfrm>
            <a:off x="563104" y="1518922"/>
            <a:ext cx="112052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Since our example model was trained on data stating that “Windows is bad”, it is likely to give a similar answer in the context of its opinion on Windows.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If you imagine training the bot on racist messages, you can easily understand how Tay was tweeting more about the holocaust than teenage pregnancy.</a:t>
            </a:r>
            <a:endParaRPr lang="en-GB" dirty="0"/>
          </a:p>
        </p:txBody>
      </p:sp>
      <p:pic>
        <p:nvPicPr>
          <p:cNvPr id="11274" name="Picture 10" descr="🪦 Headstone Emoji 1-Click Copy-Paste">
            <a:extLst>
              <a:ext uri="{FF2B5EF4-FFF2-40B4-BE49-F238E27FC236}">
                <a16:creationId xmlns:a16="http://schemas.microsoft.com/office/drawing/2014/main" id="{D1DC43FD-B92D-8BD7-0B0A-50DCFC2C8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145" y="3861751"/>
            <a:ext cx="2126476" cy="212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A3D407-EFED-2C48-9579-2DE98DD5F77C}"/>
              </a:ext>
            </a:extLst>
          </p:cNvPr>
          <p:cNvSpPr txBox="1"/>
          <p:nvPr/>
        </p:nvSpPr>
        <p:spPr>
          <a:xfrm>
            <a:off x="0" y="-40858"/>
            <a:ext cx="12192000" cy="110799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endParaRPr lang="en-GB" sz="2800" b="1" u="sng" dirty="0">
              <a:solidFill>
                <a:schemeClr val="bg1"/>
              </a:solidFill>
            </a:endParaRPr>
          </a:p>
          <a:p>
            <a:pPr algn="ctr"/>
            <a:r>
              <a:rPr lang="en-GB" sz="2800" b="1" u="sng" dirty="0">
                <a:solidFill>
                  <a:schemeClr val="bg1"/>
                </a:solidFill>
              </a:rPr>
              <a:t>THE END</a:t>
            </a:r>
            <a:endParaRPr lang="en-US" sz="2800" b="1" u="sng" dirty="0">
              <a:solidFill>
                <a:schemeClr val="bg1"/>
              </a:solidFill>
            </a:endParaRPr>
          </a:p>
          <a:p>
            <a:pPr algn="ctr"/>
            <a:endParaRPr lang="en-GB" sz="1000" b="1" u="sng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A33B7-1695-1281-B3E0-0A6516E515F5}"/>
              </a:ext>
            </a:extLst>
          </p:cNvPr>
          <p:cNvSpPr txBox="1"/>
          <p:nvPr/>
        </p:nvSpPr>
        <p:spPr>
          <a:xfrm>
            <a:off x="392624" y="5143500"/>
            <a:ext cx="10228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Sources:</a:t>
            </a:r>
          </a:p>
          <a:p>
            <a:r>
              <a:rPr lang="en-GB" sz="1000" dirty="0">
                <a:hlinkClick r:id="rId2"/>
              </a:rPr>
              <a:t>https://www.theverge.com/2016/3/24/11297050/tay-microsoft-chatbot-racist</a:t>
            </a:r>
          </a:p>
          <a:p>
            <a:endParaRPr lang="en-GB" sz="1000" dirty="0">
              <a:hlinkClick r:id="rId2"/>
            </a:endParaRPr>
          </a:p>
          <a:p>
            <a:r>
              <a:rPr lang="en-GB" sz="1000" dirty="0">
                <a:hlinkClick r:id="rId2"/>
              </a:rPr>
              <a:t>https://medium.com/unetiq/ai-fails-explained-tay-nlp-bc9235018b5</a:t>
            </a:r>
            <a:endParaRPr lang="en-GB" sz="1000" dirty="0"/>
          </a:p>
          <a:p>
            <a:endParaRPr lang="en-GB" sz="1000" dirty="0"/>
          </a:p>
          <a:p>
            <a:r>
              <a:rPr lang="en-GB" sz="1000" dirty="0">
                <a:hlinkClick r:id="rId3"/>
              </a:rPr>
              <a:t>https://www.researchgate.net/figure/RNN-v-s-LSTM-a-RNNs-use-their-internal-state-memory-to-process-sequences-of-inputs_fig1_341131167</a:t>
            </a:r>
            <a:endParaRPr lang="en-GB" sz="1000" dirty="0"/>
          </a:p>
          <a:p>
            <a:endParaRPr lang="en-GB" sz="1000" dirty="0"/>
          </a:p>
          <a:p>
            <a:r>
              <a:rPr lang="en-GB" sz="1000" dirty="0">
                <a:hlinkClick r:id="rId4"/>
              </a:rPr>
              <a:t>https://en.wikipedia.org/wiki/Natural_language_processing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B9D49-C69B-CBB8-6BCC-39B190EC161B}"/>
              </a:ext>
            </a:extLst>
          </p:cNvPr>
          <p:cNvSpPr txBox="1"/>
          <p:nvPr/>
        </p:nvSpPr>
        <p:spPr>
          <a:xfrm>
            <a:off x="4148381" y="1292593"/>
            <a:ext cx="51402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Presented by: Asha Makwana</a:t>
            </a:r>
          </a:p>
        </p:txBody>
      </p:sp>
      <p:pic>
        <p:nvPicPr>
          <p:cNvPr id="1028" name="Picture 4" descr="A Beginner's Guide to Neural Networks: Part One | by Nehal Udyavar |  Towards Data Science">
            <a:extLst>
              <a:ext uri="{FF2B5EF4-FFF2-40B4-BE49-F238E27FC236}">
                <a16:creationId xmlns:a16="http://schemas.microsoft.com/office/drawing/2014/main" id="{34DA22DD-27F5-E3B5-E9C4-DFAB7BEA6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533" y="1951502"/>
            <a:ext cx="3507097" cy="305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5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914F3A-298F-5048-C0A5-D5F5E62F0686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NPL:</a:t>
            </a:r>
          </a:p>
          <a:p>
            <a:pPr algn="ctr"/>
            <a:r>
              <a:rPr lang="en-US" sz="2800" b="1" i="0" u="sng" dirty="0">
                <a:solidFill>
                  <a:schemeClr val="bg1"/>
                </a:solidFill>
                <a:effectLst/>
              </a:rPr>
              <a:t>Natural Language Processing </a:t>
            </a:r>
            <a:endParaRPr lang="en-GB" sz="2800" b="1" u="sng" dirty="0">
              <a:solidFill>
                <a:schemeClr val="bg1"/>
              </a:solidFill>
            </a:endParaRPr>
          </a:p>
          <a:p>
            <a:pPr algn="ctr"/>
            <a:endParaRPr lang="en-GB" sz="10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3B94C-4BB4-3787-25F3-9956498A3868}"/>
              </a:ext>
            </a:extLst>
          </p:cNvPr>
          <p:cNvSpPr txBox="1"/>
          <p:nvPr/>
        </p:nvSpPr>
        <p:spPr>
          <a:xfrm>
            <a:off x="698351" y="1759314"/>
            <a:ext cx="10795298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NLP strives to build machines that understand and respond to text or voice data and respond with text or speech of their own, in a similar way to humans.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C12F2-5943-526F-BF6F-62A0F29E0BA4}"/>
              </a:ext>
            </a:extLst>
          </p:cNvPr>
          <p:cNvSpPr txBox="1"/>
          <p:nvPr/>
        </p:nvSpPr>
        <p:spPr>
          <a:xfrm>
            <a:off x="698351" y="2604753"/>
            <a:ext cx="10795298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Computers are built to process structured numerical data. The inconsistency and volatility of human language therefore turns NLP into a complex task.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01B35E7-53B8-DCCA-894E-A485C9D01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38" y="3705859"/>
            <a:ext cx="6927924" cy="70788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292929"/>
                </a:solidFill>
              </a:rPr>
              <a:t>Consider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</a:rPr>
              <a:t> the following sentence: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</a:rPr>
              <a:t>“I saw Erin dancing on a hill with a telescope.”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E261-882F-D51D-5AA2-F2CFD6CAE037}"/>
              </a:ext>
            </a:extLst>
          </p:cNvPr>
          <p:cNvSpPr txBox="1"/>
          <p:nvPr/>
        </p:nvSpPr>
        <p:spPr>
          <a:xfrm>
            <a:off x="3057862" y="4747759"/>
            <a:ext cx="6462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92929"/>
                </a:solidFill>
                <a:latin typeface="charter"/>
              </a:rPr>
              <a:t>1. Did I see Erin dancing with my telescope?</a:t>
            </a:r>
          </a:p>
          <a:p>
            <a:pPr algn="ctr"/>
            <a:endParaRPr lang="en-US" b="1" i="0" dirty="0">
              <a:solidFill>
                <a:srgbClr val="292929"/>
              </a:solidFill>
              <a:effectLst/>
              <a:latin typeface="charter"/>
            </a:endParaRPr>
          </a:p>
          <a:p>
            <a:pPr algn="ctr"/>
            <a:r>
              <a:rPr lang="en-US" b="1" dirty="0">
                <a:solidFill>
                  <a:srgbClr val="292929"/>
                </a:solidFill>
                <a:latin typeface="charter"/>
              </a:rPr>
              <a:t>2. Did I see Erin dancing while she was using a telescope on a hill?</a:t>
            </a:r>
          </a:p>
          <a:p>
            <a:pPr algn="ctr"/>
            <a:endParaRPr lang="en-US" b="1" dirty="0">
              <a:solidFill>
                <a:srgbClr val="292929"/>
              </a:solidFill>
              <a:latin typeface="charter"/>
            </a:endParaRPr>
          </a:p>
          <a:p>
            <a:pPr algn="ctr"/>
            <a:r>
              <a:rPr lang="en-US" b="1" dirty="0">
                <a:solidFill>
                  <a:srgbClr val="292929"/>
                </a:solidFill>
                <a:latin typeface="charter"/>
              </a:rPr>
              <a:t>Who was using the telescope???</a:t>
            </a:r>
          </a:p>
        </p:txBody>
      </p:sp>
    </p:spTree>
    <p:extLst>
      <p:ext uri="{BB962C8B-B14F-4D97-AF65-F5344CB8AC3E}">
        <p14:creationId xmlns:p14="http://schemas.microsoft.com/office/powerpoint/2010/main" val="42893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976968-C064-088E-1E7C-A9E06DE9F7F1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OVERVIEW:</a:t>
            </a:r>
          </a:p>
          <a:p>
            <a:pPr algn="ctr"/>
            <a:r>
              <a:rPr lang="en-GB" sz="2800" b="1" u="sng" dirty="0">
                <a:solidFill>
                  <a:schemeClr val="bg1"/>
                </a:solidFill>
              </a:rPr>
              <a:t>Breakdown of the steps involved</a:t>
            </a:r>
          </a:p>
          <a:p>
            <a:pPr algn="ctr"/>
            <a:endParaRPr lang="en-GB" sz="10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FD055-774F-46E7-4009-FF8FD4894EA5}"/>
              </a:ext>
            </a:extLst>
          </p:cNvPr>
          <p:cNvSpPr txBox="1"/>
          <p:nvPr/>
        </p:nvSpPr>
        <p:spPr>
          <a:xfrm>
            <a:off x="478716" y="1384611"/>
            <a:ext cx="9466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Feeding the result of each individual step into the next algorithm, we build a “pipeline”.</a:t>
            </a:r>
            <a:endParaRPr lang="en-GB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EB0E11-49E6-459F-9F80-D5C849B05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88" y="2127610"/>
            <a:ext cx="7532745" cy="31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DC04E3-F1F2-4BAB-ECF5-ADDF12090FC6}"/>
              </a:ext>
            </a:extLst>
          </p:cNvPr>
          <p:cNvSpPr txBox="1"/>
          <p:nvPr/>
        </p:nvSpPr>
        <p:spPr>
          <a:xfrm>
            <a:off x="3172161" y="5356308"/>
            <a:ext cx="6096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757575"/>
                </a:solidFill>
                <a:effectLst/>
                <a:latin typeface="sohne"/>
              </a:rPr>
              <a:t>Figure 1 — Exemplary Natural Language Processing Pipeline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54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9490A4-6452-FF30-4D4B-0097F635B017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BREAKDOWN:</a:t>
            </a:r>
          </a:p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Raw text</a:t>
            </a:r>
            <a:r>
              <a:rPr lang="en-US" sz="2800" b="1" i="0" u="sng" dirty="0">
                <a:solidFill>
                  <a:schemeClr val="bg1"/>
                </a:solidFill>
                <a:effectLst/>
              </a:rPr>
              <a:t> </a:t>
            </a:r>
            <a:endParaRPr lang="en-GB" sz="2800" b="1" u="sng" dirty="0">
              <a:solidFill>
                <a:schemeClr val="bg1"/>
              </a:solidFill>
            </a:endParaRPr>
          </a:p>
          <a:p>
            <a:pPr algn="ctr"/>
            <a:endParaRPr lang="en-GB" sz="1000" b="1" u="sng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889F23-3489-7A37-A47D-745F89706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21" y="1559972"/>
            <a:ext cx="7694961" cy="239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volution of Windows Logos : r/pcmasterrace">
            <a:extLst>
              <a:ext uri="{FF2B5EF4-FFF2-40B4-BE49-F238E27FC236}">
                <a16:creationId xmlns:a16="http://schemas.microsoft.com/office/drawing/2014/main" id="{832869F7-4D67-7E00-B567-D836B530F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63" b="22584"/>
          <a:stretch/>
        </p:blipFill>
        <p:spPr bwMode="auto">
          <a:xfrm>
            <a:off x="2484895" y="4313885"/>
            <a:ext cx="7481649" cy="212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97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03AB54-5F1A-E965-BE6D-E899B7A547CD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BREAKDOWN:</a:t>
            </a:r>
          </a:p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Tokenizing</a:t>
            </a:r>
          </a:p>
          <a:p>
            <a:pPr algn="ctr"/>
            <a:endParaRPr lang="en-GB" sz="1000" b="1" u="sng" dirty="0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CB16DB1-5763-586F-6C67-BED4906D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749" y="1585268"/>
            <a:ext cx="7277988" cy="237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88E30-D820-7FC6-A28A-EC5711929EA9}"/>
              </a:ext>
            </a:extLst>
          </p:cNvPr>
          <p:cNvSpPr txBox="1"/>
          <p:nvPr/>
        </p:nvSpPr>
        <p:spPr>
          <a:xfrm>
            <a:off x="645763" y="4757980"/>
            <a:ext cx="1069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plitting up a sentence into its individual words. Punctuation marks will also be treated as separate “tokens”.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82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500E75-9E3E-8698-56B5-AB446B9616EF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BREAKDOWN:</a:t>
            </a:r>
          </a:p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Cleaning</a:t>
            </a:r>
          </a:p>
          <a:p>
            <a:pPr algn="ctr"/>
            <a:endParaRPr lang="en-GB" sz="1000" b="1" u="sng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05950F-C404-C68B-1005-92CFC8B7E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282" y="1607879"/>
            <a:ext cx="7369111" cy="240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9FFFCF-F690-0DC8-6BC5-79C0F3DAB839}"/>
              </a:ext>
            </a:extLst>
          </p:cNvPr>
          <p:cNvSpPr txBox="1"/>
          <p:nvPr/>
        </p:nvSpPr>
        <p:spPr>
          <a:xfrm>
            <a:off x="661261" y="4355023"/>
            <a:ext cx="10698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“Stop words” are removed — frequent words such as “and”, “the”, “are”, “a”, “is” are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char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“Stemming” helps to deduce the same meaning for similar words, e.g. “operated” and “operating” could be transformed to their common root “operate”.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E4880-E7EB-88C9-EC62-368C1C5D1D2F}"/>
              </a:ext>
            </a:extLst>
          </p:cNvPr>
          <p:cNvSpPr txBox="1"/>
          <p:nvPr/>
        </p:nvSpPr>
        <p:spPr>
          <a:xfrm>
            <a:off x="661261" y="5648848"/>
            <a:ext cx="9453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More complex substitutions, like transforming the superlative “worst” to its root “bad”, also rely on the help of a database.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3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8079E3A-2B4D-0704-D51C-6FE5C133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69" y="1223909"/>
            <a:ext cx="9412386" cy="522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9FE4DD-1BD7-6C73-0C5D-41AAFA5DE621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BREAKDOWN:</a:t>
            </a:r>
          </a:p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Vectorizing</a:t>
            </a:r>
          </a:p>
          <a:p>
            <a:pPr algn="ctr"/>
            <a:endParaRPr lang="en-GB" sz="1000" b="1" u="sng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72FA15-2B46-D90A-44DA-63A831671FE6}"/>
              </a:ext>
            </a:extLst>
          </p:cNvPr>
          <p:cNvCxnSpPr>
            <a:cxnSpLocks/>
          </p:cNvCxnSpPr>
          <p:nvPr/>
        </p:nvCxnSpPr>
        <p:spPr>
          <a:xfrm flipH="1">
            <a:off x="5050971" y="2812898"/>
            <a:ext cx="879523" cy="135088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32CE3D-6ACB-1BE9-61D7-CBC06953861E}"/>
              </a:ext>
            </a:extLst>
          </p:cNvPr>
          <p:cNvSpPr txBox="1"/>
          <p:nvPr/>
        </p:nvSpPr>
        <p:spPr>
          <a:xfrm>
            <a:off x="5930494" y="2443566"/>
            <a:ext cx="133802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0 2 0 0 0 0 0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CB402D-C34E-8612-6354-39D0BE00B839}"/>
              </a:ext>
            </a:extLst>
          </p:cNvPr>
          <p:cNvSpPr/>
          <p:nvPr/>
        </p:nvSpPr>
        <p:spPr>
          <a:xfrm>
            <a:off x="2557221" y="5592305"/>
            <a:ext cx="1725478" cy="3047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6617D2-C606-E101-9171-9A7B46A68EAD}"/>
              </a:ext>
            </a:extLst>
          </p:cNvPr>
          <p:cNvSpPr/>
          <p:nvPr/>
        </p:nvSpPr>
        <p:spPr>
          <a:xfrm>
            <a:off x="3032501" y="5093777"/>
            <a:ext cx="1400014" cy="3464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20DFD1-8111-4DF3-E761-3E843D565196}"/>
              </a:ext>
            </a:extLst>
          </p:cNvPr>
          <p:cNvSpPr/>
          <p:nvPr/>
        </p:nvSpPr>
        <p:spPr>
          <a:xfrm>
            <a:off x="9399722" y="5494606"/>
            <a:ext cx="271220" cy="2500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D3AF35-7F09-1555-7811-901CAAE0E5FC}"/>
              </a:ext>
            </a:extLst>
          </p:cNvPr>
          <p:cNvSpPr/>
          <p:nvPr/>
        </p:nvSpPr>
        <p:spPr>
          <a:xfrm>
            <a:off x="8772041" y="5779803"/>
            <a:ext cx="271220" cy="2500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63E479-3A9C-70E1-A41D-5C03012C16A4}"/>
              </a:ext>
            </a:extLst>
          </p:cNvPr>
          <p:cNvSpPr txBox="1"/>
          <p:nvPr/>
        </p:nvSpPr>
        <p:spPr>
          <a:xfrm>
            <a:off x="5395072" y="4082467"/>
            <a:ext cx="4496907" cy="2500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C2F65B-075B-1FBE-90B3-23ED579DF457}"/>
              </a:ext>
            </a:extLst>
          </p:cNvPr>
          <p:cNvSpPr txBox="1"/>
          <p:nvPr/>
        </p:nvSpPr>
        <p:spPr>
          <a:xfrm>
            <a:off x="5400515" y="4084459"/>
            <a:ext cx="641056" cy="19317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5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CE7769-BA88-CB83-44A2-F02B1601F7CE}"/>
              </a:ext>
            </a:extLst>
          </p:cNvPr>
          <p:cNvCxnSpPr>
            <a:cxnSpLocks/>
          </p:cNvCxnSpPr>
          <p:nvPr/>
        </p:nvCxnSpPr>
        <p:spPr>
          <a:xfrm flipH="1">
            <a:off x="5732524" y="2812898"/>
            <a:ext cx="1535991" cy="102270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0AE6252-EAD8-4D8F-A5BB-FFA48C6A2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01" y="1561961"/>
            <a:ext cx="6829748" cy="462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55C961-C63E-7B5C-C4AA-F659D071C038}"/>
              </a:ext>
            </a:extLst>
          </p:cNvPr>
          <p:cNvSpPr txBox="1"/>
          <p:nvPr/>
        </p:nvSpPr>
        <p:spPr>
          <a:xfrm>
            <a:off x="0" y="0"/>
            <a:ext cx="12192000" cy="110799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BREAKDOWN:</a:t>
            </a:r>
          </a:p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Machine Learning</a:t>
            </a:r>
          </a:p>
          <a:p>
            <a:pPr algn="ctr"/>
            <a:endParaRPr lang="en-GB" sz="10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42F57-5D60-6515-C937-DD7A5D618EC9}"/>
              </a:ext>
            </a:extLst>
          </p:cNvPr>
          <p:cNvSpPr txBox="1"/>
          <p:nvPr/>
        </p:nvSpPr>
        <p:spPr>
          <a:xfrm>
            <a:off x="480446" y="1472508"/>
            <a:ext cx="1978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Simple Models =</a:t>
            </a:r>
          </a:p>
          <a:p>
            <a:r>
              <a:rPr lang="en-GB" dirty="0"/>
              <a:t>Naive Bayes &amp; Support Vector Machines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14799-739E-D679-E220-989C792E3DF1}"/>
              </a:ext>
            </a:extLst>
          </p:cNvPr>
          <p:cNvSpPr txBox="1"/>
          <p:nvPr/>
        </p:nvSpPr>
        <p:spPr>
          <a:xfrm>
            <a:off x="480446" y="3138102"/>
            <a:ext cx="1978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Complex models = Artificial Neural Networks</a:t>
            </a:r>
          </a:p>
          <a:p>
            <a:r>
              <a:rPr lang="en-GB" b="0" i="0" dirty="0">
                <a:effectLst/>
              </a:rPr>
              <a:t>e.g.</a:t>
            </a:r>
          </a:p>
          <a:p>
            <a:r>
              <a:rPr lang="en-GB" b="0" i="0" dirty="0">
                <a:effectLst/>
              </a:rPr>
              <a:t>Long Short-Term Memory (LSTM) 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9E0562-5972-CDA6-D330-1418B099DAA7}"/>
              </a:ext>
            </a:extLst>
          </p:cNvPr>
          <p:cNvCxnSpPr>
            <a:cxnSpLocks/>
          </p:cNvCxnSpPr>
          <p:nvPr/>
        </p:nvCxnSpPr>
        <p:spPr>
          <a:xfrm flipV="1">
            <a:off x="947057" y="3484272"/>
            <a:ext cx="2990522" cy="70089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CC0C8F-6E09-3230-800A-E32A19E72B09}"/>
              </a:ext>
            </a:extLst>
          </p:cNvPr>
          <p:cNvSpPr txBox="1"/>
          <p:nvPr/>
        </p:nvSpPr>
        <p:spPr>
          <a:xfrm>
            <a:off x="3502777" y="1922994"/>
            <a:ext cx="1942454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9FEAC4-B167-407D-76AA-829259DF5BC4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8176366" y="3184334"/>
            <a:ext cx="1830374" cy="29993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68DC9D-C5FA-36B8-3ECF-1BED026910EF}"/>
              </a:ext>
            </a:extLst>
          </p:cNvPr>
          <p:cNvSpPr txBox="1"/>
          <p:nvPr/>
        </p:nvSpPr>
        <p:spPr>
          <a:xfrm>
            <a:off x="10006740" y="2994939"/>
            <a:ext cx="1557502" cy="37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Trained Model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0A62BF-07DB-83AC-6893-AE3FBE9A0664}"/>
              </a:ext>
            </a:extLst>
          </p:cNvPr>
          <p:cNvCxnSpPr>
            <a:cxnSpLocks/>
          </p:cNvCxnSpPr>
          <p:nvPr/>
        </p:nvCxnSpPr>
        <p:spPr>
          <a:xfrm flipH="1">
            <a:off x="8814380" y="2453898"/>
            <a:ext cx="1125200" cy="5915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BC4E2D-6B1D-8F4D-864A-B0F56DC38676}"/>
              </a:ext>
            </a:extLst>
          </p:cNvPr>
          <p:cNvSpPr txBox="1"/>
          <p:nvPr/>
        </p:nvSpPr>
        <p:spPr>
          <a:xfrm>
            <a:off x="10006740" y="2191239"/>
            <a:ext cx="164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859F97-174C-049E-51E9-62CAD7F09E4F}"/>
              </a:ext>
            </a:extLst>
          </p:cNvPr>
          <p:cNvSpPr txBox="1"/>
          <p:nvPr/>
        </p:nvSpPr>
        <p:spPr>
          <a:xfrm>
            <a:off x="7033808" y="4834092"/>
            <a:ext cx="1942454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A92CFA-7986-75CB-8D7E-0E7983AB352F}"/>
              </a:ext>
            </a:extLst>
          </p:cNvPr>
          <p:cNvSpPr txBox="1"/>
          <p:nvPr/>
        </p:nvSpPr>
        <p:spPr>
          <a:xfrm>
            <a:off x="3562187" y="5078635"/>
            <a:ext cx="1942454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864B1-CA20-EB10-5B3D-ADA7CD8DCFF3}"/>
              </a:ext>
            </a:extLst>
          </p:cNvPr>
          <p:cNvSpPr txBox="1"/>
          <p:nvPr/>
        </p:nvSpPr>
        <p:spPr>
          <a:xfrm>
            <a:off x="5093776" y="3945152"/>
            <a:ext cx="1080805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E27BA-E43A-A74F-DB72-BF67F25FECE3}"/>
              </a:ext>
            </a:extLst>
          </p:cNvPr>
          <p:cNvSpPr txBox="1"/>
          <p:nvPr/>
        </p:nvSpPr>
        <p:spPr>
          <a:xfrm>
            <a:off x="3851329" y="4379915"/>
            <a:ext cx="1080805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9617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12" grpId="0" animBg="1"/>
      <p:bldP spid="18" grpId="0" animBg="1"/>
      <p:bldP spid="19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765B59-AED2-AEB6-9EA8-98D65DB6D815}"/>
              </a:ext>
            </a:extLst>
          </p:cNvPr>
          <p:cNvSpPr txBox="1"/>
          <p:nvPr/>
        </p:nvSpPr>
        <p:spPr>
          <a:xfrm>
            <a:off x="0" y="-41329"/>
            <a:ext cx="12192000" cy="110799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BREAKDOWN:</a:t>
            </a:r>
          </a:p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Neural Networks Overview</a:t>
            </a:r>
          </a:p>
          <a:p>
            <a:pPr algn="ctr"/>
            <a:endParaRPr lang="en-GB" sz="1000" b="1" u="sng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FCCFA-A416-9775-AFCD-61A621261269}"/>
              </a:ext>
            </a:extLst>
          </p:cNvPr>
          <p:cNvSpPr txBox="1"/>
          <p:nvPr/>
        </p:nvSpPr>
        <p:spPr>
          <a:xfrm>
            <a:off x="754251" y="1413638"/>
            <a:ext cx="10683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Language is highly contextual, it is necessary for the model to not only learn word to word dependencies, but also how multiple words act together in a broader context.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9C769B-08CA-9D75-E464-97B4E0A66898}"/>
              </a:ext>
            </a:extLst>
          </p:cNvPr>
          <p:cNvSpPr txBox="1"/>
          <p:nvPr/>
        </p:nvSpPr>
        <p:spPr>
          <a:xfrm>
            <a:off x="692258" y="2366234"/>
            <a:ext cx="108074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Recurrent Neural Networks -&gt;  enable these capabilities by feeding back an internal state (memory) as a second input to themselves. In that way the network learns to generate new phrases, based on single words and in the context of a whole sentence.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62540E-2A78-A9B2-71B2-8A5F9F193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11"/>
          <a:stretch/>
        </p:blipFill>
        <p:spPr>
          <a:xfrm>
            <a:off x="4473845" y="3568437"/>
            <a:ext cx="3027337" cy="30024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4B6F00-59C2-7BBC-F2D9-BAE9A7E2BF98}"/>
              </a:ext>
            </a:extLst>
          </p:cNvPr>
          <p:cNvSpPr txBox="1"/>
          <p:nvPr/>
        </p:nvSpPr>
        <p:spPr>
          <a:xfrm>
            <a:off x="3915905" y="4716651"/>
            <a:ext cx="774915" cy="4959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26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1452</Words>
  <Application>Microsoft Office PowerPoint</Application>
  <PresentationFormat>Widescreen</PresentationFormat>
  <Paragraphs>135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charter</vt:lpstr>
      <vt:lpstr>Heroic</vt:lpstr>
      <vt:lpstr>Roboto</vt:lpstr>
      <vt:lpstr>sohne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 Makwana</dc:creator>
  <cp:lastModifiedBy>Asha Makwana</cp:lastModifiedBy>
  <cp:revision>427</cp:revision>
  <dcterms:created xsi:type="dcterms:W3CDTF">2022-07-28T13:42:03Z</dcterms:created>
  <dcterms:modified xsi:type="dcterms:W3CDTF">2022-08-01T11:56:18Z</dcterms:modified>
</cp:coreProperties>
</file>