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4" r:id="rId12"/>
    <p:sldId id="265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14-Apr-19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14-Apr-19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14-Apr-19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stributed_version_control" TargetMode="External"/><Relationship Id="rId2" Type="http://schemas.openxmlformats.org/officeDocument/2006/relationships/hyperlink" Target="https://en.wikipedia.org/wiki/Linus_Torvalds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hyperlink" Target="https://en.wikipedia.org/wiki/Free_and_open-source_softwar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FE01-B5A7-475E-AE1C-8A6FE1E56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104" y="1693633"/>
            <a:ext cx="8995721" cy="867542"/>
          </a:xfrm>
        </p:spPr>
        <p:txBody>
          <a:bodyPr/>
          <a:lstStyle/>
          <a:p>
            <a:pPr algn="l"/>
            <a:r>
              <a:rPr lang="en-IN" dirty="0"/>
              <a:t>Introduction to Git &amp; </a:t>
            </a:r>
            <a:r>
              <a:rPr lang="en-IN" dirty="0" err="1"/>
              <a:t>Github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6A5A9-20EE-4777-9A5E-2942A8F91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1992" y="3618064"/>
            <a:ext cx="4399975" cy="1893050"/>
          </a:xfrm>
        </p:spPr>
        <p:txBody>
          <a:bodyPr>
            <a:normAutofit/>
          </a:bodyPr>
          <a:lstStyle/>
          <a:p>
            <a:pPr algn="l"/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Name  : Wasit Shafi</a:t>
            </a:r>
          </a:p>
          <a:p>
            <a:pPr algn="l"/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Roll no :18MCA054 </a:t>
            </a:r>
          </a:p>
          <a:p>
            <a:pPr algn="l"/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Course : MCA II </a:t>
            </a:r>
            <a:r>
              <a:rPr lang="en-IN" sz="3000" dirty="0" err="1">
                <a:latin typeface="Arial" panose="020B0604020202020204" pitchFamily="34" charset="0"/>
                <a:cs typeface="Arial" panose="020B0604020202020204" pitchFamily="34" charset="0"/>
              </a:rPr>
              <a:t>sem</a:t>
            </a:r>
            <a:endParaRPr lang="en-IN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4" name="Picture 2" descr="Image result for git">
            <a:extLst>
              <a:ext uri="{FF2B5EF4-FFF2-40B4-BE49-F238E27FC236}">
                <a16:creationId xmlns:a16="http://schemas.microsoft.com/office/drawing/2014/main" id="{5264DA04-0016-4CAF-8C91-ACDD04E01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44" y="337613"/>
            <a:ext cx="1212312" cy="121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github">
            <a:extLst>
              <a:ext uri="{FF2B5EF4-FFF2-40B4-BE49-F238E27FC236}">
                <a16:creationId xmlns:a16="http://schemas.microsoft.com/office/drawing/2014/main" id="{620DF2BE-EAD9-4426-B4E1-AF86005AA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609" y="337613"/>
            <a:ext cx="2305624" cy="121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060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B9F0-8DD6-49C8-92BF-3142BDBF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188" y="226540"/>
            <a:ext cx="4512504" cy="749643"/>
          </a:xfrm>
        </p:spPr>
        <p:txBody>
          <a:bodyPr>
            <a:normAutofit/>
          </a:bodyPr>
          <a:lstStyle/>
          <a:p>
            <a:r>
              <a:rPr lang="en-IN" dirty="0"/>
              <a:t>Benefits of using git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9C09F-E6AE-4260-9B70-8F87F7FAC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28" y="1132702"/>
            <a:ext cx="9446955" cy="5498758"/>
          </a:xfrm>
        </p:spPr>
        <p:txBody>
          <a:bodyPr>
            <a:normAutofit/>
          </a:bodyPr>
          <a:lstStyle/>
          <a:p>
            <a:pPr lvl="1">
              <a:spcAft>
                <a:spcPts val="1200"/>
              </a:spcAft>
            </a:pPr>
            <a:r>
              <a:rPr lang="en-US" altLang="en-US" sz="2800" dirty="0"/>
              <a:t>More efficient, better workflow, etc.</a:t>
            </a:r>
            <a:endParaRPr lang="en-US" sz="2800" dirty="0"/>
          </a:p>
          <a:p>
            <a:pPr lvl="1">
              <a:spcAft>
                <a:spcPts val="1200"/>
              </a:spcAft>
            </a:pPr>
            <a:r>
              <a:rPr lang="en-US" sz="2800" dirty="0"/>
              <a:t>Easy to distribute work </a:t>
            </a:r>
            <a:r>
              <a:rPr lang="en-US" sz="2200" dirty="0"/>
              <a:t>ex</a:t>
            </a:r>
            <a:r>
              <a:rPr lang="en-US" sz="2800" dirty="0"/>
              <a:t>: </a:t>
            </a:r>
            <a:r>
              <a:rPr lang="en-US" sz="2400" dirty="0"/>
              <a:t>clone</a:t>
            </a:r>
          </a:p>
          <a:p>
            <a:pPr lvl="1">
              <a:spcAft>
                <a:spcPts val="1200"/>
              </a:spcAft>
            </a:pPr>
            <a:r>
              <a:rPr lang="en-US" sz="2800" dirty="0"/>
              <a:t>Easy to modify work of others </a:t>
            </a:r>
            <a:r>
              <a:rPr lang="en-US" sz="2400" dirty="0"/>
              <a:t>ex: fork</a:t>
            </a:r>
          </a:p>
          <a:p>
            <a:pPr lvl="1">
              <a:spcAft>
                <a:spcPts val="1200"/>
              </a:spcAft>
            </a:pPr>
            <a:r>
              <a:rPr lang="en-US" sz="2800" dirty="0"/>
              <a:t>Easy to take help from others </a:t>
            </a:r>
            <a:r>
              <a:rPr lang="en-US" sz="2200" dirty="0"/>
              <a:t>ex: pull</a:t>
            </a:r>
          </a:p>
          <a:p>
            <a:pPr lvl="1">
              <a:spcAft>
                <a:spcPts val="1200"/>
              </a:spcAft>
            </a:pPr>
            <a:r>
              <a:rPr lang="en-US" sz="2800" dirty="0"/>
              <a:t>Easy to Rollback a mistake </a:t>
            </a:r>
            <a:r>
              <a:rPr lang="en-US" sz="2200" dirty="0" err="1"/>
              <a:t>eg</a:t>
            </a:r>
            <a:r>
              <a:rPr lang="en-US" sz="2200" dirty="0"/>
              <a:t> :</a:t>
            </a:r>
            <a:r>
              <a:rPr lang="en-IN" sz="2200" dirty="0"/>
              <a:t>reset</a:t>
            </a:r>
          </a:p>
          <a:p>
            <a:pPr lvl="1">
              <a:spcAft>
                <a:spcPts val="1200"/>
              </a:spcAft>
            </a:pPr>
            <a:r>
              <a:rPr lang="en-IN" sz="2800" dirty="0"/>
              <a:t>Easy to create different version of project </a:t>
            </a:r>
            <a:r>
              <a:rPr lang="en-US" sz="2200" dirty="0" err="1"/>
              <a:t>eg</a:t>
            </a:r>
            <a:r>
              <a:rPr lang="en-US" sz="2200" dirty="0"/>
              <a:t> :</a:t>
            </a:r>
            <a:r>
              <a:rPr lang="en-IN" sz="2200" dirty="0"/>
              <a:t>tags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03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F748-3DAA-463F-9026-11B2EE9EC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4945" y="350843"/>
            <a:ext cx="5289151" cy="820579"/>
          </a:xfrm>
        </p:spPr>
        <p:txBody>
          <a:bodyPr/>
          <a:lstStyle/>
          <a:p>
            <a:pPr algn="l"/>
            <a:r>
              <a:rPr lang="en-IN" dirty="0"/>
              <a:t>Getting Started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9EA17-54EC-4104-8815-25FEDFB23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731" y="1408670"/>
            <a:ext cx="8786111" cy="5313825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ea typeface="ＭＳ Ｐゴシック" charset="-128"/>
              </a:rPr>
              <a:t>These will be set globally for all Git projects you work with.</a:t>
            </a:r>
            <a:endParaRPr lang="en-US" sz="3000" dirty="0">
              <a:solidFill>
                <a:srgbClr val="C00000"/>
              </a:solidFill>
            </a:endParaRPr>
          </a:p>
          <a:p>
            <a:pPr algn="l"/>
            <a:r>
              <a:rPr lang="en-US" sz="3000" dirty="0">
                <a:solidFill>
                  <a:srgbClr val="C00000"/>
                </a:solidFill>
              </a:rPr>
              <a:t>Installing Git</a:t>
            </a:r>
          </a:p>
          <a:p>
            <a:pPr algn="l"/>
            <a:r>
              <a:rPr lang="en-IN" sz="23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l"/>
            <a:r>
              <a:rPr lang="en-US" sz="3000" dirty="0">
                <a:solidFill>
                  <a:srgbClr val="C00000"/>
                </a:solidFill>
              </a:rPr>
              <a:t>Create your identity</a:t>
            </a:r>
          </a:p>
          <a:p>
            <a:pPr algn="l"/>
            <a:endParaRPr lang="en-IN" sz="3000" dirty="0">
              <a:solidFill>
                <a:schemeClr val="tx2">
                  <a:lumMod val="50000"/>
                </a:schemeClr>
              </a:solidFill>
            </a:endParaRPr>
          </a:p>
          <a:p>
            <a:pPr algn="l"/>
            <a:endParaRPr lang="en-IN" sz="3000" dirty="0">
              <a:solidFill>
                <a:schemeClr val="tx2">
                  <a:lumMod val="50000"/>
                </a:schemeClr>
              </a:solidFill>
            </a:endParaRPr>
          </a:p>
          <a:p>
            <a:pPr algn="l"/>
            <a:endParaRPr lang="en-IN" sz="3000" dirty="0">
              <a:solidFill>
                <a:schemeClr val="tx2">
                  <a:lumMod val="50000"/>
                </a:schemeClr>
              </a:solidFill>
            </a:endParaRPr>
          </a:p>
          <a:p>
            <a:pPr algn="l"/>
            <a:r>
              <a:rPr lang="en-IN" sz="3000" dirty="0">
                <a:solidFill>
                  <a:srgbClr val="C00000"/>
                </a:solidFill>
              </a:rPr>
              <a:t>C</a:t>
            </a:r>
            <a:r>
              <a:rPr lang="en-US" sz="3000" dirty="0">
                <a:solidFill>
                  <a:srgbClr val="C00000"/>
                </a:solidFill>
              </a:rPr>
              <a:t>heck your Git Settings</a:t>
            </a:r>
          </a:p>
          <a:p>
            <a:pPr algn="l"/>
            <a:endParaRPr lang="en-US" sz="3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Picture 2" descr="Image result for git">
            <a:extLst>
              <a:ext uri="{FF2B5EF4-FFF2-40B4-BE49-F238E27FC236}">
                <a16:creationId xmlns:a16="http://schemas.microsoft.com/office/drawing/2014/main" id="{94F6B730-06D1-40F6-9F0D-9E1E20B0C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31" y="350629"/>
            <a:ext cx="820793" cy="82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AB381596-4462-4F7F-A20D-89B3E1F7E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127" y="2383129"/>
            <a:ext cx="3581294" cy="539503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14245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apt-get install git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905F4E9-556B-4C9B-9499-FB9A4EAAF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127" y="3526079"/>
            <a:ext cx="6015576" cy="539503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14245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 config --global user.name “USERNAME"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90FD8D3-63E8-4FD5-A17E-42DB96B54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127" y="4302830"/>
            <a:ext cx="6457672" cy="539503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14245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 config --global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“USER E-MAIL”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A82BB1D0-2FAF-43D0-AD61-7A2700047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127" y="5774740"/>
            <a:ext cx="2615513" cy="81650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14245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 config --list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296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F748-3DAA-463F-9026-11B2EE9EC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770" y="464309"/>
            <a:ext cx="5289151" cy="820579"/>
          </a:xfrm>
        </p:spPr>
        <p:txBody>
          <a:bodyPr/>
          <a:lstStyle/>
          <a:p>
            <a:pPr algn="l"/>
            <a:r>
              <a:rPr lang="en-IN" dirty="0"/>
              <a:t>Getting Started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9EA17-54EC-4104-8815-25FEDFB23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731" y="1408670"/>
            <a:ext cx="8786111" cy="3442729"/>
          </a:xfrm>
        </p:spPr>
        <p:txBody>
          <a:bodyPr/>
          <a:lstStyle/>
          <a:p>
            <a:pPr algn="l"/>
            <a:r>
              <a:rPr lang="en-IN" sz="3000" dirty="0">
                <a:solidFill>
                  <a:srgbClr val="C00000"/>
                </a:solidFill>
              </a:rPr>
              <a:t>Colorization</a:t>
            </a:r>
            <a:r>
              <a:rPr lang="en-US" dirty="0"/>
              <a:t> </a:t>
            </a:r>
            <a:endParaRPr lang="en-US" sz="3000" dirty="0">
              <a:solidFill>
                <a:srgbClr val="C00000"/>
              </a:solidFill>
            </a:endParaRPr>
          </a:p>
          <a:p>
            <a:pPr algn="l"/>
            <a:endParaRPr lang="en-US" sz="3000" dirty="0">
              <a:solidFill>
                <a:srgbClr val="C00000"/>
              </a:solidFill>
            </a:endParaRPr>
          </a:p>
          <a:p>
            <a:pPr algn="l"/>
            <a:r>
              <a:rPr lang="en-IN" sz="23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l"/>
            <a:r>
              <a:rPr lang="en-US" sz="3000" dirty="0">
                <a:solidFill>
                  <a:srgbClr val="C00000"/>
                </a:solidFill>
              </a:rPr>
              <a:t>Cloning a Git repository</a:t>
            </a:r>
          </a:p>
          <a:p>
            <a:pPr algn="l"/>
            <a:endParaRPr lang="en-IN" sz="3000" dirty="0">
              <a:solidFill>
                <a:schemeClr val="tx2">
                  <a:lumMod val="50000"/>
                </a:schemeClr>
              </a:solidFill>
            </a:endParaRPr>
          </a:p>
          <a:p>
            <a:pPr algn="l"/>
            <a:endParaRPr lang="en-IN" sz="3000" dirty="0">
              <a:solidFill>
                <a:schemeClr val="tx2">
                  <a:lumMod val="50000"/>
                </a:schemeClr>
              </a:solidFill>
            </a:endParaRPr>
          </a:p>
          <a:p>
            <a:pPr algn="l"/>
            <a:endParaRPr lang="en-IN" sz="3000" dirty="0">
              <a:solidFill>
                <a:schemeClr val="tx2">
                  <a:lumMod val="50000"/>
                </a:schemeClr>
              </a:solidFill>
            </a:endParaRPr>
          </a:p>
          <a:p>
            <a:pPr algn="l"/>
            <a:endParaRPr lang="en-US" sz="3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Picture 2" descr="Image result for git">
            <a:extLst>
              <a:ext uri="{FF2B5EF4-FFF2-40B4-BE49-F238E27FC236}">
                <a16:creationId xmlns:a16="http://schemas.microsoft.com/office/drawing/2014/main" id="{94F6B730-06D1-40F6-9F0D-9E1E20B0C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31" y="464309"/>
            <a:ext cx="820793" cy="82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34B47BBB-3889-4C91-B69E-3D43AB679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726" y="3657331"/>
            <a:ext cx="6584673" cy="81650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14245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 clone https://github.com/username/repo.git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518947AF-AE85-4401-B765-E052BCA09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127" y="2124750"/>
            <a:ext cx="6584673" cy="81650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14245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 config –-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gloabal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color.ui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30938B-F280-4F9C-ACF3-9F48798F4DD3}"/>
              </a:ext>
            </a:extLst>
          </p:cNvPr>
          <p:cNvSpPr txBox="1"/>
          <p:nvPr/>
        </p:nvSpPr>
        <p:spPr>
          <a:xfrm>
            <a:off x="802731" y="4612222"/>
            <a:ext cx="768995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Github URL</a:t>
            </a:r>
          </a:p>
          <a:p>
            <a:endParaRPr lang="en-US" dirty="0">
              <a:hlinkClick r:id="" action="ppaction://noaction"/>
            </a:endParaRPr>
          </a:p>
          <a:p>
            <a:r>
              <a:rPr lang="en-US" sz="2400" dirty="0">
                <a:hlinkClick r:id="" action="ppaction://noaction"/>
              </a:rPr>
              <a:t>https</a:t>
            </a:r>
            <a:r>
              <a:rPr lang="en-US" sz="2400" dirty="0"/>
              <a:t>://github.com/username/reponame</a:t>
            </a:r>
          </a:p>
          <a:p>
            <a:r>
              <a:rPr lang="en-IN" sz="2400" dirty="0">
                <a:hlinkClick r:id="" action="ppaction://noaction"/>
              </a:rPr>
              <a:t> </a:t>
            </a:r>
            <a:endParaRPr lang="en-US" sz="2400" dirty="0">
              <a:hlinkClick r:id="" action="ppaction://noaction"/>
            </a:endParaRPr>
          </a:p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128568D-9C6B-40A0-897C-EB52C8657458}"/>
              </a:ext>
            </a:extLst>
          </p:cNvPr>
          <p:cNvGrpSpPr/>
          <p:nvPr/>
        </p:nvGrpSpPr>
        <p:grpSpPr>
          <a:xfrm>
            <a:off x="1623524" y="5749520"/>
            <a:ext cx="4718081" cy="458102"/>
            <a:chOff x="1580826" y="5758735"/>
            <a:chExt cx="3330200" cy="322177"/>
          </a:xfrm>
        </p:grpSpPr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A6AEAA7F-2380-4775-8631-7EC6A62FA49A}"/>
                </a:ext>
              </a:extLst>
            </p:cNvPr>
            <p:cNvSpPr/>
            <p:nvPr/>
          </p:nvSpPr>
          <p:spPr>
            <a:xfrm rot="16200000">
              <a:off x="3514920" y="5393852"/>
              <a:ext cx="322175" cy="1051942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83B21CC2-B5F0-42FA-8B35-2897BE58A2F4}"/>
                </a:ext>
              </a:extLst>
            </p:cNvPr>
            <p:cNvSpPr/>
            <p:nvPr/>
          </p:nvSpPr>
          <p:spPr>
            <a:xfrm rot="16200000">
              <a:off x="4459346" y="5629231"/>
              <a:ext cx="322176" cy="581185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CF6D1F2A-C56E-432C-A1EC-E53234A40E36}"/>
                </a:ext>
              </a:extLst>
            </p:cNvPr>
            <p:cNvSpPr/>
            <p:nvPr/>
          </p:nvSpPr>
          <p:spPr>
            <a:xfrm rot="16200000">
              <a:off x="2140410" y="5199152"/>
              <a:ext cx="322176" cy="1441343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5489A86-79D1-41B7-B174-0CE43CBCB65F}"/>
              </a:ext>
            </a:extLst>
          </p:cNvPr>
          <p:cNvSpPr/>
          <p:nvPr/>
        </p:nvSpPr>
        <p:spPr>
          <a:xfrm>
            <a:off x="1948880" y="6356137"/>
            <a:ext cx="5295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   Hosting site                 Author          Repository</a:t>
            </a:r>
          </a:p>
        </p:txBody>
      </p:sp>
    </p:spTree>
    <p:extLst>
      <p:ext uri="{BB962C8B-B14F-4D97-AF65-F5344CB8AC3E}">
        <p14:creationId xmlns:p14="http://schemas.microsoft.com/office/powerpoint/2010/main" val="3852145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F748-3DAA-463F-9026-11B2EE9EC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3627" y="153224"/>
            <a:ext cx="6784316" cy="820579"/>
          </a:xfrm>
        </p:spPr>
        <p:txBody>
          <a:bodyPr/>
          <a:lstStyle/>
          <a:p>
            <a:pPr algn="l"/>
            <a:r>
              <a:rPr lang="en-IN" dirty="0"/>
              <a:t>Basic Git commands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9EA17-54EC-4104-8815-25FEDFB23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731" y="1408670"/>
            <a:ext cx="8786111" cy="3442729"/>
          </a:xfrm>
        </p:spPr>
        <p:txBody>
          <a:bodyPr/>
          <a:lstStyle/>
          <a:p>
            <a:pPr algn="l"/>
            <a:endParaRPr lang="en-IN" sz="3000" dirty="0">
              <a:solidFill>
                <a:schemeClr val="tx2">
                  <a:lumMod val="50000"/>
                </a:schemeClr>
              </a:solidFill>
            </a:endParaRPr>
          </a:p>
          <a:p>
            <a:pPr algn="l"/>
            <a:endParaRPr lang="en-IN" sz="3000" dirty="0">
              <a:solidFill>
                <a:schemeClr val="tx2">
                  <a:lumMod val="50000"/>
                </a:schemeClr>
              </a:solidFill>
            </a:endParaRPr>
          </a:p>
          <a:p>
            <a:pPr algn="l"/>
            <a:endParaRPr lang="en-US" sz="3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Picture 2" descr="Image result for git">
            <a:extLst>
              <a:ext uri="{FF2B5EF4-FFF2-40B4-BE49-F238E27FC236}">
                <a16:creationId xmlns:a16="http://schemas.microsoft.com/office/drawing/2014/main" id="{94F6B730-06D1-40F6-9F0D-9E1E20B0C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48" y="64928"/>
            <a:ext cx="820793" cy="82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5C21696E-46E0-4707-8888-136491D41A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1632638"/>
              </p:ext>
            </p:extLst>
          </p:nvPr>
        </p:nvGraphicFramePr>
        <p:xfrm>
          <a:off x="802732" y="973803"/>
          <a:ext cx="9008534" cy="5694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335">
                  <a:extLst>
                    <a:ext uri="{9D8B030D-6E8A-4147-A177-3AD203B41FA5}">
                      <a16:colId xmlns:a16="http://schemas.microsoft.com/office/drawing/2014/main" val="2388256426"/>
                    </a:ext>
                  </a:extLst>
                </a:gridCol>
                <a:gridCol w="4400959">
                  <a:extLst>
                    <a:ext uri="{9D8B030D-6E8A-4147-A177-3AD203B41FA5}">
                      <a16:colId xmlns:a16="http://schemas.microsoft.com/office/drawing/2014/main" val="3516105086"/>
                    </a:ext>
                  </a:extLst>
                </a:gridCol>
                <a:gridCol w="4212240">
                  <a:extLst>
                    <a:ext uri="{9D8B030D-6E8A-4147-A177-3AD203B41FA5}">
                      <a16:colId xmlns:a16="http://schemas.microsoft.com/office/drawing/2014/main" val="3422165344"/>
                    </a:ext>
                  </a:extLst>
                </a:gridCol>
              </a:tblGrid>
              <a:tr h="431171">
                <a:tc gridSpan="2">
                  <a:txBody>
                    <a:bodyPr/>
                    <a:lstStyle/>
                    <a:p>
                      <a:pPr algn="l"/>
                      <a:r>
                        <a:rPr lang="en-IN" dirty="0"/>
                        <a:t>                   Command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804729"/>
                  </a:ext>
                </a:extLst>
              </a:tr>
              <a:tr h="431171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</a:t>
                      </a:r>
                      <a:r>
                        <a:rPr lang="en-IN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init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Initialize a new Git repository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87624"/>
                  </a:ext>
                </a:extLst>
              </a:tr>
              <a:tr h="431171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status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Checks status of repo.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755466"/>
                  </a:ext>
                </a:extLst>
              </a:tr>
              <a:tr h="48723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add filename.txt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Adds file contents to the staging 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991136"/>
                  </a:ext>
                </a:extLst>
              </a:tr>
              <a:tr h="431171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commit -m 'commit message'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Records a snapshot of the staging area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715347"/>
                  </a:ext>
                </a:extLst>
              </a:tr>
              <a:tr h="326378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it remote add &lt;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remotename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url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add a new remote. 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22607"/>
                  </a:ext>
                </a:extLst>
              </a:tr>
              <a:tr h="438745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push &lt;remote&gt; &lt;branch&gt;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Push all changes to remote repo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538519"/>
                  </a:ext>
                </a:extLst>
              </a:tr>
              <a:tr h="431171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log</a:t>
                      </a:r>
                      <a:endParaRPr 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 all logs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91816"/>
                  </a:ext>
                </a:extLst>
              </a:tr>
              <a:tr h="431171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help 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[command]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help info about a particular command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253021"/>
                  </a:ext>
                </a:extLst>
              </a:tr>
              <a:tr h="431171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 diff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Shows diff of what is staged and what is modified but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unstaged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175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130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2D57-6F0E-4B7E-BC63-570605EC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104731" cy="774357"/>
          </a:xfrm>
        </p:spPr>
        <p:txBody>
          <a:bodyPr>
            <a:normAutofit fontScale="90000"/>
          </a:bodyPr>
          <a:lstStyle/>
          <a:p>
            <a:r>
              <a:rPr lang="en-IN" dirty="0"/>
              <a:t>Learning outcomes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B6F9D-3042-4BE6-A783-62369DEA7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altLang="en-US" dirty="0">
                <a:latin typeface="Diavlo Book" panose="02000000000000000000" pitchFamily="50" charset="0"/>
              </a:rPr>
              <a:t>Got a more Understanding of VCS and GIT.</a:t>
            </a:r>
          </a:p>
          <a:p>
            <a:r>
              <a:rPr lang="en-IN" altLang="en-US" dirty="0">
                <a:latin typeface="Diavlo Book" panose="02000000000000000000" pitchFamily="50" charset="0"/>
              </a:rPr>
              <a:t>How to make a ppt.</a:t>
            </a:r>
          </a:p>
          <a:p>
            <a:r>
              <a:rPr lang="en-IN" altLang="en-US" dirty="0">
                <a:latin typeface="Diavlo Book" panose="02000000000000000000" pitchFamily="50" charset="0"/>
              </a:rPr>
              <a:t>Learnt some new git commands.</a:t>
            </a:r>
          </a:p>
          <a:p>
            <a:endParaRPr lang="en-US" altLang="en-US" dirty="0">
              <a:latin typeface="Diavlo Book" panose="02000000000000000000" pitchFamily="50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64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D252-9F4E-4CB3-BFDF-3751B510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772" y="3093308"/>
            <a:ext cx="4932634" cy="1320800"/>
          </a:xfrm>
        </p:spPr>
        <p:txBody>
          <a:bodyPr>
            <a:normAutofit/>
          </a:bodyPr>
          <a:lstStyle/>
          <a:p>
            <a:r>
              <a:rPr lang="en-IN" sz="8000" dirty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20619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A7BA-9958-4C33-AF79-03D5F9E3A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285" y="34044"/>
            <a:ext cx="2337715" cy="799070"/>
          </a:xfrm>
        </p:spPr>
        <p:txBody>
          <a:bodyPr>
            <a:noAutofit/>
          </a:bodyPr>
          <a:lstStyle/>
          <a:p>
            <a:pPr algn="ctr"/>
            <a:r>
              <a:rPr lang="en-IN" sz="5000" dirty="0"/>
              <a:t>Outline</a:t>
            </a:r>
            <a:endParaRPr lang="en-US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B0F8-0708-41FD-99BD-50E2D0B86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808" y="887251"/>
            <a:ext cx="8596668" cy="5698900"/>
          </a:xfrm>
        </p:spPr>
        <p:txBody>
          <a:bodyPr>
            <a:noAutofit/>
          </a:bodyPr>
          <a:lstStyle/>
          <a:p>
            <a:r>
              <a:rPr lang="en-IN" sz="2500" dirty="0"/>
              <a:t>Introduction to VCS</a:t>
            </a:r>
          </a:p>
          <a:p>
            <a:r>
              <a:rPr lang="en-IN" sz="2500" dirty="0"/>
              <a:t>Introduction to Git</a:t>
            </a:r>
          </a:p>
          <a:p>
            <a:r>
              <a:rPr lang="en-IN" sz="2500" dirty="0"/>
              <a:t>Introduction to </a:t>
            </a:r>
            <a:r>
              <a:rPr lang="en-IN" sz="2500" dirty="0" err="1"/>
              <a:t>Github</a:t>
            </a:r>
            <a:endParaRPr lang="en-IN" sz="2500" dirty="0"/>
          </a:p>
          <a:p>
            <a:r>
              <a:rPr lang="en-IN" sz="2500" dirty="0"/>
              <a:t>Git v\s </a:t>
            </a:r>
            <a:r>
              <a:rPr lang="en-IN" sz="2500" dirty="0" err="1"/>
              <a:t>Github</a:t>
            </a:r>
            <a:endParaRPr lang="en-IN" sz="2500" dirty="0"/>
          </a:p>
          <a:p>
            <a:r>
              <a:rPr lang="en-IN" sz="2500" dirty="0"/>
              <a:t>Centralized v\s Distributed Model</a:t>
            </a:r>
          </a:p>
          <a:p>
            <a:r>
              <a:rPr lang="en-IN" sz="2500" dirty="0"/>
              <a:t>Local 3 areas</a:t>
            </a:r>
          </a:p>
          <a:p>
            <a:r>
              <a:rPr lang="en-IN" sz="2500" dirty="0"/>
              <a:t>Git Architecture</a:t>
            </a:r>
          </a:p>
          <a:p>
            <a:r>
              <a:rPr lang="en-IN" sz="2500" dirty="0"/>
              <a:t>Benefits of GIT</a:t>
            </a:r>
          </a:p>
          <a:p>
            <a:r>
              <a:rPr lang="en-IN" sz="2500" dirty="0"/>
              <a:t>Getting started</a:t>
            </a:r>
          </a:p>
          <a:p>
            <a:r>
              <a:rPr lang="en-IN" sz="2500" dirty="0"/>
              <a:t>Basics commands</a:t>
            </a:r>
          </a:p>
          <a:p>
            <a:r>
              <a:rPr lang="en-IN" sz="2500" dirty="0"/>
              <a:t>Learning outcomes</a:t>
            </a:r>
          </a:p>
          <a:p>
            <a:pPr marL="0" indent="0">
              <a:buNone/>
            </a:pP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61853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085862-AE5B-45C3-8A1A-C68422BE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097" y="598316"/>
            <a:ext cx="6650223" cy="774357"/>
          </a:xfrm>
        </p:spPr>
        <p:txBody>
          <a:bodyPr>
            <a:normAutofit/>
          </a:bodyPr>
          <a:lstStyle/>
          <a:p>
            <a:r>
              <a:rPr lang="en-IN" sz="4000" dirty="0"/>
              <a:t>VCS(Version Control System)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041B5-C1A3-4F61-9DC0-69C67503AA0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85569" y="1876254"/>
            <a:ext cx="9735761" cy="4568532"/>
          </a:xfrm>
        </p:spPr>
        <p:txBody>
          <a:bodyPr>
            <a:normAutofit/>
          </a:bodyPr>
          <a:lstStyle/>
          <a:p>
            <a:r>
              <a:rPr lang="en-US" sz="2500" dirty="0"/>
              <a:t>Version control system keeps track of every modification to the code in a special kind of database &amp; help a software team manage changes to source code over time.</a:t>
            </a:r>
            <a:endParaRPr lang="en-IN" sz="2500" dirty="0"/>
          </a:p>
          <a:p>
            <a:r>
              <a:rPr lang="en-US" altLang="en-US" sz="2500" dirty="0"/>
              <a:t>Version control is all about managing multiple versions of documents, programs, web sites, etc.</a:t>
            </a:r>
            <a:r>
              <a:rPr lang="en-US" sz="2500" dirty="0"/>
              <a:t> </a:t>
            </a:r>
          </a:p>
          <a:p>
            <a:r>
              <a:rPr lang="en-US" sz="2500" dirty="0"/>
              <a:t>Allows us to track changes in a project.</a:t>
            </a:r>
          </a:p>
          <a:p>
            <a:r>
              <a:rPr lang="en-US" sz="2500" dirty="0"/>
              <a:t>Some version control systems are-  GIT, CVS(</a:t>
            </a:r>
            <a:r>
              <a:rPr lang="en-US" sz="2500" b="1" dirty="0"/>
              <a:t>centralized</a:t>
            </a:r>
            <a:r>
              <a:rPr lang="en-US" sz="2500" dirty="0"/>
              <a:t> </a:t>
            </a:r>
            <a:r>
              <a:rPr lang="en-US" sz="2500" b="1" dirty="0"/>
              <a:t>version control)</a:t>
            </a:r>
            <a:r>
              <a:rPr lang="en-US" sz="2500" dirty="0"/>
              <a:t> Mercurial, Subversion(SVN)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B91A49-B983-453E-8BF9-9EB6E390A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07" b="16823"/>
          <a:stretch/>
        </p:blipFill>
        <p:spPr>
          <a:xfrm>
            <a:off x="0" y="370072"/>
            <a:ext cx="2982097" cy="127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7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085862-AE5B-45C3-8A1A-C68422BE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478" y="222422"/>
            <a:ext cx="3633007" cy="860854"/>
          </a:xfrm>
        </p:spPr>
        <p:txBody>
          <a:bodyPr/>
          <a:lstStyle/>
          <a:p>
            <a:r>
              <a:rPr lang="en-IN" dirty="0"/>
              <a:t>What is Git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041B5-C1A3-4F61-9DC0-69C67503AA0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8770" y="655746"/>
            <a:ext cx="9244787" cy="59798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300" dirty="0"/>
          </a:p>
          <a:p>
            <a:r>
              <a:rPr lang="en-US" sz="2300" dirty="0"/>
              <a:t>Git was created by </a:t>
            </a:r>
            <a:r>
              <a:rPr lang="en-US" sz="2300" dirty="0">
                <a:hlinkClick r:id="rId2" tooltip="Linus Torvalds"/>
              </a:rPr>
              <a:t>Linus Torvalds</a:t>
            </a:r>
            <a:r>
              <a:rPr lang="en-US" sz="2300" dirty="0"/>
              <a:t> in 2005.</a:t>
            </a:r>
          </a:p>
          <a:p>
            <a:r>
              <a:rPr lang="en-US" sz="2300" b="1" dirty="0"/>
              <a:t>Git</a:t>
            </a:r>
            <a:r>
              <a:rPr lang="en-US" sz="2300" dirty="0"/>
              <a:t> is a </a:t>
            </a:r>
            <a:r>
              <a:rPr lang="en-US" sz="2300" dirty="0">
                <a:hlinkClick r:id="rId3" tooltip="Distributed version control"/>
              </a:rPr>
              <a:t>distributed version-control</a:t>
            </a:r>
            <a:r>
              <a:rPr lang="en-US" sz="2300" dirty="0"/>
              <a:t>  system.</a:t>
            </a:r>
          </a:p>
          <a:p>
            <a:r>
              <a:rPr lang="en-US" sz="2300" dirty="0"/>
              <a:t>Git is </a:t>
            </a:r>
            <a:r>
              <a:rPr lang="en-US" sz="2300" dirty="0">
                <a:hlinkClick r:id="rId4" tooltip="Free and open-source software"/>
              </a:rPr>
              <a:t>free and open-source software</a:t>
            </a:r>
            <a:r>
              <a:rPr lang="en-US" sz="2300" dirty="0"/>
              <a:t>.</a:t>
            </a:r>
          </a:p>
          <a:p>
            <a:r>
              <a:rPr lang="en-US" sz="2300" dirty="0"/>
              <a:t>It is primary designed for coordinating work among programmers.</a:t>
            </a:r>
          </a:p>
          <a:p>
            <a:r>
              <a:rPr lang="en-US" sz="2300" dirty="0"/>
              <a:t>Git and Github both are different! </a:t>
            </a:r>
          </a:p>
          <a:p>
            <a:r>
              <a:rPr lang="en-US" sz="2300" dirty="0"/>
              <a:t>It is not same as cloud storage like google drive, </a:t>
            </a:r>
            <a:r>
              <a:rPr lang="en-US" sz="2300" dirty="0" err="1"/>
              <a:t>onedrive</a:t>
            </a:r>
            <a:r>
              <a:rPr lang="en-US" sz="2300" dirty="0"/>
              <a:t> etc. </a:t>
            </a:r>
          </a:p>
          <a:p>
            <a:r>
              <a:rPr lang="en-IN" sz="2300" dirty="0"/>
              <a:t>Git is installed locally on pc.</a:t>
            </a:r>
            <a:endParaRPr lang="en-US" sz="2300" dirty="0"/>
          </a:p>
          <a:p>
            <a:pPr marL="0" indent="0">
              <a:buNone/>
            </a:pPr>
            <a:endParaRPr lang="en-IN" sz="2300" dirty="0"/>
          </a:p>
          <a:p>
            <a:endParaRPr lang="en-US" sz="2300" dirty="0"/>
          </a:p>
        </p:txBody>
      </p:sp>
      <p:pic>
        <p:nvPicPr>
          <p:cNvPr id="2050" name="Picture 2" descr="Image result for git">
            <a:extLst>
              <a:ext uri="{FF2B5EF4-FFF2-40B4-BE49-F238E27FC236}">
                <a16:creationId xmlns:a16="http://schemas.microsoft.com/office/drawing/2014/main" id="{135B9A44-8861-4223-84C8-8F8946096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462" y="222422"/>
            <a:ext cx="1368338" cy="136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63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8DEF-327A-42DC-A502-E00780B02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76" y="270499"/>
            <a:ext cx="3746385" cy="668615"/>
          </a:xfrm>
        </p:spPr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Github</a:t>
            </a:r>
            <a:r>
              <a:rPr lang="en-IN" dirty="0"/>
              <a:t>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C3A61-2FF8-4519-8ADC-F0E1D9F07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27" y="836639"/>
            <a:ext cx="8596668" cy="57508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300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2300" b="1" dirty="0">
                <a:solidFill>
                  <a:srgbClr val="222222"/>
                </a:solidFill>
                <a:latin typeface="arial" panose="020B0604020202020204" pitchFamily="34" charset="0"/>
              </a:rPr>
              <a:t>GitHub</a:t>
            </a:r>
            <a:r>
              <a:rPr lang="en-US" sz="2300" dirty="0">
                <a:solidFill>
                  <a:srgbClr val="222222"/>
                </a:solidFill>
                <a:latin typeface="arial" panose="020B0604020202020204" pitchFamily="34" charset="0"/>
              </a:rPr>
              <a:t> is a hosting service for </a:t>
            </a:r>
            <a:r>
              <a:rPr lang="en-US" sz="2300" b="1" dirty="0">
                <a:solidFill>
                  <a:srgbClr val="222222"/>
                </a:solidFill>
                <a:latin typeface="arial" panose="020B0604020202020204" pitchFamily="34" charset="0"/>
              </a:rPr>
              <a:t>Git</a:t>
            </a:r>
            <a:r>
              <a:rPr lang="en-US" sz="2300" dirty="0">
                <a:solidFill>
                  <a:srgbClr val="222222"/>
                </a:solidFill>
                <a:latin typeface="arial" panose="020B0604020202020204" pitchFamily="34" charset="0"/>
              </a:rPr>
              <a:t> repositories </a:t>
            </a:r>
            <a:r>
              <a:rPr lang="en-US" sz="23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i.e. it makes them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accessible via the World Wide Web</a:t>
            </a:r>
            <a:r>
              <a:rPr lang="en-US" sz="23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sz="2300" dirty="0"/>
              <a:t>GitHub is a </a:t>
            </a:r>
            <a:r>
              <a:rPr lang="en-US" sz="2300" b="1" dirty="0"/>
              <a:t>web-based</a:t>
            </a:r>
            <a:r>
              <a:rPr lang="en-US" sz="2300" dirty="0"/>
              <a:t> Git repository </a:t>
            </a:r>
            <a:r>
              <a:rPr lang="en-US" sz="2300" b="1" dirty="0"/>
              <a:t>hosting service.</a:t>
            </a:r>
            <a:endParaRPr lang="en-US" sz="2300" dirty="0"/>
          </a:p>
          <a:p>
            <a:r>
              <a:rPr lang="en-US" sz="2300" dirty="0"/>
              <a:t>Github provides a web-based graphical interface.</a:t>
            </a:r>
          </a:p>
          <a:p>
            <a:r>
              <a:rPr lang="en-US" sz="2300" dirty="0"/>
              <a:t>It provides as way to Share your repositories with others.</a:t>
            </a:r>
          </a:p>
          <a:p>
            <a:r>
              <a:rPr lang="en-US" sz="2300" dirty="0"/>
              <a:t>Users have  Access to all public repositories.</a:t>
            </a:r>
            <a:endParaRPr lang="en-IN" sz="2300" dirty="0"/>
          </a:p>
          <a:p>
            <a:r>
              <a:rPr lang="en-IN" sz="2300" dirty="0"/>
              <a:t>W</a:t>
            </a:r>
            <a:r>
              <a:rPr lang="en-US" sz="2300" dirty="0"/>
              <a:t>e can use GIT without Github.</a:t>
            </a:r>
          </a:p>
          <a:p>
            <a:r>
              <a:rPr lang="en-IN" sz="2300" dirty="0"/>
              <a:t>G</a:t>
            </a:r>
            <a:r>
              <a:rPr lang="en-US" sz="2300" dirty="0" err="1"/>
              <a:t>ithub</a:t>
            </a:r>
            <a:r>
              <a:rPr lang="en-US" sz="2300" dirty="0"/>
              <a:t> is both free and also a paid version.</a:t>
            </a:r>
            <a:endParaRPr lang="en-IN" sz="2300" dirty="0"/>
          </a:p>
          <a:p>
            <a:endParaRPr lang="en-US" sz="23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B2D384-2392-4518-9787-320CD30B194C}"/>
              </a:ext>
            </a:extLst>
          </p:cNvPr>
          <p:cNvSpPr/>
          <p:nvPr/>
        </p:nvSpPr>
        <p:spPr>
          <a:xfrm>
            <a:off x="3554278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3074" name="Picture 2" descr="Image result for github">
            <a:extLst>
              <a:ext uri="{FF2B5EF4-FFF2-40B4-BE49-F238E27FC236}">
                <a16:creationId xmlns:a16="http://schemas.microsoft.com/office/drawing/2014/main" id="{CE8A2149-E873-44E6-BEE1-CDE95A83E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536" y="0"/>
            <a:ext cx="2305624" cy="121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54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8DEF-327A-42DC-A502-E00780B02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679" y="839787"/>
            <a:ext cx="3548677" cy="1320800"/>
          </a:xfrm>
        </p:spPr>
        <p:txBody>
          <a:bodyPr/>
          <a:lstStyle/>
          <a:p>
            <a:r>
              <a:rPr lang="en-IN" dirty="0"/>
              <a:t>Git V/S </a:t>
            </a:r>
            <a:r>
              <a:rPr lang="en-IN" dirty="0" err="1"/>
              <a:t>Github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2A61D82-995C-4748-837F-7B66A80CF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546021"/>
              </p:ext>
            </p:extLst>
          </p:nvPr>
        </p:nvGraphicFramePr>
        <p:xfrm>
          <a:off x="677863" y="2160587"/>
          <a:ext cx="8596311" cy="3957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029">
                  <a:extLst>
                    <a:ext uri="{9D8B030D-6E8A-4147-A177-3AD203B41FA5}">
                      <a16:colId xmlns:a16="http://schemas.microsoft.com/office/drawing/2014/main" val="2388256426"/>
                    </a:ext>
                  </a:extLst>
                </a:gridCol>
                <a:gridCol w="3422822">
                  <a:extLst>
                    <a:ext uri="{9D8B030D-6E8A-4147-A177-3AD203B41FA5}">
                      <a16:colId xmlns:a16="http://schemas.microsoft.com/office/drawing/2014/main" val="3516105086"/>
                    </a:ext>
                  </a:extLst>
                </a:gridCol>
                <a:gridCol w="4677460">
                  <a:extLst>
                    <a:ext uri="{9D8B030D-6E8A-4147-A177-3AD203B41FA5}">
                      <a16:colId xmlns:a16="http://schemas.microsoft.com/office/drawing/2014/main" val="3422165344"/>
                    </a:ext>
                  </a:extLst>
                </a:gridCol>
              </a:tblGrid>
              <a:tr h="431171">
                <a:tc gridSpan="2">
                  <a:txBody>
                    <a:bodyPr/>
                    <a:lstStyle/>
                    <a:p>
                      <a:r>
                        <a:rPr lang="en-IN" dirty="0"/>
                        <a:t>                                  Git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Github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804729"/>
                  </a:ext>
                </a:extLst>
              </a:tr>
              <a:tr h="431171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is installed locally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Hosted in the cloud service.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87624"/>
                  </a:ext>
                </a:extLst>
              </a:tr>
              <a:tr h="744213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Maintained by the Linux Foundation.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Maintained by Microsoft.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991136"/>
                  </a:ext>
                </a:extLst>
              </a:tr>
              <a:tr h="431171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Command line 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GUI based through web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715347"/>
                  </a:ext>
                </a:extLst>
              </a:tr>
              <a:tr h="744213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Provides a desktop interface named </a:t>
                      </a:r>
                      <a:r>
                        <a:rPr lang="en-IN" dirty="0" err="1"/>
                        <a:t>GitGui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Provides a desktop interface name </a:t>
                      </a:r>
                      <a:r>
                        <a:rPr lang="en-IN" dirty="0" err="1"/>
                        <a:t>Github</a:t>
                      </a:r>
                      <a:r>
                        <a:rPr lang="en-IN" dirty="0"/>
                        <a:t> Desktop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22607"/>
                  </a:ext>
                </a:extLst>
              </a:tr>
              <a:tr h="744213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Competes with </a:t>
                      </a:r>
                      <a:r>
                        <a:rPr lang="en-US" dirty="0"/>
                        <a:t>CVS </a:t>
                      </a:r>
                      <a:r>
                        <a:rPr lang="en-US" dirty="0" err="1"/>
                        <a:t>Mercurial,SVN,Clearcase</a:t>
                      </a:r>
                      <a:r>
                        <a:rPr lang="en-US" dirty="0"/>
                        <a:t>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Competes with Bitbucket, Gitlab 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538519"/>
                  </a:ext>
                </a:extLst>
              </a:tr>
              <a:tr h="431171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Open 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Include free as well as paid version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9181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CB2D384-2392-4518-9787-320CD30B194C}"/>
              </a:ext>
            </a:extLst>
          </p:cNvPr>
          <p:cNvSpPr/>
          <p:nvPr/>
        </p:nvSpPr>
        <p:spPr>
          <a:xfrm>
            <a:off x="3554278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5" name="Picture 2" descr="Image result for git">
            <a:extLst>
              <a:ext uri="{FF2B5EF4-FFF2-40B4-BE49-F238E27FC236}">
                <a16:creationId xmlns:a16="http://schemas.microsoft.com/office/drawing/2014/main" id="{A504731D-9C00-48BD-B87F-57B793D31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602" y="233631"/>
            <a:ext cx="1368338" cy="136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github">
            <a:extLst>
              <a:ext uri="{FF2B5EF4-FFF2-40B4-BE49-F238E27FC236}">
                <a16:creationId xmlns:a16="http://schemas.microsoft.com/office/drawing/2014/main" id="{14387629-ED69-412B-9BA8-948B4EEA5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548" y="233631"/>
            <a:ext cx="2305624" cy="121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34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9583FAC-22DF-46DA-BFF4-E0B8339CFB8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77863" y="140044"/>
            <a:ext cx="8596312" cy="63843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Centralized vs Distributed</a:t>
            </a:r>
          </a:p>
        </p:txBody>
      </p:sp>
      <p:pic>
        <p:nvPicPr>
          <p:cNvPr id="8194" name="Picture 2" descr="https://qpho.fs.quoracdn.net/main-qimg-8ced2d0b6db13f0c552820297c7bb577">
            <a:extLst>
              <a:ext uri="{FF2B5EF4-FFF2-40B4-BE49-F238E27FC236}">
                <a16:creationId xmlns:a16="http://schemas.microsoft.com/office/drawing/2014/main" id="{2E632377-891D-464D-BD31-4E9C962E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8103"/>
            <a:ext cx="5281540" cy="233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s://qpho.fs.quoracdn.net/main-qimg-80f0658e8fee461f8806d1d8da807b8a">
            <a:extLst>
              <a:ext uri="{FF2B5EF4-FFF2-40B4-BE49-F238E27FC236}">
                <a16:creationId xmlns:a16="http://schemas.microsoft.com/office/drawing/2014/main" id="{51519C2D-6B25-458F-8EBC-14A21AA98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540" y="1198103"/>
            <a:ext cx="4903294" cy="324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D3748F-A215-4952-A51D-A9D4A3DF7AED}"/>
              </a:ext>
            </a:extLst>
          </p:cNvPr>
          <p:cNvSpPr/>
          <p:nvPr/>
        </p:nvSpPr>
        <p:spPr>
          <a:xfrm>
            <a:off x="251619" y="4589224"/>
            <a:ext cx="4724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q_serif"/>
              </a:rPr>
              <a:t>Centralized version control system (CVCS) uses a central server to store all files and enables team collaboration. It works on a single repository to which users can directly access a central server.</a:t>
            </a:r>
          </a:p>
          <a:p>
            <a:r>
              <a:rPr lang="en-IN" b="1" dirty="0">
                <a:solidFill>
                  <a:srgbClr val="333333"/>
                </a:solidFill>
                <a:latin typeface="q_serif"/>
              </a:rPr>
              <a:t>ex</a:t>
            </a:r>
            <a:r>
              <a:rPr lang="en-US" b="1" dirty="0">
                <a:solidFill>
                  <a:srgbClr val="333333"/>
                </a:solidFill>
                <a:latin typeface="q_serif"/>
              </a:rPr>
              <a:t>: CVS, Subversion, Perforce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36C6C5-F900-407E-A1D2-7E6D9E689D67}"/>
              </a:ext>
            </a:extLst>
          </p:cNvPr>
          <p:cNvSpPr/>
          <p:nvPr/>
        </p:nvSpPr>
        <p:spPr>
          <a:xfrm>
            <a:off x="5152767" y="4589224"/>
            <a:ext cx="49032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q_serif"/>
              </a:rPr>
              <a:t>In Distributed VCS, every contributor has a local copy or “clone” of the main repository i.e. everyone maintains a local repository of their own which contains all the files and metadata present in the main repository. </a:t>
            </a:r>
            <a:r>
              <a:rPr lang="en-US" b="1" dirty="0">
                <a:solidFill>
                  <a:srgbClr val="333333"/>
                </a:solidFill>
                <a:latin typeface="q_serif"/>
              </a:rPr>
              <a:t>ex : Git, Mercurial, Bitbucket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588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A71E-6A9C-44D4-B13D-8EFD8F80D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3983"/>
            <a:ext cx="7130125" cy="854687"/>
          </a:xfrm>
        </p:spPr>
        <p:txBody>
          <a:bodyPr/>
          <a:lstStyle/>
          <a:p>
            <a:r>
              <a:rPr lang="en-US" altLang="en-US" dirty="0"/>
              <a:t>Local Git project has three areas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D906B-D033-4D43-839E-9EB009313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endParaRPr lang="en-US" dirty="0"/>
          </a:p>
        </p:txBody>
      </p:sp>
      <p:pic>
        <p:nvPicPr>
          <p:cNvPr id="6" name="Picture 2" descr="Image result for areas in git">
            <a:extLst>
              <a:ext uri="{FF2B5EF4-FFF2-40B4-BE49-F238E27FC236}">
                <a16:creationId xmlns:a16="http://schemas.microsoft.com/office/drawing/2014/main" id="{DE5F9DA1-91D9-455A-BF89-0BB72B9B4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47" y="2538675"/>
            <a:ext cx="8596312" cy="312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E52F9A-70F9-40C5-9FC3-B68701F44EAE}"/>
              </a:ext>
            </a:extLst>
          </p:cNvPr>
          <p:cNvCxnSpPr/>
          <p:nvPr/>
        </p:nvCxnSpPr>
        <p:spPr>
          <a:xfrm>
            <a:off x="902042" y="2817340"/>
            <a:ext cx="630936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5">
            <a:extLst>
              <a:ext uri="{FF2B5EF4-FFF2-40B4-BE49-F238E27FC236}">
                <a16:creationId xmlns:a16="http://schemas.microsoft.com/office/drawing/2014/main" id="{270362AB-746D-4249-AF2F-6B5700A6713A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55795" y="2252357"/>
            <a:ext cx="12747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IN" altLang="en-US" dirty="0"/>
              <a:t>L</a:t>
            </a:r>
            <a:r>
              <a:rPr lang="en-US" altLang="en-US" dirty="0" err="1"/>
              <a:t>ocal</a:t>
            </a:r>
            <a:r>
              <a:rPr lang="en-US" altLang="en-US" dirty="0"/>
              <a:t> Area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74DB19-7741-4D96-8943-EB96F33EF8AE}"/>
              </a:ext>
            </a:extLst>
          </p:cNvPr>
          <p:cNvCxnSpPr>
            <a:cxnSpLocks/>
          </p:cNvCxnSpPr>
          <p:nvPr/>
        </p:nvCxnSpPr>
        <p:spPr>
          <a:xfrm>
            <a:off x="7525265" y="2538675"/>
            <a:ext cx="158084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5">
            <a:extLst>
              <a:ext uri="{FF2B5EF4-FFF2-40B4-BE49-F238E27FC236}">
                <a16:creationId xmlns:a16="http://schemas.microsoft.com/office/drawing/2014/main" id="{79F5DE79-0E2D-4F9E-9E6C-16D06CF31F3B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807459" y="2207384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IN" altLang="en-US" dirty="0"/>
              <a:t>Remote</a:t>
            </a:r>
            <a:endParaRPr lang="en-US" altLang="en-US" dirty="0"/>
          </a:p>
        </p:txBody>
      </p:sp>
      <p:pic>
        <p:nvPicPr>
          <p:cNvPr id="9" name="Picture 2" descr="Image result for git">
            <a:extLst>
              <a:ext uri="{FF2B5EF4-FFF2-40B4-BE49-F238E27FC236}">
                <a16:creationId xmlns:a16="http://schemas.microsoft.com/office/drawing/2014/main" id="{4777B9A2-F347-4536-B52D-CA3AF6C1A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568" y="2129265"/>
            <a:ext cx="637486" cy="63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690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C4EE-05AA-408D-84AB-BE89A409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776" y="0"/>
            <a:ext cx="4438363" cy="663146"/>
          </a:xfrm>
        </p:spPr>
        <p:txBody>
          <a:bodyPr/>
          <a:lstStyle/>
          <a:p>
            <a:r>
              <a:rPr lang="en-US" dirty="0"/>
              <a:t> Architecture of Git</a:t>
            </a:r>
          </a:p>
        </p:txBody>
      </p:sp>
      <p:pic>
        <p:nvPicPr>
          <p:cNvPr id="4" name="Picture 2" descr="https://qpho.fs.quoracdn.net/main-qimg-abc66334a6d43a41b14e2e38898c4e8b">
            <a:extLst>
              <a:ext uri="{FF2B5EF4-FFF2-40B4-BE49-F238E27FC236}">
                <a16:creationId xmlns:a16="http://schemas.microsoft.com/office/drawing/2014/main" id="{29C6ADE7-EF02-415E-B67B-772B831FA8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08" y="714632"/>
            <a:ext cx="8800298" cy="334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53F3D3-4505-476F-B90B-F62B6DE24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84" y="4114799"/>
            <a:ext cx="7869545" cy="2492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13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1216</TotalTime>
  <Words>587</Words>
  <Application>Microsoft Office PowerPoint</Application>
  <PresentationFormat>Widescreen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ＭＳ Ｐゴシック</vt:lpstr>
      <vt:lpstr>ＭＳ Ｐゴシック</vt:lpstr>
      <vt:lpstr>Arial</vt:lpstr>
      <vt:lpstr>Arial</vt:lpstr>
      <vt:lpstr>Consolas</vt:lpstr>
      <vt:lpstr>Courier New</vt:lpstr>
      <vt:lpstr>Diavlo Book</vt:lpstr>
      <vt:lpstr>q_serif</vt:lpstr>
      <vt:lpstr>Trebuchet MS</vt:lpstr>
      <vt:lpstr>Wingdings 3</vt:lpstr>
      <vt:lpstr>Facet</vt:lpstr>
      <vt:lpstr>Introduction to Git &amp; Github</vt:lpstr>
      <vt:lpstr>Outline</vt:lpstr>
      <vt:lpstr>VCS(Version Control System)</vt:lpstr>
      <vt:lpstr>What is Git ?</vt:lpstr>
      <vt:lpstr>What is Github ?</vt:lpstr>
      <vt:lpstr>Git V/S Github</vt:lpstr>
      <vt:lpstr>Centralized vs Distributed</vt:lpstr>
      <vt:lpstr>Local Git project has three areas</vt:lpstr>
      <vt:lpstr> Architecture of Git</vt:lpstr>
      <vt:lpstr>Benefits of using git</vt:lpstr>
      <vt:lpstr>Getting Started</vt:lpstr>
      <vt:lpstr>Getting Started</vt:lpstr>
      <vt:lpstr>Basic Git commands</vt:lpstr>
      <vt:lpstr>Learning outcomes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jhon s</dc:creator>
  <cp:lastModifiedBy>wasit shafi</cp:lastModifiedBy>
  <cp:revision>69</cp:revision>
  <dcterms:created xsi:type="dcterms:W3CDTF">2019-03-17T03:39:37Z</dcterms:created>
  <dcterms:modified xsi:type="dcterms:W3CDTF">2019-04-14T15:32:32Z</dcterms:modified>
</cp:coreProperties>
</file>