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entury Schoolbook" panose="02040604050505020304" pitchFamily="18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B49"/>
    <a:srgbClr val="00BAFF"/>
    <a:srgbClr val="A100FF"/>
    <a:srgbClr val="9933FF"/>
    <a:srgbClr val="883C84"/>
    <a:srgbClr val="963488"/>
    <a:srgbClr val="2831A2"/>
    <a:srgbClr val="2086AA"/>
    <a:srgbClr val="199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36" d="100"/>
          <a:sy n="36" d="100"/>
        </p:scale>
        <p:origin x="57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at\Downloads\Task%203_Final%20Content%20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at\Downloads\Task%203_Final%20Content%20Data%20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at\Downloads\Task%203_Final%20Content%20Data%20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3_Final Content Data set.xlsx]Final Visualization!PivotTable4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Top 5</a:t>
            </a:r>
            <a:r>
              <a:rPr lang="en-US" sz="2400" baseline="0" dirty="0"/>
              <a:t> Categories</a:t>
            </a:r>
            <a:endParaRPr lang="en-US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>
            <a:glow rad="12700">
              <a:schemeClr val="accent1"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806450" h="209550"/>
            <a:bevelB w="558800"/>
          </a:sp3d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>
            <a:glow rad="12700">
              <a:schemeClr val="accent1"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806450" h="209550"/>
            <a:bevelB w="558800"/>
          </a:sp3d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>
            <a:glow rad="12700">
              <a:schemeClr val="accent1"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806450" h="209550"/>
            <a:bevelB w="558800"/>
          </a:sp3d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'Final Visualization'!$E$37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>
                <a:glow rad="12700">
                  <a:schemeClr val="accent1"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806450" h="209550"/>
                <a:bevelB w="558800"/>
              </a:sp3d>
            </c:spPr>
            <c:extLst>
              <c:ext xmlns:c16="http://schemas.microsoft.com/office/drawing/2014/chart" uri="{C3380CC4-5D6E-409C-BE32-E72D297353CC}">
                <c16:uniqueId val="{00000001-62D5-464D-8DD6-2047D87D34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D5-464D-8DD6-2047D87D34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2D5-464D-8DD6-2047D87D34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2D5-464D-8DD6-2047D87D34D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2D5-464D-8DD6-2047D87D34DB}"/>
              </c:ext>
            </c:extLst>
          </c:dPt>
          <c:cat>
            <c:strRef>
              <c:f>'Final Visualization'!$D$38:$D$43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food</c:v>
                </c:pt>
                <c:pt idx="4">
                  <c:v>technology</c:v>
                </c:pt>
              </c:strCache>
            </c:strRef>
          </c:cat>
          <c:val>
            <c:numRef>
              <c:f>'Final Visualization'!$E$38:$E$43</c:f>
              <c:numCache>
                <c:formatCode>General</c:formatCode>
                <c:ptCount val="5"/>
                <c:pt idx="0">
                  <c:v>1897</c:v>
                </c:pt>
                <c:pt idx="1">
                  <c:v>1796</c:v>
                </c:pt>
                <c:pt idx="2">
                  <c:v>1717</c:v>
                </c:pt>
                <c:pt idx="3">
                  <c:v>1699</c:v>
                </c:pt>
                <c:pt idx="4">
                  <c:v>1698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2D5-464D-8DD6-2047D87D3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9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[Task 3_Final Content Data set.xlsx]Final Visualization!PivotTable6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Number of Posts per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'Final Visualization'!$L$3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'Final Visualization'!$K$4:$K$16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'Final Visualization'!$L$4:$L$16</c:f>
              <c:numCache>
                <c:formatCode>General</c:formatCode>
                <c:ptCount val="12"/>
                <c:pt idx="0">
                  <c:v>2126</c:v>
                </c:pt>
                <c:pt idx="1">
                  <c:v>1914</c:v>
                </c:pt>
                <c:pt idx="2">
                  <c:v>2012</c:v>
                </c:pt>
                <c:pt idx="3">
                  <c:v>1974</c:v>
                </c:pt>
                <c:pt idx="4">
                  <c:v>2138</c:v>
                </c:pt>
                <c:pt idx="5">
                  <c:v>2021</c:v>
                </c:pt>
                <c:pt idx="6">
                  <c:v>2070</c:v>
                </c:pt>
                <c:pt idx="7">
                  <c:v>2114</c:v>
                </c:pt>
                <c:pt idx="8">
                  <c:v>2022</c:v>
                </c:pt>
                <c:pt idx="9">
                  <c:v>2056</c:v>
                </c:pt>
                <c:pt idx="10">
                  <c:v>2034</c:v>
                </c:pt>
                <c:pt idx="11">
                  <c:v>2092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F3-4786-8794-2BA13DA68BE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38036112"/>
        <c:axId val="338036592"/>
      </c:barChart>
      <c:catAx>
        <c:axId val="33803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036592"/>
        <c:crosses val="autoZero"/>
        <c:auto val="1"/>
        <c:lblAlgn val="ctr"/>
        <c:lblOffset val="100"/>
        <c:noMultiLvlLbl val="0"/>
      </c:catAx>
      <c:valAx>
        <c:axId val="33803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03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3_Final Content Data set.xlsx]Final Visualization!PivotTable6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Number of Posts per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'Final Visualization'!$L$3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strRef>
              <c:f>'Final Visualization'!$K$4:$K$16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'Final Visualization'!$L$4:$L$16</c:f>
              <c:numCache>
                <c:formatCode>General</c:formatCode>
                <c:ptCount val="12"/>
                <c:pt idx="0">
                  <c:v>2126</c:v>
                </c:pt>
                <c:pt idx="1">
                  <c:v>1914</c:v>
                </c:pt>
                <c:pt idx="2">
                  <c:v>2012</c:v>
                </c:pt>
                <c:pt idx="3">
                  <c:v>1974</c:v>
                </c:pt>
                <c:pt idx="4">
                  <c:v>2138</c:v>
                </c:pt>
                <c:pt idx="5">
                  <c:v>2021</c:v>
                </c:pt>
                <c:pt idx="6">
                  <c:v>2070</c:v>
                </c:pt>
                <c:pt idx="7">
                  <c:v>2114</c:v>
                </c:pt>
                <c:pt idx="8">
                  <c:v>2022</c:v>
                </c:pt>
                <c:pt idx="9">
                  <c:v>2056</c:v>
                </c:pt>
                <c:pt idx="10">
                  <c:v>2034</c:v>
                </c:pt>
                <c:pt idx="11">
                  <c:v>2092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6C-4E0B-8C8F-514387DB6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5245231"/>
        <c:axId val="1995242831"/>
      </c:lineChart>
      <c:catAx>
        <c:axId val="1995245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5242831"/>
        <c:crosses val="autoZero"/>
        <c:auto val="1"/>
        <c:lblAlgn val="ctr"/>
        <c:lblOffset val="100"/>
        <c:noMultiLvlLbl val="0"/>
      </c:catAx>
      <c:valAx>
        <c:axId val="1995242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5245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  <a:p>
            <a:pPr lvl="0"/>
            <a:r>
              <a:rPr lang="en-US" dirty="0"/>
              <a:t>An audit of their big data practice </a:t>
            </a:r>
          </a:p>
          <a:p>
            <a:pPr lvl="0"/>
            <a:r>
              <a:rPr lang="en-US" dirty="0"/>
              <a:t>Recommendations for a successful IPO </a:t>
            </a:r>
          </a:p>
          <a:p>
            <a:pPr lvl="0"/>
            <a:r>
              <a:rPr lang="en-US" dirty="0"/>
              <a:t>An analysis of their content categories that highlights the top 5 categories with the largest aggregate popularity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Over </a:t>
            </a:r>
            <a:r>
              <a:rPr lang="en-US" b="1" u="sng" dirty="0"/>
              <a:t>100,000</a:t>
            </a:r>
            <a:r>
              <a:rPr lang="en-US" dirty="0"/>
              <a:t> pieces of content that are highly unstructured, ranging from text, images, videos and GIFs are posted per day.</a:t>
            </a:r>
          </a:p>
          <a:p>
            <a:pPr lvl="0"/>
            <a:r>
              <a:rPr lang="en-US" b="1" u="sng" dirty="0"/>
              <a:t>3,65,00,000</a:t>
            </a:r>
            <a:r>
              <a:rPr lang="en-US" dirty="0"/>
              <a:t> pieces per year.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2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chart" Target="../charts/chart3.xml"/><Relationship Id="rId4" Type="http://schemas.openxmlformats.org/officeDocument/2006/relationships/image" Target="../media/image8.svg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>
                  <a:latin typeface="Century Schoolbook" panose="02040604050505020304" pitchFamily="18" charset="0"/>
                </a:endParaRPr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371600" y="2345234"/>
            <a:ext cx="7301967" cy="5693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Century Schoolbook" panose="02040604050505020304" pitchFamily="18" charset="0"/>
              </a:rPr>
              <a:t>Social 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Century Schoolbook" panose="02040604050505020304" pitchFamily="18" charset="0"/>
              </a:rPr>
              <a:t>Buzz</a:t>
            </a:r>
          </a:p>
          <a:p>
            <a:pPr algn="ctr">
              <a:lnSpc>
                <a:spcPts val="11059"/>
              </a:lnSpc>
            </a:pPr>
            <a:r>
              <a:rPr lang="en-US" sz="5400" spc="-105" dirty="0">
                <a:solidFill>
                  <a:srgbClr val="FFFFFF"/>
                </a:solidFill>
                <a:latin typeface="Century Schoolbook" panose="02040604050505020304" pitchFamily="18" charset="0"/>
              </a:rPr>
              <a:t>Data Analysis</a:t>
            </a:r>
          </a:p>
          <a:p>
            <a:pPr algn="ctr">
              <a:lnSpc>
                <a:spcPts val="11059"/>
              </a:lnSpc>
            </a:pPr>
            <a:endParaRPr lang="en-US" sz="10533" spc="-105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4456268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1713068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428068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125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200" b="1" spc="-80" dirty="0">
                <a:latin typeface="Century Schoolbook" panose="02040604050505020304" pitchFamily="18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latin typeface="Century Schoolbook" panose="02040604050505020304" pitchFamily="18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latin typeface="Century Schoolbook" panose="02040604050505020304" pitchFamily="18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latin typeface="Century Schoolbook" panose="02040604050505020304" pitchFamily="18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latin typeface="Century Schoolbook" panose="02040604050505020304" pitchFamily="18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F462687-8F2B-BF54-DB63-FDE62D36216B}"/>
              </a:ext>
            </a:extLst>
          </p:cNvPr>
          <p:cNvSpPr txBox="1"/>
          <p:nvPr/>
        </p:nvSpPr>
        <p:spPr>
          <a:xfrm>
            <a:off x="11178610" y="952500"/>
            <a:ext cx="6076208" cy="193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461B49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Schoolbook" panose="02040604050505020304" pitchFamily="18" charset="0"/>
              </a:rPr>
              <a:t>ANALYSIS</a:t>
            </a:r>
          </a:p>
          <a:p>
            <a:r>
              <a:rPr lang="en-US" sz="2400" dirty="0">
                <a:latin typeface="Century Schoolbook" panose="02040604050505020304" pitchFamily="18" charset="0"/>
              </a:rPr>
              <a:t>The two most popular content categories are science and animals, indicating that people are most interested in "real-life" and "tactile" information.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B1529E-1D97-6086-5A7C-9BC039BF2C19}"/>
              </a:ext>
            </a:extLst>
          </p:cNvPr>
          <p:cNvSpPr txBox="1"/>
          <p:nvPr/>
        </p:nvSpPr>
        <p:spPr>
          <a:xfrm>
            <a:off x="11201400" y="6591300"/>
            <a:ext cx="6057900" cy="26776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461B49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Schoolbook" panose="02040604050505020304" pitchFamily="18" charset="0"/>
              </a:rPr>
              <a:t>NEXT STEPS</a:t>
            </a:r>
          </a:p>
          <a:p>
            <a:r>
              <a:rPr lang="en-US" sz="2400" dirty="0">
                <a:latin typeface="Century Schoolbook" panose="02040604050505020304" pitchFamily="18" charset="0"/>
              </a:rPr>
              <a:t>With the analysis of the data, it is very clear that users like the technological materials.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Collaborating with leading digital companies globally is a viable suggestion, as it would certainly enhance user engagement.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939D47-1BB9-2D12-DF54-0433664C5D0B}"/>
              </a:ext>
            </a:extLst>
          </p:cNvPr>
          <p:cNvSpPr txBox="1"/>
          <p:nvPr/>
        </p:nvSpPr>
        <p:spPr>
          <a:xfrm>
            <a:off x="11183092" y="3009900"/>
            <a:ext cx="6071726" cy="3416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461B49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Schoolbook" panose="02040604050505020304" pitchFamily="18" charset="0"/>
              </a:rPr>
              <a:t>INSIGHT</a:t>
            </a:r>
          </a:p>
          <a:p>
            <a:r>
              <a:rPr lang="en-US" sz="2400" dirty="0">
                <a:latin typeface="Century Schoolbook" panose="02040604050505020304" pitchFamily="18" charset="0"/>
              </a:rPr>
              <a:t>The top 5 categories all have food as a common theme, with "Healthy Eating" coming in first. This could provide insight into your user base's audience. With this knowledge, you might develop a campaign and collaborate with companies that promote healthy eating to increase user engagement.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16805BB7-20E5-057F-8EDE-3DDEF9FCE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ad hoc study is enlightening, but for a real-time understanding of your business, it's time to put this analysis into large-scale production. 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C52B1506-0F06-E7B7-0B7A-E6A951E43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FB242047-BA25-8AC2-70E1-943AD8CE6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0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Century Schoolbook" panose="02040604050505020304" pitchFamily="18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Century Schoolbook" panose="02040604050505020304" pitchFamily="18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01117"/>
            <a:chOff x="0" y="0"/>
            <a:chExt cx="11564591" cy="506815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Century Schoolbook" panose="02040604050505020304" pitchFamily="18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69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Century Schoolbook" panose="02040604050505020304" pitchFamily="18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Century Schoolbook" panose="02040604050505020304" pitchFamily="18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Century Schoolbook" panose="02040604050505020304" pitchFamily="18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Century Schoolbook" panose="02040604050505020304" pitchFamily="18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Century Schoolbook" panose="02040604050505020304" pitchFamily="18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Century Schoolbook" panose="020406040505050203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>
              <a:latin typeface="Century Schoolbook" panose="02040604050505020304" pitchFamily="18" charset="0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Century Schoolbook" panose="02040604050505020304" pitchFamily="18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719013-C3EC-03C4-61CB-B84625D3DFB6}"/>
              </a:ext>
            </a:extLst>
          </p:cNvPr>
          <p:cNvSpPr txBox="1"/>
          <p:nvPr/>
        </p:nvSpPr>
        <p:spPr>
          <a:xfrm>
            <a:off x="8499198" y="2427439"/>
            <a:ext cx="7789981" cy="55601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entury Schoolbook" panose="02040604050505020304" pitchFamily="18" charset="0"/>
              </a:rPr>
              <a:t>In the field of technology, </a:t>
            </a:r>
            <a:r>
              <a:rPr lang="en-US" sz="2400" b="1" dirty="0">
                <a:latin typeface="Century Schoolbook" panose="02040604050505020304" pitchFamily="18" charset="0"/>
              </a:rPr>
              <a:t>Social Buzz</a:t>
            </a:r>
            <a:r>
              <a:rPr lang="en-US" sz="2400" dirty="0">
                <a:latin typeface="Century Schoolbook" panose="02040604050505020304" pitchFamily="18" charset="0"/>
              </a:rPr>
              <a:t> is a unicorn that is growing quickly and needs to swiftly adapt to its global reach.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entury Schoolbook" panose="02040604050505020304" pitchFamily="18" charset="0"/>
              </a:rPr>
              <a:t>Accenture has started working on the following activities during a 3 month POC: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An audit of their big data practice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Recommendations for a successful IPO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An analysis of their content categories that highlights the top 5 categories with the largest aggregate popularity 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>
              <a:latin typeface="Century Schoolbook" panose="02040604050505020304" pitchFamily="18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>
                  <a:latin typeface="Century Schoolbook" panose="02040604050505020304" pitchFamily="18" charset="0"/>
                </a:endParaRPr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Century Schoolbook" panose="02040604050505020304" pitchFamily="18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7E3CF8-AF22-515D-5A59-33BB9BF8A6AF}"/>
              </a:ext>
            </a:extLst>
          </p:cNvPr>
          <p:cNvSpPr txBox="1"/>
          <p:nvPr/>
        </p:nvSpPr>
        <p:spPr>
          <a:xfrm>
            <a:off x="2438400" y="4838700"/>
            <a:ext cx="7188654" cy="5006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Social Buzz has reached over 500 million active users each month.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In recent years, the customer has grown to an enormous extent, Over </a:t>
            </a:r>
            <a:r>
              <a:rPr lang="en-US" sz="2400" b="1" u="sng" dirty="0">
                <a:latin typeface="Century Schoolbook" panose="02040604050505020304" pitchFamily="18" charset="0"/>
              </a:rPr>
              <a:t>100,000</a:t>
            </a:r>
            <a:r>
              <a:rPr lang="en-US" sz="2400" dirty="0">
                <a:latin typeface="Century Schoolbook" panose="02040604050505020304" pitchFamily="18" charset="0"/>
              </a:rPr>
              <a:t> pieces of content that are highly unstructured, ranging from text, images, videos and GIFs are posted per day. Totaling </a:t>
            </a:r>
            <a:r>
              <a:rPr lang="en-US" sz="2400" b="1" u="sng" dirty="0">
                <a:latin typeface="Century Schoolbook" panose="02040604050505020304" pitchFamily="18" charset="0"/>
              </a:rPr>
              <a:t>3,65,00,000</a:t>
            </a:r>
            <a:r>
              <a:rPr lang="en-US" sz="2400" dirty="0">
                <a:latin typeface="Century Schoolbook" panose="02040604050505020304" pitchFamily="18" charset="0"/>
              </a:rPr>
              <a:t> annually.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An Analysis of the Content Categories that identifies the Top 5 Popular Categories.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 dirty="0">
              <a:latin typeface="Century Schoolbook" panose="02040604050505020304" pitchFamily="18" charset="0"/>
            </a:endParaRPr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>
                <a:latin typeface="Century Schoolbook" panose="02040604050505020304" pitchFamily="18" charset="0"/>
              </a:endParaRPr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Century Schoolbook" panose="02040604050505020304" pitchFamily="18" charset="0"/>
              </a:endParaRPr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Century Schoolbook" panose="02040604050505020304" pitchFamily="18" charset="0"/>
              </a:endParaRPr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>
                <a:latin typeface="Century Schoolbook" panose="02040604050505020304" pitchFamily="18" charset="0"/>
              </a:endParaRPr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Century Schoolbook" panose="02040604050505020304" pitchFamily="18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31E5E6-56B9-2AC5-145E-8142F70FF1A7}"/>
              </a:ext>
            </a:extLst>
          </p:cNvPr>
          <p:cNvSpPr txBox="1"/>
          <p:nvPr/>
        </p:nvSpPr>
        <p:spPr>
          <a:xfrm>
            <a:off x="14097000" y="1562100"/>
            <a:ext cx="368427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entury Schoolbook" panose="02040604050505020304" pitchFamily="18" charset="0"/>
              </a:rPr>
              <a:t>Andrew Fleming</a:t>
            </a:r>
          </a:p>
          <a:p>
            <a:r>
              <a:rPr lang="en-IN" sz="2400" dirty="0">
                <a:latin typeface="Century Schoolbook" panose="02040604050505020304" pitchFamily="18" charset="0"/>
              </a:rPr>
              <a:t>(Chief Technical Architect)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2B686E-092D-CC7F-2159-30DAA71356CE}"/>
              </a:ext>
            </a:extLst>
          </p:cNvPr>
          <p:cNvSpPr txBox="1"/>
          <p:nvPr/>
        </p:nvSpPr>
        <p:spPr>
          <a:xfrm>
            <a:off x="14097000" y="4515464"/>
            <a:ext cx="33794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entury Schoolbook" panose="02040604050505020304" pitchFamily="18" charset="0"/>
              </a:rPr>
              <a:t>Marcus </a:t>
            </a:r>
            <a:r>
              <a:rPr lang="en-IN" sz="2800" b="1" dirty="0" err="1">
                <a:latin typeface="Century Schoolbook" panose="02040604050505020304" pitchFamily="18" charset="0"/>
              </a:rPr>
              <a:t>Rompton</a:t>
            </a:r>
            <a:endParaRPr lang="en-IN" sz="2800" b="1" dirty="0">
              <a:latin typeface="Century Schoolbook" panose="02040604050505020304" pitchFamily="18" charset="0"/>
            </a:endParaRPr>
          </a:p>
          <a:p>
            <a:r>
              <a:rPr lang="en-IN" sz="2400" dirty="0">
                <a:latin typeface="Century Schoolbook" panose="02040604050505020304" pitchFamily="18" charset="0"/>
              </a:rPr>
              <a:t>(Senior Principle)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CAC4EF-39A8-8222-410F-79A411BDCF1F}"/>
              </a:ext>
            </a:extLst>
          </p:cNvPr>
          <p:cNvSpPr txBox="1"/>
          <p:nvPr/>
        </p:nvSpPr>
        <p:spPr>
          <a:xfrm>
            <a:off x="14097000" y="7505700"/>
            <a:ext cx="33794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entury Schoolbook" panose="02040604050505020304" pitchFamily="18" charset="0"/>
              </a:rPr>
              <a:t>Aswathi Sasidharan</a:t>
            </a:r>
          </a:p>
          <a:p>
            <a:r>
              <a:rPr lang="en-IN" sz="2400" dirty="0">
                <a:latin typeface="Century Schoolbook" panose="02040604050505020304" pitchFamily="18" charset="0"/>
              </a:rPr>
              <a:t>(Data Analyst)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Century Schoolbook" panose="02040604050505020304" pitchFamily="18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FC450B-2B41-1357-FDC7-CAB4F18B5643}"/>
              </a:ext>
            </a:extLst>
          </p:cNvPr>
          <p:cNvSpPr txBox="1"/>
          <p:nvPr/>
        </p:nvSpPr>
        <p:spPr>
          <a:xfrm>
            <a:off x="3962400" y="1372969"/>
            <a:ext cx="536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entury Schoolbook" panose="02040604050505020304" pitchFamily="18" charset="0"/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DA1C30-55BB-FD57-9346-CD08911617B4}"/>
              </a:ext>
            </a:extLst>
          </p:cNvPr>
          <p:cNvSpPr txBox="1"/>
          <p:nvPr/>
        </p:nvSpPr>
        <p:spPr>
          <a:xfrm>
            <a:off x="5764133" y="2975768"/>
            <a:ext cx="4731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entury Schoolbook" panose="02040604050505020304" pitchFamily="18" charset="0"/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FE9CB2-E8E3-8BDD-0D46-8DC35DB078E6}"/>
              </a:ext>
            </a:extLst>
          </p:cNvPr>
          <p:cNvSpPr txBox="1"/>
          <p:nvPr/>
        </p:nvSpPr>
        <p:spPr>
          <a:xfrm>
            <a:off x="7742343" y="4649569"/>
            <a:ext cx="4731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entury Schoolbook" panose="02040604050505020304" pitchFamily="18" charset="0"/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C46A92-8AB4-545A-93D0-13523A2F2945}"/>
              </a:ext>
            </a:extLst>
          </p:cNvPr>
          <p:cNvSpPr txBox="1"/>
          <p:nvPr/>
        </p:nvSpPr>
        <p:spPr>
          <a:xfrm>
            <a:off x="9474741" y="6204766"/>
            <a:ext cx="4731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entury Schoolbook" panose="02040604050505020304" pitchFamily="18" charset="0"/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BA1A1D-06DF-D213-F908-7FCB9E2613DD}"/>
              </a:ext>
            </a:extLst>
          </p:cNvPr>
          <p:cNvSpPr txBox="1"/>
          <p:nvPr/>
        </p:nvSpPr>
        <p:spPr>
          <a:xfrm>
            <a:off x="11260393" y="7886700"/>
            <a:ext cx="4731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entury Schoolbook" panose="02040604050505020304" pitchFamily="18" charset="0"/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Century Schoolbook" panose="02040604050505020304" pitchFamily="18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B21D2F-8FB7-B535-0F85-80EF5B3CB5AB}"/>
              </a:ext>
            </a:extLst>
          </p:cNvPr>
          <p:cNvSpPr txBox="1"/>
          <p:nvPr/>
        </p:nvSpPr>
        <p:spPr>
          <a:xfrm>
            <a:off x="1219200" y="3695700"/>
            <a:ext cx="44493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</a:rPr>
              <a:t>16 </a:t>
            </a:r>
          </a:p>
          <a:p>
            <a:pPr algn="ctr"/>
            <a:r>
              <a:rPr lang="en-IN" sz="3600" dirty="0">
                <a:latin typeface="Century Schoolbook" panose="02040604050505020304" pitchFamily="18" charset="0"/>
              </a:rPr>
              <a:t>Unique Categories.</a:t>
            </a:r>
          </a:p>
          <a:p>
            <a:endParaRPr lang="en-IN" sz="2800" dirty="0">
              <a:latin typeface="Century Schoolbook" panose="020406040505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257B9-E65C-9430-133D-0F5634616A42}"/>
              </a:ext>
            </a:extLst>
          </p:cNvPr>
          <p:cNvSpPr txBox="1"/>
          <p:nvPr/>
        </p:nvSpPr>
        <p:spPr>
          <a:xfrm>
            <a:off x="11201400" y="3931265"/>
            <a:ext cx="5973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</a:rPr>
              <a:t>MAY</a:t>
            </a:r>
          </a:p>
          <a:p>
            <a:pPr algn="ctr"/>
            <a:r>
              <a:rPr lang="en-IN" sz="3600" dirty="0">
                <a:latin typeface="Century Schoolbook" panose="02040604050505020304" pitchFamily="18" charset="0"/>
              </a:rPr>
              <a:t>Month with highest number of Posts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58A70F-7925-FDCB-5C7C-D14802D5F9D2}"/>
              </a:ext>
            </a:extLst>
          </p:cNvPr>
          <p:cNvSpPr txBox="1"/>
          <p:nvPr/>
        </p:nvSpPr>
        <p:spPr>
          <a:xfrm>
            <a:off x="6477000" y="3771900"/>
            <a:ext cx="44493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</a:rPr>
              <a:t>1897 </a:t>
            </a:r>
          </a:p>
          <a:p>
            <a:pPr algn="ctr"/>
            <a:r>
              <a:rPr lang="en-IN" sz="3600" dirty="0">
                <a:latin typeface="Century Schoolbook" panose="02040604050505020304" pitchFamily="18" charset="0"/>
              </a:rPr>
              <a:t>Count of Reactions for "Animals”</a:t>
            </a:r>
          </a:p>
          <a:p>
            <a:endParaRPr lang="en-IN" sz="2800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82E7384-EB4C-4540-9BEF-FFD0B7BE9F14}"/>
              </a:ext>
            </a:extLst>
          </p:cNvPr>
          <p:cNvSpPr txBox="1"/>
          <p:nvPr/>
        </p:nvSpPr>
        <p:spPr>
          <a:xfrm>
            <a:off x="3480414" y="1181100"/>
            <a:ext cx="3788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  <a:ea typeface="Cambria" panose="02040503050406030204" pitchFamily="18" charset="0"/>
              </a:rPr>
              <a:t>Categories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BAC43A-DB1A-2078-ABE3-CAE217E41336}"/>
              </a:ext>
            </a:extLst>
          </p:cNvPr>
          <p:cNvSpPr/>
          <p:nvPr/>
        </p:nvSpPr>
        <p:spPr>
          <a:xfrm>
            <a:off x="3124200" y="1991845"/>
            <a:ext cx="4072082" cy="7159121"/>
          </a:xfrm>
          <a:prstGeom prst="flowChartAlternateProcess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D95B4B-56BB-98CE-C34F-C145000E4F63}"/>
              </a:ext>
            </a:extLst>
          </p:cNvPr>
          <p:cNvSpPr txBox="1"/>
          <p:nvPr/>
        </p:nvSpPr>
        <p:spPr>
          <a:xfrm>
            <a:off x="3740426" y="2647057"/>
            <a:ext cx="2743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Studying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Healthy eating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Technology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Food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Cooking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Dogs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Soccer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Public speaking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Science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Tennis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Travel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Fitness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Education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Veganism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Animals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Culture</a:t>
            </a:r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5DDF8EA7-17EA-B5F8-085A-DDDE23B5DCBB}"/>
              </a:ext>
            </a:extLst>
          </p:cNvPr>
          <p:cNvSpPr/>
          <p:nvPr/>
        </p:nvSpPr>
        <p:spPr>
          <a:xfrm>
            <a:off x="7924800" y="1790700"/>
            <a:ext cx="3578778" cy="2842523"/>
          </a:xfrm>
          <a:prstGeom prst="flowChartProcess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Top 5 Categories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Animals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Science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Healthy eating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Food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Technology</a:t>
            </a:r>
          </a:p>
        </p:txBody>
      </p:sp>
      <p:graphicFrame>
        <p:nvGraphicFramePr>
          <p:cNvPr id="69" name="Chart 68">
            <a:extLst>
              <a:ext uri="{FF2B5EF4-FFF2-40B4-BE49-F238E27FC236}">
                <a16:creationId xmlns:a16="http://schemas.microsoft.com/office/drawing/2014/main" id="{33553E13-E2EC-71AC-13B1-2FB7644E8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8994388"/>
              </p:ext>
            </p:extLst>
          </p:nvPr>
        </p:nvGraphicFramePr>
        <p:xfrm>
          <a:off x="12420600" y="2019300"/>
          <a:ext cx="4985322" cy="5635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C11B2030-5262-7425-F925-96A43080B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24773"/>
              </p:ext>
            </p:extLst>
          </p:nvPr>
        </p:nvGraphicFramePr>
        <p:xfrm>
          <a:off x="7543800" y="4991100"/>
          <a:ext cx="4662008" cy="423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1004">
                  <a:extLst>
                    <a:ext uri="{9D8B030D-6E8A-4147-A177-3AD203B41FA5}">
                      <a16:colId xmlns:a16="http://schemas.microsoft.com/office/drawing/2014/main" val="855396996"/>
                    </a:ext>
                  </a:extLst>
                </a:gridCol>
                <a:gridCol w="2331004">
                  <a:extLst>
                    <a:ext uri="{9D8B030D-6E8A-4147-A177-3AD203B41FA5}">
                      <a16:colId xmlns:a16="http://schemas.microsoft.com/office/drawing/2014/main" val="1459407730"/>
                    </a:ext>
                  </a:extLst>
                </a:gridCol>
              </a:tblGrid>
              <a:tr h="1232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Century Schoolbook" panose="02040604050505020304" pitchFamily="18" charset="0"/>
                        </a:rPr>
                        <a:t>Row Labels</a:t>
                      </a:r>
                      <a:endParaRPr lang="en-IN" sz="2000" b="0" i="0" u="none" strike="noStrike">
                        <a:solidFill>
                          <a:srgbClr val="DDEBF7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Century Schoolbook" panose="02040604050505020304" pitchFamily="18" charset="0"/>
                        </a:rPr>
                        <a:t>Count of Reaction Type</a:t>
                      </a:r>
                      <a:endParaRPr lang="en-IN" sz="2000" b="0" i="0" u="none" strike="noStrike" dirty="0">
                        <a:solidFill>
                          <a:srgbClr val="DDEBF7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2725"/>
                  </a:ext>
                </a:extLst>
              </a:tr>
              <a:tr h="50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Century Schoolbook" panose="02040604050505020304" pitchFamily="18" charset="0"/>
                        </a:rPr>
                        <a:t>Animals</a:t>
                      </a:r>
                      <a:endParaRPr lang="en-IN" sz="2000" b="0" i="0" u="none" strike="noStrike" dirty="0">
                        <a:solidFill>
                          <a:srgbClr val="DDEBF7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Century Schoolbook" panose="02040604050505020304" pitchFamily="18" charset="0"/>
                        </a:rPr>
                        <a:t>1897</a:t>
                      </a:r>
                      <a:endParaRPr lang="en-IN" sz="2000" b="0" i="0" u="none" strike="noStrike" dirty="0">
                        <a:solidFill>
                          <a:srgbClr val="DDEBF7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72045"/>
                  </a:ext>
                </a:extLst>
              </a:tr>
              <a:tr h="50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Century Schoolbook" panose="02040604050505020304" pitchFamily="18" charset="0"/>
                        </a:rPr>
                        <a:t>Science</a:t>
                      </a:r>
                      <a:endParaRPr lang="en-IN" sz="2000" b="0" i="0" u="none" strike="noStrike" dirty="0">
                        <a:solidFill>
                          <a:srgbClr val="DDEBF7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Century Schoolbook" panose="02040604050505020304" pitchFamily="18" charset="0"/>
                        </a:rPr>
                        <a:t>1796</a:t>
                      </a:r>
                      <a:endParaRPr lang="en-IN" sz="2000" b="0" i="0" u="none" strike="noStrike" dirty="0">
                        <a:solidFill>
                          <a:srgbClr val="DDEBF7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419063"/>
                  </a:ext>
                </a:extLst>
              </a:tr>
              <a:tr h="50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Century Schoolbook" panose="02040604050505020304" pitchFamily="18" charset="0"/>
                        </a:rPr>
                        <a:t>Healthy eating</a:t>
                      </a:r>
                      <a:endParaRPr lang="en-IN" sz="2000" b="0" i="0" u="none" strike="noStrike" dirty="0">
                        <a:solidFill>
                          <a:srgbClr val="DDEBF7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Century Schoolbook" panose="02040604050505020304" pitchFamily="18" charset="0"/>
                        </a:rPr>
                        <a:t>1717</a:t>
                      </a:r>
                      <a:endParaRPr lang="en-IN" sz="2000" b="0" i="0" u="none" strike="noStrike">
                        <a:solidFill>
                          <a:srgbClr val="DDEBF7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437710"/>
                  </a:ext>
                </a:extLst>
              </a:tr>
              <a:tr h="50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Century Schoolbook" panose="02040604050505020304" pitchFamily="18" charset="0"/>
                        </a:rPr>
                        <a:t>Food</a:t>
                      </a:r>
                      <a:endParaRPr lang="en-IN" sz="2000" b="0" i="0" u="none" strike="noStrike" dirty="0">
                        <a:solidFill>
                          <a:srgbClr val="DDEBF7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Century Schoolbook" panose="02040604050505020304" pitchFamily="18" charset="0"/>
                        </a:rPr>
                        <a:t>1699</a:t>
                      </a:r>
                      <a:endParaRPr lang="en-IN" sz="2000" b="0" i="0" u="none" strike="noStrike">
                        <a:solidFill>
                          <a:srgbClr val="DDEBF7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417270"/>
                  </a:ext>
                </a:extLst>
              </a:tr>
              <a:tr h="50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Century Schoolbook" panose="02040604050505020304" pitchFamily="18" charset="0"/>
                        </a:rPr>
                        <a:t>Technology</a:t>
                      </a:r>
                      <a:endParaRPr lang="en-IN" sz="2000" b="0" i="0" u="none" strike="noStrike" dirty="0">
                        <a:solidFill>
                          <a:srgbClr val="DDEBF7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Century Schoolbook" panose="02040604050505020304" pitchFamily="18" charset="0"/>
                        </a:rPr>
                        <a:t>1698</a:t>
                      </a:r>
                      <a:endParaRPr lang="en-IN" sz="2000" b="0" i="0" u="none" strike="noStrike">
                        <a:solidFill>
                          <a:srgbClr val="DDEBF7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075707"/>
                  </a:ext>
                </a:extLst>
              </a:tr>
              <a:tr h="50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Century Schoolbook" panose="02040604050505020304" pitchFamily="18" charset="0"/>
                        </a:rPr>
                        <a:t>Grand Total</a:t>
                      </a:r>
                      <a:endParaRPr lang="en-IN" sz="2000" b="1" i="0" u="none" strike="noStrike" dirty="0">
                        <a:solidFill>
                          <a:srgbClr val="FFFFFF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Century Schoolbook" panose="02040604050505020304" pitchFamily="18" charset="0"/>
                        </a:rPr>
                        <a:t>8807</a:t>
                      </a:r>
                      <a:endParaRPr lang="en-IN" sz="2000" b="1" i="0" u="none" strike="noStrike" dirty="0">
                        <a:solidFill>
                          <a:srgbClr val="FFFFFF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8427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BA53ADFB-474C-27EC-A4F8-FA13FB3732EB}"/>
              </a:ext>
            </a:extLst>
          </p:cNvPr>
          <p:cNvSpPr/>
          <p:nvPr/>
        </p:nvSpPr>
        <p:spPr>
          <a:xfrm>
            <a:off x="6705600" y="1159499"/>
            <a:ext cx="6801869" cy="2157906"/>
          </a:xfrm>
          <a:prstGeom prst="flowChartProcess">
            <a:avLst/>
          </a:prstGeom>
          <a:solidFill>
            <a:srgbClr val="9933FF"/>
          </a:solidFill>
          <a:ln>
            <a:solidFill>
              <a:srgbClr val="883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3">
                  <a:lumMod val="20000"/>
                  <a:lumOff val="8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7EF82D-B1B4-02D4-6518-BBC7844A325E}"/>
              </a:ext>
            </a:extLst>
          </p:cNvPr>
          <p:cNvSpPr txBox="1"/>
          <p:nvPr/>
        </p:nvSpPr>
        <p:spPr>
          <a:xfrm>
            <a:off x="8097650" y="1501522"/>
            <a:ext cx="525688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Highest Number of Content has been posted in the month of May.</a:t>
            </a:r>
          </a:p>
          <a:p>
            <a:endParaRPr lang="en-IN" sz="28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36" name="Graphic 35" descr="Daily calendar with solid fill">
            <a:extLst>
              <a:ext uri="{FF2B5EF4-FFF2-40B4-BE49-F238E27FC236}">
                <a16:creationId xmlns:a16="http://schemas.microsoft.com/office/drawing/2014/main" id="{81D837DB-CC6A-FD7E-9F50-156E64D794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58000" y="1409700"/>
            <a:ext cx="1160820" cy="926649"/>
          </a:xfrm>
          <a:prstGeom prst="rect">
            <a:avLst/>
          </a:prstGeom>
        </p:spPr>
      </p:pic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B1DA7061-1198-B70D-59F1-B06C077D5F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356671"/>
              </p:ext>
            </p:extLst>
          </p:nvPr>
        </p:nvGraphicFramePr>
        <p:xfrm>
          <a:off x="10863513" y="3767157"/>
          <a:ext cx="6801868" cy="5004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3D733377-A69D-B6D6-FBB9-F1CAF64AD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10640"/>
              </p:ext>
            </p:extLst>
          </p:nvPr>
        </p:nvGraphicFramePr>
        <p:xfrm>
          <a:off x="3169898" y="3767157"/>
          <a:ext cx="6964702" cy="5001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40" name="Graphic 39" descr="Bar chart with solid fill">
            <a:extLst>
              <a:ext uri="{FF2B5EF4-FFF2-40B4-BE49-F238E27FC236}">
                <a16:creationId xmlns:a16="http://schemas.microsoft.com/office/drawing/2014/main" id="{D5C9E91C-024D-6A34-CE7B-A26FA5DC37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242718" y="1685151"/>
            <a:ext cx="1755582" cy="17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520</Words>
  <Application>Microsoft Office PowerPoint</Application>
  <PresentationFormat>Custom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Aswathi Sasidharan</cp:lastModifiedBy>
  <cp:revision>26</cp:revision>
  <dcterms:created xsi:type="dcterms:W3CDTF">2006-08-16T00:00:00Z</dcterms:created>
  <dcterms:modified xsi:type="dcterms:W3CDTF">2024-09-09T06:50:35Z</dcterms:modified>
  <dc:identifier>DAEhDyfaYKE</dc:identifier>
</cp:coreProperties>
</file>