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sldIdLst>
    <p:sldId id="257" r:id="rId2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9"/>
    <p:restoredTop sz="92954"/>
  </p:normalViewPr>
  <p:slideViewPr>
    <p:cSldViewPr snapToGrid="0" snapToObjects="1">
      <p:cViewPr varScale="1">
        <p:scale>
          <a:sx n="115" d="100"/>
          <a:sy n="115" d="100"/>
        </p:scale>
        <p:origin x="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18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93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68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35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20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40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0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3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65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60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3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46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7526714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>
            <a:extLst>
              <a:ext uri="{FF2B5EF4-FFF2-40B4-BE49-F238E27FC236}">
                <a16:creationId xmlns:a16="http://schemas.microsoft.com/office/drawing/2014/main" id="{563BC509-4763-A443-92B1-2EC8AA720C8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5999" cy="1973631"/>
          </a:xfrm>
          <a:prstGeom prst="rect">
            <a:avLst/>
          </a:prstGeom>
        </p:spPr>
      </p:pic>
      <p:sp>
        <p:nvSpPr>
          <p:cNvPr id="4" name="ttl-どんなもの？"/>
          <p:cNvSpPr/>
          <p:nvPr/>
        </p:nvSpPr>
        <p:spPr>
          <a:xfrm>
            <a:off x="247648" y="2054999"/>
            <a:ext cx="4404230" cy="4913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63" dirty="0"/>
              <a:t>どんなもの？</a:t>
            </a:r>
          </a:p>
        </p:txBody>
      </p:sp>
      <p:sp>
        <p:nvSpPr>
          <p:cNvPr id="5" name="ttl-先行研究と比べて何がすごい？"/>
          <p:cNvSpPr/>
          <p:nvPr/>
        </p:nvSpPr>
        <p:spPr>
          <a:xfrm>
            <a:off x="5251634" y="3529039"/>
            <a:ext cx="4404230" cy="4913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63" dirty="0"/>
              <a:t>先行研究と比べて何がすごい？</a:t>
            </a:r>
          </a:p>
        </p:txBody>
      </p:sp>
      <p:sp>
        <p:nvSpPr>
          <p:cNvPr id="6" name="ttl-技術の手法や肝は？"/>
          <p:cNvSpPr/>
          <p:nvPr/>
        </p:nvSpPr>
        <p:spPr>
          <a:xfrm>
            <a:off x="247643" y="5057102"/>
            <a:ext cx="4404230" cy="4913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63" dirty="0"/>
              <a:t>技術の手法や肝は？</a:t>
            </a:r>
          </a:p>
        </p:txBody>
      </p:sp>
      <p:sp>
        <p:nvSpPr>
          <p:cNvPr id="7" name="ttl-議論はある？"/>
          <p:cNvSpPr/>
          <p:nvPr/>
        </p:nvSpPr>
        <p:spPr>
          <a:xfrm>
            <a:off x="5251634" y="2052163"/>
            <a:ext cx="4404229" cy="4913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63" dirty="0"/>
              <a:t>議論はある？</a:t>
            </a:r>
          </a:p>
        </p:txBody>
      </p:sp>
      <p:sp>
        <p:nvSpPr>
          <p:cNvPr id="8" name="ttl-どうやって有効だと検証した？"/>
          <p:cNvSpPr/>
          <p:nvPr/>
        </p:nvSpPr>
        <p:spPr>
          <a:xfrm>
            <a:off x="219975" y="3542460"/>
            <a:ext cx="4431898" cy="4913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63" dirty="0"/>
              <a:t>どうやって有効だと検証した？</a:t>
            </a:r>
          </a:p>
        </p:txBody>
      </p:sp>
      <p:sp>
        <p:nvSpPr>
          <p:cNvPr id="9" name="ttl-次に読むべき論文は？"/>
          <p:cNvSpPr/>
          <p:nvPr/>
        </p:nvSpPr>
        <p:spPr>
          <a:xfrm>
            <a:off x="5251636" y="5057102"/>
            <a:ext cx="4404230" cy="4913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63" dirty="0"/>
              <a:t>次に読むべき論文は？</a:t>
            </a:r>
          </a:p>
        </p:txBody>
      </p:sp>
      <p:sp>
        <p:nvSpPr>
          <p:cNvPr id="17" name="txt-次に読むべき論文は？"/>
          <p:cNvSpPr txBox="1"/>
          <p:nvPr/>
        </p:nvSpPr>
        <p:spPr>
          <a:xfrm>
            <a:off x="5251633" y="5626941"/>
            <a:ext cx="4404230" cy="2235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853"/>
              <a:t>今の所とくになし</a:t>
            </a:r>
            <a:endParaRPr lang="ja-JP" altLang="en-US" sz="853" dirty="0"/>
          </a:p>
        </p:txBody>
      </p:sp>
      <p:sp>
        <p:nvSpPr>
          <p:cNvPr id="16" name="txt-議論はある？"/>
          <p:cNvSpPr txBox="1"/>
          <p:nvPr/>
        </p:nvSpPr>
        <p:spPr>
          <a:xfrm>
            <a:off x="5251634" y="2623944"/>
            <a:ext cx="4404230" cy="2235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853"/>
              <a:t>デモなどによる授業によって、クイズの正答率が上がっている、など</a:t>
            </a:r>
            <a:endParaRPr lang="ja-JP" altLang="en-US" sz="853" dirty="0"/>
          </a:p>
        </p:txBody>
      </p:sp>
      <p:sp>
        <p:nvSpPr>
          <p:cNvPr id="15" name="txt-どうやって有効だと検証した？"/>
          <p:cNvSpPr txBox="1"/>
          <p:nvPr/>
        </p:nvSpPr>
        <p:spPr>
          <a:xfrm>
            <a:off x="219975" y="4117986"/>
            <a:ext cx="4404229" cy="3548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853"/>
              <a:t>授業において、いろんな条件下</a:t>
            </a:r>
            <a:r>
              <a:rPr lang="en-US" altLang="ja-JP" sz="853" dirty="0"/>
              <a:t>(</a:t>
            </a:r>
            <a:r>
              <a:rPr lang="ja-JP" altLang="en-US" sz="853"/>
              <a:t>デモを行う授業か、通常の教えるだけの授業か、など</a:t>
            </a:r>
            <a:r>
              <a:rPr lang="en-US" altLang="ja-JP" sz="853" dirty="0"/>
              <a:t>)</a:t>
            </a:r>
            <a:r>
              <a:rPr lang="ja-JP" altLang="en-US" sz="853"/>
              <a:t>で</a:t>
            </a:r>
            <a:r>
              <a:rPr lang="en-US" altLang="ja-JP" sz="853" dirty="0"/>
              <a:t>pre/post</a:t>
            </a:r>
            <a:r>
              <a:rPr lang="ja-JP" altLang="en-US" sz="853"/>
              <a:t>クイズを行って、その回答数の比較を行って検証した。</a:t>
            </a:r>
            <a:endParaRPr lang="ja-JP" altLang="en-US" sz="853" dirty="0"/>
          </a:p>
        </p:txBody>
      </p:sp>
      <p:sp>
        <p:nvSpPr>
          <p:cNvPr id="14" name="txt-技術の手法や肝は？"/>
          <p:cNvSpPr txBox="1"/>
          <p:nvPr/>
        </p:nvSpPr>
        <p:spPr>
          <a:xfrm>
            <a:off x="247643" y="5633981"/>
            <a:ext cx="4404230" cy="6173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853"/>
              <a:t>・あえて制御を</a:t>
            </a:r>
            <a:r>
              <a:rPr lang="en-US" altLang="ja-JP" sz="853" dirty="0"/>
              <a:t>raspberry pi</a:t>
            </a:r>
            <a:r>
              <a:rPr lang="ja-JP" altLang="en-US" sz="853"/>
              <a:t>と</a:t>
            </a:r>
            <a:r>
              <a:rPr lang="en-US" altLang="ja-JP" sz="853" dirty="0" err="1"/>
              <a:t>arduino</a:t>
            </a:r>
            <a:r>
              <a:rPr lang="ja-JP" altLang="en-US" sz="853"/>
              <a:t>に分けたことで、多少プログラミングしやすくなった</a:t>
            </a:r>
            <a:r>
              <a:rPr lang="en-US" altLang="ja-JP" sz="853" dirty="0"/>
              <a:t>(</a:t>
            </a:r>
            <a:r>
              <a:rPr lang="ja-JP" altLang="en-US" sz="853"/>
              <a:t>最初からマイコンプログラミングゴリゴリは厳しい</a:t>
            </a:r>
            <a:r>
              <a:rPr lang="en-US" altLang="ja-JP" sz="853" dirty="0"/>
              <a:t>)</a:t>
            </a:r>
          </a:p>
          <a:p>
            <a:r>
              <a:rPr lang="ja-JP" altLang="en-US" sz="853"/>
              <a:t>・</a:t>
            </a:r>
            <a:r>
              <a:rPr lang="en-US" altLang="ja-JP" sz="853" dirty="0"/>
              <a:t>Raspberry pi</a:t>
            </a:r>
            <a:r>
              <a:rPr lang="ja-JP" altLang="en-US" sz="853"/>
              <a:t>でデータ処理を行うことで色々便利になる</a:t>
            </a:r>
            <a:br>
              <a:rPr lang="en-US" altLang="ja-JP" sz="853" dirty="0"/>
            </a:br>
            <a:r>
              <a:rPr lang="ja-JP" altLang="en-US" sz="853"/>
              <a:t>・</a:t>
            </a:r>
            <a:r>
              <a:rPr lang="en-US" altLang="ja-JP" sz="853" dirty="0"/>
              <a:t>web</a:t>
            </a:r>
            <a:r>
              <a:rPr lang="ja-JP" altLang="en-US" sz="853"/>
              <a:t>画面上から</a:t>
            </a:r>
            <a:r>
              <a:rPr lang="en-US" altLang="ja-JP" sz="853" dirty="0"/>
              <a:t>PID</a:t>
            </a:r>
            <a:r>
              <a:rPr lang="ja-JP" altLang="en-US" sz="853"/>
              <a:t>のゲインを操作できたりする</a:t>
            </a:r>
            <a:endParaRPr lang="ja-JP" altLang="en-US" sz="853" dirty="0"/>
          </a:p>
        </p:txBody>
      </p:sp>
      <p:sp>
        <p:nvSpPr>
          <p:cNvPr id="13" name="txt-先行研究と比べて何がすごい？"/>
          <p:cNvSpPr txBox="1"/>
          <p:nvPr/>
        </p:nvSpPr>
        <p:spPr>
          <a:xfrm>
            <a:off x="5251633" y="4090441"/>
            <a:ext cx="4404230" cy="7486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853"/>
              <a:t>・安い。</a:t>
            </a:r>
            <a:r>
              <a:rPr lang="en-US" altLang="ja-JP" sz="853" dirty="0"/>
              <a:t>$215</a:t>
            </a:r>
          </a:p>
          <a:p>
            <a:r>
              <a:rPr lang="ja-JP" altLang="en-US" sz="853"/>
              <a:t>・</a:t>
            </a:r>
            <a:r>
              <a:rPr lang="en-US" altLang="ja-JP" sz="853" dirty="0"/>
              <a:t>100~150Hz</a:t>
            </a:r>
            <a:r>
              <a:rPr lang="ja-JP" altLang="en-US" sz="853"/>
              <a:t>での更新という、ハードリアルタイム性がある</a:t>
            </a:r>
            <a:endParaRPr lang="en-US" altLang="ja-JP" sz="853" dirty="0"/>
          </a:p>
          <a:p>
            <a:r>
              <a:rPr lang="ja-JP" altLang="en-US" sz="853"/>
              <a:t>・フリーでオープンソース</a:t>
            </a:r>
            <a:endParaRPr lang="en-US" altLang="ja-JP" sz="853" dirty="0"/>
          </a:p>
          <a:p>
            <a:r>
              <a:rPr lang="ja-JP" altLang="en-US" sz="853"/>
              <a:t>・ラズパイだから大量のデータを保持できる</a:t>
            </a:r>
            <a:endParaRPr lang="en-US" altLang="ja-JP" sz="853" dirty="0"/>
          </a:p>
          <a:p>
            <a:r>
              <a:rPr lang="ja-JP" altLang="en-US" sz="853"/>
              <a:t>・生徒のレベルに応じてシンプルな制御から詳細な制御まで行える</a:t>
            </a:r>
            <a:endParaRPr lang="ja-JP" altLang="en-US" sz="853" dirty="0"/>
          </a:p>
        </p:txBody>
      </p:sp>
      <p:sp>
        <p:nvSpPr>
          <p:cNvPr id="12" name="txt-どんなもの？"/>
          <p:cNvSpPr txBox="1"/>
          <p:nvPr/>
        </p:nvSpPr>
        <p:spPr>
          <a:xfrm>
            <a:off x="247645" y="2631122"/>
            <a:ext cx="4404229" cy="6173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853"/>
              <a:t>・</a:t>
            </a:r>
            <a:r>
              <a:rPr lang="en-US" altLang="ja-JP" sz="853" dirty="0"/>
              <a:t>Arduino</a:t>
            </a:r>
            <a:r>
              <a:rPr lang="ja-JP" altLang="en-US" sz="853"/>
              <a:t>と</a:t>
            </a:r>
            <a:r>
              <a:rPr lang="en-US" altLang="ja-JP" sz="853" dirty="0"/>
              <a:t>Raspberry Pi</a:t>
            </a:r>
            <a:r>
              <a:rPr lang="ja-JP" altLang="en-US" sz="853"/>
              <a:t>と</a:t>
            </a:r>
            <a:r>
              <a:rPr lang="en-US" altLang="ja-JP" sz="853" dirty="0" err="1"/>
              <a:t>Zumo</a:t>
            </a:r>
            <a:r>
              <a:rPr lang="ja-JP" altLang="en-US" sz="853"/>
              <a:t>ロボットを組み合わせた、約</a:t>
            </a:r>
            <a:r>
              <a:rPr lang="en-US" altLang="ja-JP" sz="853" dirty="0"/>
              <a:t>$215</a:t>
            </a:r>
            <a:r>
              <a:rPr lang="ja-JP" altLang="en-US" sz="853"/>
              <a:t>と安い自律ビークルを作った</a:t>
            </a:r>
            <a:br>
              <a:rPr lang="en-US" altLang="ja-JP" sz="853" dirty="0"/>
            </a:br>
            <a:r>
              <a:rPr lang="ja-JP" altLang="en-US" sz="853"/>
              <a:t>・フィードバックコントロールを学生が学ぶためのもの</a:t>
            </a:r>
            <a:br>
              <a:rPr lang="en-US" altLang="ja-JP" sz="853" dirty="0"/>
            </a:br>
            <a:r>
              <a:rPr lang="ja-JP" altLang="en-US" sz="853"/>
              <a:t>・ロボットを使ったデモを用いることで、生徒の学習が進むかをみた</a:t>
            </a:r>
            <a:endParaRPr lang="ja-JP" altLang="en-US" sz="853" dirty="0"/>
          </a:p>
        </p:txBody>
      </p:sp>
      <p:grpSp>
        <p:nvGrpSpPr>
          <p:cNvPr id="21" name="図形グループ 20"/>
          <p:cNvGrpSpPr/>
          <p:nvPr/>
        </p:nvGrpSpPr>
        <p:grpSpPr>
          <a:xfrm>
            <a:off x="0" y="0"/>
            <a:ext cx="9906000" cy="1989097"/>
            <a:chOff x="123986" y="23043"/>
            <a:chExt cx="12192000" cy="1635874"/>
          </a:xfrm>
        </p:grpSpPr>
        <p:sp>
          <p:nvSpPr>
            <p:cNvPr id="10" name="txt-背景シドー"/>
            <p:cNvSpPr/>
            <p:nvPr/>
          </p:nvSpPr>
          <p:spPr>
            <a:xfrm>
              <a:off x="123986" y="23043"/>
              <a:ext cx="12192000" cy="1635874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8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63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790987" y="58425"/>
              <a:ext cx="6858000" cy="53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chemeClr val="bg1"/>
                  </a:solidFill>
                  <a:latin typeface="Impact" panose="020B0806030902050204" pitchFamily="34" charset="0"/>
                </a:rPr>
                <a:t>Combining Raspberry Pi and Arduino to Form a Low-Cost, Real-Time Autonomous Vehicle Platform</a:t>
              </a: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2667000" y="843499"/>
              <a:ext cx="6858000" cy="363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138" dirty="0">
                  <a:solidFill>
                    <a:schemeClr val="bg1"/>
                  </a:solidFill>
                </a:rPr>
                <a:t>Krauss, Ryan. "Combining Raspberry Pi and Arduino to form a low-cost, real-time autonomous vehicle platform." 2016 American Control Conference (ACC). IEEE, 2016.</a:t>
              </a:r>
              <a:endParaRPr lang="ja-JP" altLang="en-US" sz="1138" dirty="0">
                <a:solidFill>
                  <a:schemeClr val="bg1"/>
                </a:solidFill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2667000" y="1274385"/>
              <a:ext cx="6858000" cy="20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000" dirty="0">
                  <a:hlinkClick r:id="rId3"/>
                </a:rPr>
                <a:t>https://ieeexplore.ieee.org/abstract/document/7526714</a:t>
              </a:r>
              <a:endParaRPr lang="ja-JP" altLang="en-US" sz="975" dirty="0">
                <a:solidFill>
                  <a:schemeClr val="bg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endParaRPr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8667750" y="6540541"/>
            <a:ext cx="1238250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63"/>
              <a:t>2019/03/29</a:t>
            </a:r>
            <a:endParaRPr lang="ja-JP" altLang="en-US" sz="1463" dirty="0"/>
          </a:p>
        </p:txBody>
      </p:sp>
    </p:spTree>
    <p:extLst>
      <p:ext uri="{BB962C8B-B14F-4D97-AF65-F5344CB8AC3E}">
        <p14:creationId xmlns:p14="http://schemas.microsoft.com/office/powerpoint/2010/main" val="1760382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250</Words>
  <Application>Microsoft Macintosh PowerPoint</Application>
  <PresentationFormat>A4 210 x 297 mm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Hiragino Kaku Gothic Pro W6</vt:lpstr>
      <vt:lpstr>游ゴシック</vt:lpstr>
      <vt:lpstr>游ゴシック Light</vt:lpstr>
      <vt:lpstr>Arial</vt:lpstr>
      <vt:lpstr>Calibri</vt:lpstr>
      <vt:lpstr>Calibri Light</vt:lpstr>
      <vt:lpstr>Impact</vt:lpstr>
      <vt:lpstr>Office Theme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落合流論文読み方メソッド</dc:title>
  <dc:creator>森哲也</dc:creator>
  <cp:lastModifiedBy>Microsoft Office User</cp:lastModifiedBy>
  <cp:revision>23</cp:revision>
  <cp:lastPrinted>2019-02-01T05:37:18Z</cp:lastPrinted>
  <dcterms:created xsi:type="dcterms:W3CDTF">2017-10-29T01:39:23Z</dcterms:created>
  <dcterms:modified xsi:type="dcterms:W3CDTF">2019-03-29T12:00:19Z</dcterms:modified>
</cp:coreProperties>
</file>