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52" r:id="rId1"/>
  </p:sldMasterIdLst>
  <p:sldIdLst>
    <p:sldId id="257" r:id="rId2"/>
  </p:sldIdLst>
  <p:sldSz cx="9906000" cy="6858000" type="A4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39"/>
    <p:restoredTop sz="92954"/>
  </p:normalViewPr>
  <p:slideViewPr>
    <p:cSldViewPr snapToGrid="0" snapToObjects="1">
      <p:cViewPr>
        <p:scale>
          <a:sx n="118" d="100"/>
          <a:sy n="118" d="100"/>
        </p:scale>
        <p:origin x="1480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3CB1D-3F07-5442-93CE-7F2480D29A28}" type="datetimeFigureOut">
              <a:rPr kumimoji="1" lang="ja-JP" altLang="en-US" smtClean="0"/>
              <a:t>2019/3/15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D816B-1545-6D41-A052-352208F39E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4184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3CB1D-3F07-5442-93CE-7F2480D29A28}" type="datetimeFigureOut">
              <a:rPr kumimoji="1" lang="ja-JP" altLang="en-US" smtClean="0"/>
              <a:t>2019/3/15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D816B-1545-6D41-A052-352208F39E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5936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3CB1D-3F07-5442-93CE-7F2480D29A28}" type="datetimeFigureOut">
              <a:rPr kumimoji="1" lang="ja-JP" altLang="en-US" smtClean="0"/>
              <a:t>2019/3/15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D816B-1545-6D41-A052-352208F39E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6681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3CB1D-3F07-5442-93CE-7F2480D29A28}" type="datetimeFigureOut">
              <a:rPr kumimoji="1" lang="ja-JP" altLang="en-US" smtClean="0"/>
              <a:t>2019/3/15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D816B-1545-6D41-A052-352208F39E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0359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3CB1D-3F07-5442-93CE-7F2480D29A28}" type="datetimeFigureOut">
              <a:rPr kumimoji="1" lang="ja-JP" altLang="en-US" smtClean="0"/>
              <a:t>2019/3/15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D816B-1545-6D41-A052-352208F39E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3206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3CB1D-3F07-5442-93CE-7F2480D29A28}" type="datetimeFigureOut">
              <a:rPr kumimoji="1" lang="ja-JP" altLang="en-US" smtClean="0"/>
              <a:t>2019/3/15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D816B-1545-6D41-A052-352208F39E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4402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3CB1D-3F07-5442-93CE-7F2480D29A28}" type="datetimeFigureOut">
              <a:rPr kumimoji="1" lang="ja-JP" altLang="en-US" smtClean="0"/>
              <a:t>2019/3/15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D816B-1545-6D41-A052-352208F39E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809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3CB1D-3F07-5442-93CE-7F2480D29A28}" type="datetimeFigureOut">
              <a:rPr kumimoji="1" lang="ja-JP" altLang="en-US" smtClean="0"/>
              <a:t>2019/3/15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D816B-1545-6D41-A052-352208F39E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338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3CB1D-3F07-5442-93CE-7F2480D29A28}" type="datetimeFigureOut">
              <a:rPr kumimoji="1" lang="ja-JP" altLang="en-US" smtClean="0"/>
              <a:t>2019/3/15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D816B-1545-6D41-A052-352208F39E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3650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3CB1D-3F07-5442-93CE-7F2480D29A28}" type="datetimeFigureOut">
              <a:rPr kumimoji="1" lang="ja-JP" altLang="en-US" smtClean="0"/>
              <a:t>2019/3/15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D816B-1545-6D41-A052-352208F39E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8603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3CB1D-3F07-5442-93CE-7F2480D29A28}" type="datetimeFigureOut">
              <a:rPr kumimoji="1" lang="ja-JP" altLang="en-US" smtClean="0"/>
              <a:t>2019/3/15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D816B-1545-6D41-A052-352208F39E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939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83CB1D-3F07-5442-93CE-7F2480D29A28}" type="datetimeFigureOut">
              <a:rPr kumimoji="1" lang="ja-JP" altLang="en-US" smtClean="0"/>
              <a:t>2019/3/15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BD816B-1545-6D41-A052-352208F39E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4462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tl-どんなもの？"/>
          <p:cNvSpPr/>
          <p:nvPr/>
        </p:nvSpPr>
        <p:spPr>
          <a:xfrm>
            <a:off x="247648" y="2054999"/>
            <a:ext cx="4404230" cy="491307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63" dirty="0"/>
              <a:t>どんなもの？</a:t>
            </a:r>
          </a:p>
        </p:txBody>
      </p:sp>
      <p:sp>
        <p:nvSpPr>
          <p:cNvPr id="5" name="ttl-先行研究と比べて何がすごい？"/>
          <p:cNvSpPr/>
          <p:nvPr/>
        </p:nvSpPr>
        <p:spPr>
          <a:xfrm>
            <a:off x="5251634" y="3529039"/>
            <a:ext cx="4404230" cy="491307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63" dirty="0"/>
              <a:t>先行研究と比べて何がすごい？</a:t>
            </a:r>
          </a:p>
        </p:txBody>
      </p:sp>
      <p:sp>
        <p:nvSpPr>
          <p:cNvPr id="6" name="ttl-技術の手法や肝は？"/>
          <p:cNvSpPr/>
          <p:nvPr/>
        </p:nvSpPr>
        <p:spPr>
          <a:xfrm>
            <a:off x="247643" y="5057102"/>
            <a:ext cx="4404230" cy="491307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63" dirty="0"/>
              <a:t>技術の手法や肝は？</a:t>
            </a:r>
          </a:p>
        </p:txBody>
      </p:sp>
      <p:sp>
        <p:nvSpPr>
          <p:cNvPr id="7" name="ttl-議論はある？"/>
          <p:cNvSpPr/>
          <p:nvPr/>
        </p:nvSpPr>
        <p:spPr>
          <a:xfrm>
            <a:off x="5251634" y="2052163"/>
            <a:ext cx="4404229" cy="491307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63" dirty="0"/>
              <a:t>議論はある？</a:t>
            </a:r>
          </a:p>
        </p:txBody>
      </p:sp>
      <p:sp>
        <p:nvSpPr>
          <p:cNvPr id="8" name="ttl-どうやって有効だと検証した？"/>
          <p:cNvSpPr/>
          <p:nvPr/>
        </p:nvSpPr>
        <p:spPr>
          <a:xfrm>
            <a:off x="219975" y="3542460"/>
            <a:ext cx="4431898" cy="491307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63" dirty="0"/>
              <a:t>どうやって有効だと検証した？</a:t>
            </a:r>
          </a:p>
        </p:txBody>
      </p:sp>
      <p:sp>
        <p:nvSpPr>
          <p:cNvPr id="9" name="ttl-次に読むべき論文は？"/>
          <p:cNvSpPr/>
          <p:nvPr/>
        </p:nvSpPr>
        <p:spPr>
          <a:xfrm>
            <a:off x="5251636" y="5057102"/>
            <a:ext cx="4404230" cy="491307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63" dirty="0"/>
              <a:t>次に読むべき論文は？</a:t>
            </a:r>
          </a:p>
        </p:txBody>
      </p:sp>
      <p:pic>
        <p:nvPicPr>
          <p:cNvPr id="11" name="ttl-画像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905999" cy="1957658"/>
          </a:xfrm>
          <a:prstGeom prst="rect">
            <a:avLst/>
          </a:prstGeom>
        </p:spPr>
      </p:pic>
      <p:sp>
        <p:nvSpPr>
          <p:cNvPr id="17" name="txt-次に読むべき論文は？"/>
          <p:cNvSpPr txBox="1"/>
          <p:nvPr/>
        </p:nvSpPr>
        <p:spPr>
          <a:xfrm>
            <a:off x="5251633" y="5626941"/>
            <a:ext cx="4404230" cy="2235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853"/>
              <a:t>サーベイ系</a:t>
            </a:r>
            <a:r>
              <a:rPr lang="en-US" altLang="ja-JP" sz="853" dirty="0"/>
              <a:t>?</a:t>
            </a:r>
            <a:endParaRPr lang="ja-JP" altLang="en-US" sz="853" dirty="0"/>
          </a:p>
        </p:txBody>
      </p:sp>
      <p:sp>
        <p:nvSpPr>
          <p:cNvPr id="16" name="txt-議論はある？"/>
          <p:cNvSpPr txBox="1"/>
          <p:nvPr/>
        </p:nvSpPr>
        <p:spPr>
          <a:xfrm>
            <a:off x="5251634" y="2623944"/>
            <a:ext cx="4404230" cy="3548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853"/>
              <a:t>デモで行った顔認証について、実行中の処理に時間がかかったことについて少しだけ。</a:t>
            </a:r>
            <a:br>
              <a:rPr lang="en-US" altLang="ja-JP" sz="853" dirty="0"/>
            </a:br>
            <a:r>
              <a:rPr lang="ja-JP" altLang="en-US" sz="853"/>
              <a:t>ボトルネックはどれだ、とか。</a:t>
            </a:r>
            <a:endParaRPr lang="en-US" altLang="ja-JP" sz="853" dirty="0"/>
          </a:p>
        </p:txBody>
      </p:sp>
      <p:sp>
        <p:nvSpPr>
          <p:cNvPr id="15" name="txt-どうやって有効だと検証した？"/>
          <p:cNvSpPr txBox="1"/>
          <p:nvPr/>
        </p:nvSpPr>
        <p:spPr>
          <a:xfrm>
            <a:off x="219975" y="4117986"/>
            <a:ext cx="4404229" cy="4860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853"/>
              <a:t>このフレームワークを使ったロボットを作ってデモをした。</a:t>
            </a:r>
            <a:br>
              <a:rPr lang="en-US" altLang="ja-JP" sz="853" dirty="0"/>
            </a:br>
            <a:r>
              <a:rPr lang="ja-JP" altLang="en-US" sz="853"/>
              <a:t>顔認識して、相手の名前を</a:t>
            </a:r>
            <a:r>
              <a:rPr lang="en-US" altLang="ja-JP" sz="853" dirty="0"/>
              <a:t>TTS</a:t>
            </a:r>
            <a:r>
              <a:rPr lang="ja-JP" altLang="en-US" sz="853"/>
              <a:t>で読み上げて挨拶する。</a:t>
            </a:r>
            <a:br>
              <a:rPr lang="en-US" altLang="ja-JP" sz="853" dirty="0"/>
            </a:br>
            <a:r>
              <a:rPr lang="en-US" altLang="ja-JP" sz="853" dirty="0"/>
              <a:t>(plug and play</a:t>
            </a:r>
            <a:r>
              <a:rPr lang="ja-JP" altLang="en-US" sz="853"/>
              <a:t>な部分はデモをしてないっぽい？できそうではあるけど</a:t>
            </a:r>
            <a:r>
              <a:rPr lang="en-US" altLang="ja-JP" sz="853" dirty="0"/>
              <a:t>)</a:t>
            </a:r>
            <a:endParaRPr lang="ja-JP" altLang="en-US" sz="853" dirty="0"/>
          </a:p>
        </p:txBody>
      </p:sp>
      <p:sp>
        <p:nvSpPr>
          <p:cNvPr id="14" name="txt-技術の手法や肝は？"/>
          <p:cNvSpPr txBox="1"/>
          <p:nvPr/>
        </p:nvSpPr>
        <p:spPr>
          <a:xfrm>
            <a:off x="247643" y="5633981"/>
            <a:ext cx="4404230" cy="61734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853"/>
              <a:t>ミドルウェアは</a:t>
            </a:r>
            <a:r>
              <a:rPr lang="en-US" altLang="ja-JP" sz="853" dirty="0"/>
              <a:t>6</a:t>
            </a:r>
            <a:r>
              <a:rPr lang="ja-JP" altLang="en-US" sz="853"/>
              <a:t>つのレイヤーに分かれていて、それによって</a:t>
            </a:r>
            <a:r>
              <a:rPr lang="en-US" altLang="ja-JP" sz="853" dirty="0"/>
              <a:t>message passing</a:t>
            </a:r>
            <a:r>
              <a:rPr lang="ja-JP" altLang="en-US" sz="853"/>
              <a:t>とか、ハードウェアの制御とか、ソフトの実行をうまくやっている。</a:t>
            </a:r>
            <a:br>
              <a:rPr lang="en-US" altLang="ja-JP" sz="853" dirty="0"/>
            </a:br>
            <a:r>
              <a:rPr lang="en-US" altLang="ja-JP" sz="853" dirty="0"/>
              <a:t>P2P</a:t>
            </a:r>
            <a:r>
              <a:rPr lang="ja-JP" altLang="en-US" sz="853"/>
              <a:t>と</a:t>
            </a:r>
            <a:r>
              <a:rPr lang="en-US" altLang="ja-JP" sz="853" dirty="0"/>
              <a:t>pub/sub</a:t>
            </a:r>
            <a:r>
              <a:rPr lang="ja-JP" altLang="en-US" sz="853"/>
              <a:t> </a:t>
            </a:r>
            <a:r>
              <a:rPr lang="en-US" altLang="ja-JP" sz="853" dirty="0"/>
              <a:t>system</a:t>
            </a:r>
            <a:r>
              <a:rPr lang="ja-JP" altLang="en-US" sz="853"/>
              <a:t>を使ってみたり。</a:t>
            </a:r>
            <a:endParaRPr lang="en-US" altLang="ja-JP" sz="853" dirty="0"/>
          </a:p>
          <a:p>
            <a:r>
              <a:rPr lang="en-US" altLang="ja-JP" sz="853" dirty="0" err="1"/>
              <a:t>Riscwire</a:t>
            </a:r>
            <a:r>
              <a:rPr lang="en-US" altLang="ja-JP" sz="853" dirty="0"/>
              <a:t>-components</a:t>
            </a:r>
            <a:r>
              <a:rPr lang="ja-JP" altLang="en-US" sz="853"/>
              <a:t>ってのを使ってデバイス同士を接続し、このシステムを運用する。</a:t>
            </a:r>
            <a:endParaRPr lang="ja-JP" altLang="en-US" sz="853" dirty="0"/>
          </a:p>
        </p:txBody>
      </p:sp>
      <p:sp>
        <p:nvSpPr>
          <p:cNvPr id="13" name="txt-先行研究と比べて何がすごい？"/>
          <p:cNvSpPr txBox="1"/>
          <p:nvPr/>
        </p:nvSpPr>
        <p:spPr>
          <a:xfrm>
            <a:off x="5251633" y="4090441"/>
            <a:ext cx="4404230" cy="4860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853"/>
              <a:t>全く煮たようなアプローチの研究があったわけではなさそう。</a:t>
            </a:r>
            <a:br>
              <a:rPr lang="en-US" altLang="ja-JP" sz="853" dirty="0"/>
            </a:br>
            <a:r>
              <a:rPr lang="ja-JP" altLang="en-US" sz="853"/>
              <a:t>要素要素毎に関連研究はあるものの、それらを統合したフレームワークになっているところがすごいかも。</a:t>
            </a:r>
            <a:endParaRPr lang="ja-JP" altLang="en-US" sz="853" dirty="0"/>
          </a:p>
        </p:txBody>
      </p:sp>
      <p:sp>
        <p:nvSpPr>
          <p:cNvPr id="12" name="txt-どんなもの？"/>
          <p:cNvSpPr txBox="1"/>
          <p:nvPr/>
        </p:nvSpPr>
        <p:spPr>
          <a:xfrm>
            <a:off x="247645" y="2631122"/>
            <a:ext cx="4404229" cy="87985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sz="853" dirty="0" err="1"/>
              <a:t>RISCWire</a:t>
            </a:r>
            <a:r>
              <a:rPr lang="ja-JP" altLang="en-US" sz="853"/>
              <a:t>という多様なロボットのコンポーネントを統合して扱えるミドルウェアフレームワーク。</a:t>
            </a:r>
            <a:br>
              <a:rPr lang="en-US" altLang="ja-JP" sz="853" dirty="0"/>
            </a:br>
            <a:r>
              <a:rPr lang="ja-JP" altLang="en-US" sz="853"/>
              <a:t>プラットフォームの構成のカスタマイズがしやすい仕様で、複雑さとか開発コストを減らし、再利用性とかを高めている。</a:t>
            </a:r>
            <a:endParaRPr lang="en-US" altLang="ja-JP" sz="853" dirty="0"/>
          </a:p>
          <a:p>
            <a:r>
              <a:rPr lang="en-US" altLang="ja-JP" sz="853" dirty="0"/>
              <a:t>Plug and play</a:t>
            </a:r>
            <a:r>
              <a:rPr lang="ja-JP" altLang="en-US" sz="853"/>
              <a:t>で、デバイスの追加とかが行いやすいのも特徴。</a:t>
            </a:r>
            <a:br>
              <a:rPr lang="en-US" altLang="ja-JP" sz="853" dirty="0"/>
            </a:br>
            <a:endParaRPr lang="ja-JP" altLang="en-US" sz="853" dirty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8667750" y="6540541"/>
            <a:ext cx="1238250" cy="317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63"/>
              <a:t>2019/03/15</a:t>
            </a:r>
            <a:endParaRPr lang="ja-JP" altLang="en-US" sz="1463" dirty="0"/>
          </a:p>
        </p:txBody>
      </p:sp>
      <p:pic>
        <p:nvPicPr>
          <p:cNvPr id="22" name="図 21">
            <a:extLst>
              <a:ext uri="{FF2B5EF4-FFF2-40B4-BE49-F238E27FC236}">
                <a16:creationId xmlns:a16="http://schemas.microsoft.com/office/drawing/2014/main" id="{08E09D5D-1C47-A44B-9ED4-8AD81812AC26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906000" cy="1976467"/>
          </a:xfrm>
          <a:prstGeom prst="rect">
            <a:avLst/>
          </a:prstGeom>
        </p:spPr>
      </p:pic>
      <p:grpSp>
        <p:nvGrpSpPr>
          <p:cNvPr id="21" name="図形グループ 20"/>
          <p:cNvGrpSpPr/>
          <p:nvPr/>
        </p:nvGrpSpPr>
        <p:grpSpPr>
          <a:xfrm>
            <a:off x="-1" y="13045"/>
            <a:ext cx="9906000" cy="1989097"/>
            <a:chOff x="123986" y="23043"/>
            <a:chExt cx="12192000" cy="1635874"/>
          </a:xfrm>
        </p:grpSpPr>
        <p:sp>
          <p:nvSpPr>
            <p:cNvPr id="10" name="txt-背景シドー"/>
            <p:cNvSpPr/>
            <p:nvPr/>
          </p:nvSpPr>
          <p:spPr>
            <a:xfrm>
              <a:off x="123986" y="23043"/>
              <a:ext cx="12192000" cy="1635874"/>
            </a:xfrm>
            <a:prstGeom prst="rect">
              <a:avLst/>
            </a:prstGeom>
            <a:solidFill>
              <a:schemeClr val="tx1">
                <a:lumMod val="65000"/>
                <a:lumOff val="35000"/>
                <a:alpha val="8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463" dirty="0"/>
            </a:p>
          </p:txBody>
        </p:sp>
        <p:sp>
          <p:nvSpPr>
            <p:cNvPr id="18" name="テキスト ボックス 17"/>
            <p:cNvSpPr txBox="1"/>
            <p:nvPr/>
          </p:nvSpPr>
          <p:spPr>
            <a:xfrm>
              <a:off x="2790984" y="218084"/>
              <a:ext cx="6858000" cy="40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" altLang="ja-JP" sz="1300" dirty="0">
                  <a:solidFill>
                    <a:schemeClr val="bg1"/>
                  </a:solidFill>
                  <a:latin typeface="Impact" panose="020B0806030902050204" pitchFamily="34" charset="0"/>
                </a:rPr>
                <a:t>A plug and play middleware for sensory modules, actuation platforms and task descriptions in robotic manipulation platforms</a:t>
              </a:r>
              <a:endParaRPr lang="ja-JP" altLang="en-US" sz="13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9" name="テキスト ボックス 18"/>
            <p:cNvSpPr txBox="1"/>
            <p:nvPr/>
          </p:nvSpPr>
          <p:spPr>
            <a:xfrm>
              <a:off x="2666999" y="775459"/>
              <a:ext cx="6858000" cy="5079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" altLang="ja-JP" sz="1138" dirty="0" err="1">
                  <a:solidFill>
                    <a:schemeClr val="bg1"/>
                  </a:solidFill>
                </a:rPr>
                <a:t>Elkady</a:t>
              </a:r>
              <a:r>
                <a:rPr lang="en" altLang="ja-JP" sz="1138" dirty="0">
                  <a:solidFill>
                    <a:schemeClr val="bg1"/>
                  </a:solidFill>
                </a:rPr>
                <a:t>, </a:t>
              </a:r>
              <a:r>
                <a:rPr lang="en" altLang="ja-JP" sz="1138" dirty="0" err="1">
                  <a:solidFill>
                    <a:schemeClr val="bg1"/>
                  </a:solidFill>
                </a:rPr>
                <a:t>Ayssam</a:t>
              </a:r>
              <a:r>
                <a:rPr lang="en" altLang="ja-JP" sz="1138" dirty="0">
                  <a:solidFill>
                    <a:schemeClr val="bg1"/>
                  </a:solidFill>
                </a:rPr>
                <a:t>, </a:t>
              </a:r>
              <a:r>
                <a:rPr lang="en" altLang="ja-JP" sz="1138" dirty="0" err="1">
                  <a:solidFill>
                    <a:schemeClr val="bg1"/>
                  </a:solidFill>
                </a:rPr>
                <a:t>Jovin</a:t>
              </a:r>
              <a:r>
                <a:rPr lang="en" altLang="ja-JP" sz="1138" dirty="0">
                  <a:solidFill>
                    <a:schemeClr val="bg1"/>
                  </a:solidFill>
                </a:rPr>
                <a:t> Joy, and Tarek </a:t>
              </a:r>
              <a:r>
                <a:rPr lang="en" altLang="ja-JP" sz="1138" dirty="0" err="1">
                  <a:solidFill>
                    <a:schemeClr val="bg1"/>
                  </a:solidFill>
                </a:rPr>
                <a:t>Sobh</a:t>
              </a:r>
              <a:r>
                <a:rPr lang="en" altLang="ja-JP" sz="1138" dirty="0">
                  <a:solidFill>
                    <a:schemeClr val="bg1"/>
                  </a:solidFill>
                </a:rPr>
                <a:t>.  ASME 2011 International Design Engineering Technical Conferences and Computers and Information in Engineering Conference. American Society of Mechanical Engineers, 2011.</a:t>
              </a:r>
              <a:endParaRPr lang="ja-JP" altLang="en-US" sz="1138" dirty="0">
                <a:solidFill>
                  <a:schemeClr val="bg1"/>
                </a:solidFill>
              </a:endParaRPr>
            </a:p>
          </p:txBody>
        </p:sp>
        <p:sp>
          <p:nvSpPr>
            <p:cNvPr id="20" name="テキスト ボックス 19"/>
            <p:cNvSpPr txBox="1"/>
            <p:nvPr/>
          </p:nvSpPr>
          <p:spPr>
            <a:xfrm>
              <a:off x="2667000" y="1274385"/>
              <a:ext cx="6858000" cy="3227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975" dirty="0">
                  <a:solidFill>
                    <a:schemeClr val="bg1"/>
                  </a:solidFill>
                  <a:latin typeface="Hiragino Kaku Gothic Pro W6" charset="-128"/>
                  <a:ea typeface="Hiragino Kaku Gothic Pro W6" charset="-128"/>
                  <a:cs typeface="Hiragino Kaku Gothic Pro W6" charset="-128"/>
                </a:rPr>
                <a:t>https://</a:t>
              </a:r>
              <a:r>
                <a:rPr lang="en-US" altLang="ja-JP" sz="975" dirty="0" err="1">
                  <a:solidFill>
                    <a:schemeClr val="bg1"/>
                  </a:solidFill>
                  <a:latin typeface="Hiragino Kaku Gothic Pro W6" charset="-128"/>
                  <a:ea typeface="Hiragino Kaku Gothic Pro W6" charset="-128"/>
                  <a:cs typeface="Hiragino Kaku Gothic Pro W6" charset="-128"/>
                </a:rPr>
                <a:t>pdfs.semanticscholar.org</a:t>
              </a:r>
              <a:r>
                <a:rPr lang="en-US" altLang="ja-JP" sz="975" dirty="0">
                  <a:solidFill>
                    <a:schemeClr val="bg1"/>
                  </a:solidFill>
                  <a:latin typeface="Hiragino Kaku Gothic Pro W6" charset="-128"/>
                  <a:ea typeface="Hiragino Kaku Gothic Pro W6" charset="-128"/>
                  <a:cs typeface="Hiragino Kaku Gothic Pro W6" charset="-128"/>
                </a:rPr>
                <a:t>/5c46/17f344a8eb81d09b3db3bbb85559b655128b.pdf</a:t>
              </a:r>
              <a:endParaRPr lang="ja-JP" altLang="en-US" sz="975" dirty="0">
                <a:solidFill>
                  <a:schemeClr val="bg1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603828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199</TotalTime>
  <Words>172</Words>
  <Application>Microsoft Macintosh PowerPoint</Application>
  <PresentationFormat>A4 210 x 297 mm</PresentationFormat>
  <Paragraphs>18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9" baseType="lpstr">
      <vt:lpstr>Hiragino Kaku Gothic Pro W6</vt:lpstr>
      <vt:lpstr>游ゴシック</vt:lpstr>
      <vt:lpstr>游ゴシック Light</vt:lpstr>
      <vt:lpstr>Arial</vt:lpstr>
      <vt:lpstr>Calibri</vt:lpstr>
      <vt:lpstr>Calibri Light</vt:lpstr>
      <vt:lpstr>Impact</vt:lpstr>
      <vt:lpstr>Office Theme</vt:lpstr>
      <vt:lpstr>PowerPoint プレゼンテーション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落合流論文読み方メソッド</dc:title>
  <dc:creator>森哲也</dc:creator>
  <cp:lastModifiedBy>亀山 聖太</cp:lastModifiedBy>
  <cp:revision>22</cp:revision>
  <cp:lastPrinted>2019-02-01T05:37:18Z</cp:lastPrinted>
  <dcterms:created xsi:type="dcterms:W3CDTF">2017-10-29T01:39:23Z</dcterms:created>
  <dcterms:modified xsi:type="dcterms:W3CDTF">2019-03-15T11:06:58Z</dcterms:modified>
</cp:coreProperties>
</file>