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18"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1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2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1"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pandas.pydata.org/pandas-docs/stable/user" TargetMode="Externa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2823232" y="2174880"/>
            <a:ext cx="6987869" cy="567463"/>
          </a:xfrm>
          <a:prstGeom prst="rect"/>
        </p:spPr>
        <p:txBody>
          <a:bodyPr anchor="t" bIns="0" lIns="0" rIns="0" rtlCol="0" tIns="13335" vert="horz" wrap="square">
            <a:spAutoFit/>
          </a:bodyPr>
          <a:p>
            <a:pPr marL="12700">
              <a:spcBef>
                <a:spcPts val="105"/>
              </a:spcBef>
            </a:pPr>
            <a:r>
              <a:rPr b="1" dirty="0" sz="3600" lang="en-US" spc="5">
                <a:solidFill>
                  <a:srgbClr val="1CACE3"/>
                </a:solidFill>
                <a:latin typeface="Arial"/>
                <a:cs typeface="Arial"/>
              </a:rPr>
              <a:t>TELECOM CHURN ANALYSIS</a:t>
            </a:r>
          </a:p>
        </p:txBody>
      </p:sp>
      <p:sp>
        <p:nvSpPr>
          <p:cNvPr id="1048590" name="object 3"/>
          <p:cNvSpPr txBox="1">
            <a:spLocks noGrp="1"/>
          </p:cNvSpPr>
          <p:nvPr>
            <p:ph type="title"/>
          </p:nvPr>
        </p:nvSpPr>
        <p:spPr>
          <a:xfrm>
            <a:off x="3867150" y="1049655"/>
            <a:ext cx="4326890" cy="518159"/>
          </a:xfrm>
          <a:prstGeom prst="rect"/>
        </p:spPr>
        <p:txBody>
          <a:bodyPr anchor="t" bIns="0" lIns="0" rIns="0" rtlCol="0" tIns="16510" vert="horz" wrap="square">
            <a:spAutoFit/>
          </a:bodyPr>
          <a:p>
            <a:pPr marL="12700">
              <a:spcBef>
                <a:spcPts val="130"/>
              </a:spcBef>
            </a:pPr>
            <a:r>
              <a:rPr dirty="0" sz="3200" lang="en-US" spc="20">
                <a:solidFill>
                  <a:srgbClr val="1382AC"/>
                </a:solidFill>
              </a:rPr>
              <a:t>CAP</a:t>
            </a:r>
            <a:r>
              <a:rPr dirty="0" sz="3200" lang="en-US" spc="35">
                <a:solidFill>
                  <a:srgbClr val="1382AC"/>
                </a:solidFill>
              </a:rPr>
              <a:t>S</a:t>
            </a:r>
            <a:r>
              <a:rPr dirty="0" sz="3200" lang="en-US" spc="-10">
                <a:solidFill>
                  <a:srgbClr val="1382AC"/>
                </a:solidFill>
              </a:rPr>
              <a:t>T</a:t>
            </a:r>
            <a:r>
              <a:rPr dirty="0" sz="3200" lang="en-US" spc="-20">
                <a:solidFill>
                  <a:srgbClr val="1382AC"/>
                </a:solidFill>
              </a:rPr>
              <a:t>O</a:t>
            </a:r>
            <a:r>
              <a:rPr dirty="0" sz="3200" lang="en-US" spc="20">
                <a:solidFill>
                  <a:srgbClr val="1382AC"/>
                </a:solidFill>
              </a:rPr>
              <a:t>NE</a:t>
            </a:r>
            <a:r>
              <a:rPr dirty="0" sz="3200" lang="en-US" spc="-200">
                <a:solidFill>
                  <a:srgbClr val="1382AC"/>
                </a:solidFill>
              </a:rPr>
              <a:t> </a:t>
            </a:r>
            <a:r>
              <a:rPr dirty="0" sz="3200" lang="en-US" spc="35">
                <a:solidFill>
                  <a:srgbClr val="1382AC"/>
                </a:solidFill>
              </a:rPr>
              <a:t>P</a:t>
            </a:r>
            <a:r>
              <a:rPr dirty="0" sz="3200" lang="en-US" spc="20">
                <a:solidFill>
                  <a:srgbClr val="1382AC"/>
                </a:solidFill>
              </a:rPr>
              <a:t>R</a:t>
            </a:r>
            <a:r>
              <a:rPr dirty="0" sz="3200" lang="en-US" spc="-20">
                <a:solidFill>
                  <a:srgbClr val="1382AC"/>
                </a:solidFill>
              </a:rPr>
              <a:t>O</a:t>
            </a:r>
            <a:r>
              <a:rPr dirty="0" sz="3200" lang="en-US" spc="15">
                <a:solidFill>
                  <a:srgbClr val="1382AC"/>
                </a:solidFill>
              </a:rPr>
              <a:t>J</a:t>
            </a:r>
            <a:r>
              <a:rPr dirty="0" sz="3200" lang="en-US" spc="40">
                <a:solidFill>
                  <a:srgbClr val="1382AC"/>
                </a:solidFill>
              </a:rPr>
              <a:t>E</a:t>
            </a:r>
            <a:r>
              <a:rPr dirty="0" sz="3200" lang="en-US" spc="20">
                <a:solidFill>
                  <a:srgbClr val="1382AC"/>
                </a:solidFill>
              </a:rPr>
              <a:t>CT</a:t>
            </a:r>
            <a:endParaRPr sz="3200" lang="en-US"/>
          </a:p>
        </p:txBody>
      </p:sp>
      <p:sp>
        <p:nvSpPr>
          <p:cNvPr id="1048591" name="object 4"/>
          <p:cNvSpPr txBox="1"/>
          <p:nvPr/>
        </p:nvSpPr>
        <p:spPr>
          <a:xfrm>
            <a:off x="447675" y="3086100"/>
            <a:ext cx="11296650" cy="3104515"/>
          </a:xfrm>
          <a:prstGeom prst="rect"/>
          <a:solidFill>
            <a:srgbClr val="465258"/>
          </a:solidFill>
        </p:spPr>
        <p:txBody>
          <a:bodyPr anchor="t"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b="1" dirty="0" sz="2000" lang="en-US" spc="15">
                <a:solidFill>
                  <a:srgbClr val="1382AC"/>
                </a:solidFill>
                <a:latin typeface="Arial"/>
                <a:cs typeface="Arial"/>
              </a:rPr>
              <a:t>                     P</a:t>
            </a:r>
            <a:r>
              <a:rPr b="1" dirty="0" sz="2000" lang="en-US" spc="40">
                <a:solidFill>
                  <a:srgbClr val="1382AC"/>
                </a:solidFill>
                <a:latin typeface="Arial"/>
                <a:cs typeface="Arial"/>
              </a:rPr>
              <a:t>R</a:t>
            </a:r>
            <a:r>
              <a:rPr b="1" dirty="0" sz="2000" lang="en-US" spc="15">
                <a:solidFill>
                  <a:srgbClr val="1382AC"/>
                </a:solidFill>
                <a:latin typeface="Arial"/>
                <a:cs typeface="Arial"/>
              </a:rPr>
              <a:t>ES</a:t>
            </a:r>
            <a:r>
              <a:rPr b="1" dirty="0" sz="2000" lang="en-US" spc="5">
                <a:solidFill>
                  <a:srgbClr val="1382AC"/>
                </a:solidFill>
                <a:latin typeface="Arial"/>
                <a:cs typeface="Arial"/>
              </a:rPr>
              <a:t>E</a:t>
            </a:r>
            <a:r>
              <a:rPr b="1" dirty="0" sz="2000" lang="en-US" spc="45">
                <a:solidFill>
                  <a:srgbClr val="1382AC"/>
                </a:solidFill>
                <a:latin typeface="Arial"/>
                <a:cs typeface="Arial"/>
              </a:rPr>
              <a:t>N</a:t>
            </a:r>
            <a:r>
              <a:rPr b="1" dirty="0" sz="2000" lang="en-US" spc="10">
                <a:solidFill>
                  <a:srgbClr val="1382AC"/>
                </a:solidFill>
                <a:latin typeface="Arial"/>
                <a:cs typeface="Arial"/>
              </a:rPr>
              <a:t>TED</a:t>
            </a:r>
            <a:r>
              <a:rPr b="1" dirty="0" sz="2000" lang="en-US" spc="-150">
                <a:solidFill>
                  <a:srgbClr val="1382AC"/>
                </a:solidFill>
                <a:latin typeface="Arial"/>
                <a:cs typeface="Arial"/>
              </a:rPr>
              <a:t> </a:t>
            </a:r>
            <a:r>
              <a:rPr b="1" dirty="0" sz="2000" lang="en-US" spc="45">
                <a:solidFill>
                  <a:srgbClr val="1382AC"/>
                </a:solidFill>
                <a:latin typeface="Arial"/>
                <a:cs typeface="Arial"/>
              </a:rPr>
              <a:t>B</a:t>
            </a:r>
            <a:r>
              <a:rPr b="1" dirty="0" sz="2000" lang="en-US" spc="10">
                <a:solidFill>
                  <a:srgbClr val="1382AC"/>
                </a:solidFill>
                <a:latin typeface="Arial"/>
                <a:cs typeface="Arial"/>
              </a:rPr>
              <a:t>Y</a:t>
            </a:r>
            <a:r>
              <a:rPr b="1" dirty="0" sz="2000" spc="10">
                <a:solidFill>
                  <a:srgbClr val="1382AC"/>
                </a:solidFill>
                <a:latin typeface="Arial"/>
                <a:cs typeface="Arial"/>
              </a:rPr>
              <a:t>:</a:t>
            </a:r>
            <a:r>
              <a:rPr b="1" dirty="0" sz="2000" lang="en-US" spc="10">
                <a:solidFill>
                  <a:srgbClr val="1382AC"/>
                </a:solidFill>
                <a:latin typeface="Arial"/>
                <a:cs typeface="Arial"/>
              </a:rPr>
              <a:t>  </a:t>
            </a:r>
            <a:endParaRPr dirty="0" sz="2000">
              <a:latin typeface="Arial"/>
              <a:cs typeface="Arial"/>
            </a:endParaRPr>
          </a:p>
          <a:p>
            <a:pPr marL="2763520"/>
            <a:endParaRPr dirty="0" sz="2000" lang="en-US">
              <a:solidFill>
                <a:srgbClr val="000000"/>
              </a:solidFill>
              <a:latin typeface="Arial"/>
              <a:cs typeface="Arial"/>
            </a:endParaRPr>
          </a:p>
          <a:p>
            <a:pPr marL="2763520"/>
            <a:r>
              <a:rPr b="1" dirty="0" sz="2000" lang="en-US">
                <a:solidFill>
                  <a:srgbClr val="1382AC"/>
                </a:solidFill>
                <a:latin typeface="Arial"/>
                <a:cs typeface="Arial"/>
              </a:rPr>
              <a:t>A</a:t>
            </a:r>
            <a:r>
              <a:rPr b="1" dirty="0" sz="2000" lang="en-US">
                <a:solidFill>
                  <a:srgbClr val="1382AC"/>
                </a:solidFill>
                <a:latin typeface="Arial"/>
                <a:cs typeface="Arial"/>
              </a:rPr>
              <a:t>S</a:t>
            </a:r>
            <a:r>
              <a:rPr b="1" dirty="0" sz="2000" lang="en-US">
                <a:solidFill>
                  <a:srgbClr val="1382AC"/>
                </a:solidFill>
                <a:latin typeface="Arial"/>
                <a:cs typeface="Arial"/>
              </a:rPr>
              <a:t>H</a:t>
            </a:r>
            <a:r>
              <a:rPr b="1" dirty="0" sz="2000" lang="en-US">
                <a:solidFill>
                  <a:srgbClr val="1382AC"/>
                </a:solidFill>
                <a:latin typeface="Arial"/>
                <a:cs typeface="Arial"/>
              </a:rPr>
              <a:t>I</a:t>
            </a:r>
            <a:r>
              <a:rPr b="1" dirty="0" sz="2000" lang="en-US">
                <a:solidFill>
                  <a:srgbClr val="1382AC"/>
                </a:solidFill>
                <a:latin typeface="Arial"/>
                <a:cs typeface="Arial"/>
              </a:rPr>
              <a:t>K</a:t>
            </a:r>
            <a:r>
              <a:rPr b="1" dirty="0" sz="2000" lang="en-US">
                <a:solidFill>
                  <a:srgbClr val="1382AC"/>
                </a:solidFill>
                <a:latin typeface="Arial"/>
                <a:cs typeface="Arial"/>
              </a:rPr>
              <a:t> </a:t>
            </a:r>
            <a:r>
              <a:rPr b="1" dirty="0" sz="2000" lang="en-US">
                <a:solidFill>
                  <a:srgbClr val="1382AC"/>
                </a:solidFill>
                <a:latin typeface="Arial"/>
                <a:cs typeface="Arial"/>
              </a:rPr>
              <a:t>M</a:t>
            </a:r>
            <a:r>
              <a:rPr b="1" dirty="0" sz="2000" lang="en-US">
                <a:solidFill>
                  <a:srgbClr val="1382AC"/>
                </a:solidFill>
                <a:latin typeface="Arial"/>
                <a:cs typeface="Arial"/>
              </a:rPr>
              <a:t>A</a:t>
            </a:r>
            <a:r>
              <a:rPr b="1" dirty="0" sz="2000" lang="en-US">
                <a:solidFill>
                  <a:srgbClr val="1382AC"/>
                </a:solidFill>
                <a:latin typeface="Arial"/>
                <a:cs typeface="Arial"/>
              </a:rPr>
              <a:t>N</a:t>
            </a:r>
            <a:r>
              <a:rPr b="1" dirty="0" sz="2000" lang="en-US">
                <a:solidFill>
                  <a:srgbClr val="1382AC"/>
                </a:solidFill>
                <a:latin typeface="Arial"/>
                <a:cs typeface="Arial"/>
              </a:rPr>
              <a:t>O</a:t>
            </a:r>
            <a:r>
              <a:rPr b="1" dirty="0" sz="2000" lang="en-US">
                <a:solidFill>
                  <a:srgbClr val="1382AC"/>
                </a:solidFill>
                <a:latin typeface="Arial"/>
                <a:cs typeface="Arial"/>
              </a:rPr>
              <a:t>J</a:t>
            </a:r>
            <a:r>
              <a:rPr b="1" dirty="0" sz="2000" lang="en-US">
                <a:solidFill>
                  <a:srgbClr val="1382AC"/>
                </a:solidFill>
                <a:latin typeface="Arial"/>
                <a:cs typeface="Arial"/>
              </a:rPr>
              <a:t> </a:t>
            </a:r>
            <a:r>
              <a:rPr b="1" dirty="0" sz="2000" lang="en-US">
                <a:solidFill>
                  <a:srgbClr val="1382AC"/>
                </a:solidFill>
                <a:latin typeface="Arial"/>
                <a:cs typeface="Arial"/>
              </a:rPr>
              <a:t>T</a:t>
            </a:r>
            <a:r>
              <a:rPr b="1" dirty="0" sz="2000" lang="en-US">
                <a:solidFill>
                  <a:srgbClr val="1382AC"/>
                </a:solidFill>
                <a:latin typeface="Arial"/>
                <a:cs typeface="Arial"/>
              </a:rPr>
              <a:t> </a:t>
            </a:r>
            <a:r>
              <a:rPr b="1" dirty="0" sz="2000" lang="en-US">
                <a:solidFill>
                  <a:srgbClr val="1382AC"/>
                </a:solidFill>
                <a:latin typeface="Arial"/>
                <a:cs typeface="Arial"/>
              </a:rPr>
              <a:t>J</a:t>
            </a:r>
            <a:endParaRPr dirty="0" sz="2000" lang="en-US">
              <a:solidFill>
                <a:srgbClr val="000000"/>
              </a:solidFill>
              <a:latin typeface="Arial"/>
              <a:cs typeface="Arial"/>
            </a:endParaRPr>
          </a:p>
          <a:p>
            <a:pPr marL="2763520"/>
            <a:r>
              <a:rPr b="1" dirty="0" sz="2000" lang="en-US">
                <a:solidFill>
                  <a:srgbClr val="1382AC"/>
                </a:solidFill>
                <a:latin typeface="Arial"/>
                <a:cs typeface="Arial"/>
              </a:rPr>
              <a:t>THANTHAI PERIYAR GOVERNMENT INSTITUTE OF TECHNOLOGY</a:t>
            </a:r>
            <a:endParaRPr dirty="0" sz="2000" lang="en-US">
              <a:solidFill>
                <a:srgbClr val="000000"/>
              </a:solidFill>
              <a:latin typeface="Arial"/>
              <a:cs typeface="Arial"/>
            </a:endParaRPr>
          </a:p>
          <a:p>
            <a:pPr marL="2763520"/>
            <a:r>
              <a:rPr b="1" dirty="0" sz="2000" lang="en-US">
                <a:solidFill>
                  <a:srgbClr val="1382AC"/>
                </a:solidFill>
                <a:latin typeface="Arial"/>
                <a:cs typeface="Arial"/>
              </a:rPr>
              <a:t>CIVIL ENGINEERING.</a:t>
            </a:r>
          </a:p>
          <a:p>
            <a:pPr marL="2763520"/>
            <a:endParaRPr b="1" dirty="0" sz="2000" lang="en-US">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1" name="object 2"/>
          <p:cNvSpPr txBox="1">
            <a:spLocks noGrp="1"/>
          </p:cNvSpPr>
          <p:nvPr>
            <p:ph type="title"/>
          </p:nvPr>
        </p:nvSpPr>
        <p:spPr>
          <a:xfrm>
            <a:off x="660400" y="555307"/>
            <a:ext cx="3451860" cy="63246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12" name="TextBox 4"/>
          <p:cNvSpPr txBox="1"/>
          <p:nvPr/>
        </p:nvSpPr>
        <p:spPr>
          <a:xfrm>
            <a:off x="1268388" y="1557879"/>
            <a:ext cx="6785112"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ea typeface="+mn-lt"/>
                <a:cs typeface="+mn-lt"/>
              </a:rPr>
              <a:t>https://github.com/vigneshmuthuvelan/DataScienceProject.git</a:t>
            </a:r>
            <a:endParaRPr dirty="0" lang="en-US">
              <a:cs typeface="Calibri"/>
            </a:endParaRPr>
          </a:p>
        </p:txBody>
      </p:sp>
      <p:sp>
        <p:nvSpPr>
          <p:cNvPr id="1048613" name="TextBox 5"/>
          <p:cNvSpPr txBox="1"/>
          <p:nvPr/>
        </p:nvSpPr>
        <p:spPr>
          <a:xfrm>
            <a:off x="1269393" y="2312552"/>
            <a:ext cx="4733234"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https://www.kaggle.com/datasets</a:t>
            </a:r>
          </a:p>
        </p:txBody>
      </p:sp>
      <p:sp>
        <p:nvSpPr>
          <p:cNvPr id="1048614" name="TextBox 6"/>
          <p:cNvSpPr txBox="1"/>
          <p:nvPr/>
        </p:nvSpPr>
        <p:spPr>
          <a:xfrm>
            <a:off x="1264442" y="1937288"/>
            <a:ext cx="734832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Arial" panose="020B0604020202020204" pitchFamily="34" charset="0"/>
              <a:buChar char="•"/>
            </a:pPr>
            <a:r>
              <a:rPr dirty="0" lang="en-US">
                <a:cs typeface="Calibri"/>
                <a:hlinkClick r:id="rId1"/>
              </a:rPr>
              <a:t>https://pandas.pydata.org/pandas-docs/stable/user</a:t>
            </a:r>
            <a:r>
              <a:rPr dirty="0" lang="en-US">
                <a:cs typeface="Calibri"/>
              </a:rPr>
              <a:t>_guide/index.html</a:t>
            </a:r>
          </a:p>
        </p:txBody>
      </p:sp>
      <p:sp>
        <p:nvSpPr>
          <p:cNvPr id="1048615" name="TextBox 8"/>
          <p:cNvSpPr txBox="1"/>
          <p:nvPr/>
        </p:nvSpPr>
        <p:spPr>
          <a:xfrm>
            <a:off x="1268388" y="2686647"/>
            <a:ext cx="3295373"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cs typeface="Calibri"/>
              </a:rPr>
              <a:t>https://seaborn.pydata.org/</a:t>
            </a:r>
            <a:endParaRPr lang="en-US">
              <a:cs typeface="Calibri"/>
            </a:endParaRPr>
          </a:p>
        </p:txBody>
      </p:sp>
      <p:sp>
        <p:nvSpPr>
          <p:cNvPr id="1048616" name="TextBox 9"/>
          <p:cNvSpPr txBox="1"/>
          <p:nvPr/>
        </p:nvSpPr>
        <p:spPr>
          <a:xfrm>
            <a:off x="1261289" y="3069210"/>
            <a:ext cx="474206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7" name="object 2"/>
          <p:cNvSpPr txBox="1">
            <a:spLocks noGrp="1"/>
          </p:cNvSpPr>
          <p:nvPr>
            <p:ph type="title"/>
          </p:nvPr>
        </p:nvSpPr>
        <p:spPr>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095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a:spLocks noGrp="1"/>
          </p:cNvSpPr>
          <p:nvPr>
            <p:ph type="title"/>
          </p:nvPr>
        </p:nvSpPr>
        <p:spPr>
          <a:xfrm>
            <a:off x="715617" y="732003"/>
            <a:ext cx="5691505" cy="5880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2"/>
          <p:cNvSpPr txBox="1"/>
          <p:nvPr/>
        </p:nvSpPr>
        <p:spPr>
          <a:xfrm>
            <a:off x="993548" y="2413423"/>
            <a:ext cx="9269894" cy="16916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dirty="0" lang="en-US">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b="1" dirty="0" lang="en-US">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object 2"/>
          <p:cNvSpPr txBox="1">
            <a:spLocks noGrp="1"/>
          </p:cNvSpPr>
          <p:nvPr>
            <p:ph type="title"/>
          </p:nvPr>
        </p:nvSpPr>
        <p:spPr>
          <a:xfrm>
            <a:off x="696119" y="781526"/>
            <a:ext cx="5643245" cy="5880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3"/>
          <p:cNvSpPr txBox="1"/>
          <p:nvPr/>
        </p:nvSpPr>
        <p:spPr>
          <a:xfrm>
            <a:off x="1565867" y="1529500"/>
            <a:ext cx="8386417" cy="4892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Courier New"/>
              <a:buChar char="o"/>
            </a:pPr>
            <a:r>
              <a:rPr dirty="0" lang="en-US">
                <a:latin typeface="Arial"/>
                <a:ea typeface="+mn-lt"/>
                <a:cs typeface="+mn-lt"/>
              </a:rPr>
              <a:t>Analyze exploratory data to identify important consumer characteristics and churn trends.</a:t>
            </a:r>
          </a:p>
          <a:p>
            <a:pPr indent="-285750" marL="285750">
              <a:buFont typeface="Courier New"/>
              <a:buChar char="o"/>
            </a:pPr>
            <a:r>
              <a:rPr dirty="0" lang="en-US">
                <a:latin typeface="Arial"/>
                <a:ea typeface="+mn-lt"/>
                <a:cs typeface="+mn-lt"/>
              </a:rPr>
              <a:t>Determine the important churn predictors, including service interactions, demographics, and usage patterns.</a:t>
            </a:r>
          </a:p>
          <a:p>
            <a:pPr indent="-285750" marL="285750">
              <a:buFont typeface="Courier New"/>
              <a:buChar char="o"/>
            </a:pPr>
            <a:r>
              <a:rPr dirty="0" lang="en-US">
                <a:latin typeface="Arial"/>
                <a:ea typeface="+mn-lt"/>
                <a:cs typeface="+mn-lt"/>
              </a:rPr>
              <a:t>To take preventative action, use machine learning models to forecast churn risk.</a:t>
            </a:r>
            <a:endParaRPr dirty="0" lang="en-US">
              <a:latin typeface="Arial"/>
              <a:cs typeface="Calibri"/>
            </a:endParaRPr>
          </a:p>
          <a:p>
            <a:pPr indent="-285750" marL="285750">
              <a:buFont typeface="Courier New"/>
              <a:buChar char="o"/>
            </a:pPr>
            <a:r>
              <a:rPr dirty="0" lang="en-US">
                <a:latin typeface="Arial"/>
                <a:ea typeface="+mn-lt"/>
                <a:cs typeface="+mn-lt"/>
              </a:rPr>
              <a:t>Put into practice tailored retention tactics, such as loyalty plans and focused marketing.</a:t>
            </a:r>
          </a:p>
          <a:p>
            <a:pPr indent="-285750" marL="285750">
              <a:buFont typeface="Courier New"/>
              <a:buChar char="o"/>
            </a:pPr>
            <a:r>
              <a:rPr dirty="0" lang="en-US">
                <a:latin typeface="Arial"/>
                <a:ea typeface="+mn-lt"/>
                <a:cs typeface="+mn-lt"/>
              </a:rPr>
              <a:t>Ensure that customer support is accessible and of high quality to quickly resolve issues.</a:t>
            </a:r>
          </a:p>
          <a:p>
            <a:pPr indent="-285750" marL="285750">
              <a:buFont typeface="Courier New"/>
              <a:buChar char="o"/>
            </a:pPr>
            <a:r>
              <a:rPr dirty="0" lang="en-US">
                <a:latin typeface="Arial"/>
                <a:ea typeface="+mn-lt"/>
                <a:cs typeface="+mn-lt"/>
              </a:rPr>
              <a:t>Use predictive analytics to foresee and stop at-risk clients from leaving.</a:t>
            </a:r>
          </a:p>
          <a:p>
            <a:pPr indent="-285750" marL="285750">
              <a:buFont typeface="Courier New"/>
              <a:buChar char="o"/>
            </a:pPr>
            <a:r>
              <a:rPr dirty="0" lang="en-US">
                <a:latin typeface="Arial"/>
                <a:ea typeface="+mn-lt"/>
                <a:cs typeface="+mn-lt"/>
              </a:rPr>
              <a:t>Improve service offerings in response to consumer input and preferences.</a:t>
            </a:r>
          </a:p>
          <a:p>
            <a:pPr indent="-285750" marL="285750">
              <a:buFont typeface="Courier New"/>
              <a:buChar char="o"/>
            </a:pPr>
            <a:r>
              <a:rPr dirty="0" lang="en-US">
                <a:latin typeface="Arial"/>
                <a:ea typeface="+mn-lt"/>
                <a:cs typeface="+mn-lt"/>
              </a:rPr>
              <a:t>Create client segments based on churn patterns to implement customized retention strategies.</a:t>
            </a:r>
          </a:p>
          <a:p>
            <a:pPr indent="-285750" marL="285750">
              <a:buFont typeface="Courier New"/>
              <a:buChar char="o"/>
            </a:pPr>
            <a:r>
              <a:rPr dirty="0" lang="en-US">
                <a:latin typeface="Arial"/>
                <a:ea typeface="+mn-lt"/>
                <a:cs typeface="+mn-lt"/>
              </a:rPr>
              <a:t>Track churn patterns over time to adjust tactics and meet changing demands from clients.</a:t>
            </a:r>
          </a:p>
          <a:p>
            <a:pPr indent="-285750" marL="285750">
              <a:buFont typeface="Courier New"/>
              <a:buChar char="o"/>
            </a:pPr>
            <a:r>
              <a:rPr dirty="0" lang="en-US">
                <a:latin typeface="Arial"/>
                <a:ea typeface="+mn-lt"/>
                <a:cs typeface="+mn-lt"/>
              </a:rPr>
              <a:t>Retention campaigns should be improved and iterated often to keep a foundation of devoted customers.</a:t>
            </a:r>
            <a:endParaRPr lang="en-US">
              <a:latin typeface="Arial"/>
              <a:cs typeface="Calibri"/>
            </a:endParaRPr>
          </a:p>
          <a:p>
            <a:pPr algn="l"/>
            <a:endParaRPr dirty="0" lang="en-US">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2" name="object 2"/>
          <p:cNvSpPr txBox="1">
            <a:spLocks noGrp="1"/>
          </p:cNvSpPr>
          <p:nvPr>
            <p:ph type="title"/>
          </p:nvPr>
        </p:nvSpPr>
        <p:spPr>
          <a:xfrm>
            <a:off x="660400" y="497205"/>
            <a:ext cx="5242560" cy="5880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3" name="TextBox 2"/>
          <p:cNvSpPr txBox="1"/>
          <p:nvPr/>
        </p:nvSpPr>
        <p:spPr>
          <a:xfrm>
            <a:off x="952732" y="1369552"/>
            <a:ext cx="8695633" cy="4358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1.Hardware prerequisites:</a:t>
            </a:r>
          </a:p>
          <a:p>
            <a:pPr indent="-285750" marL="285750">
              <a:buFont typeface="Arial"/>
              <a:buChar char="•"/>
            </a:pPr>
            <a:r>
              <a:rPr dirty="0" lang="en-US">
                <a:latin typeface="Arial"/>
                <a:ea typeface="+mn-lt"/>
                <a:cs typeface="+mn-lt"/>
              </a:rPr>
              <a:t>It can be necessary for you to have a computer with enough processing power and memory, depending on the size of the dataset and complexity of the analysis.</a:t>
            </a:r>
          </a:p>
          <a:p>
            <a:pPr indent="-285750" marL="285750">
              <a:buFont typeface="Arial"/>
              <a:buChar char="•"/>
            </a:pPr>
            <a:r>
              <a:rPr dirty="0" lang="en-US">
                <a:latin typeface="Arial"/>
                <a:ea typeface="+mn-lt"/>
                <a:cs typeface="+mn-lt"/>
              </a:rPr>
              <a:t>A computer with a multicore CPU (such as an AMD Ryzen series or an Intel Core i7) and lots of RAM (such as 16GB or more) would be useful for large-scale analysis and simulation.</a:t>
            </a:r>
          </a:p>
          <a:p>
            <a:pPr indent="-285750" marL="285750">
              <a:buFont typeface="Arial"/>
              <a:buChar char="•"/>
            </a:pPr>
            <a:r>
              <a:rPr dirty="0" lang="en-US">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dirty="0" lang="en-US">
                <a:latin typeface="Arial"/>
                <a:ea typeface="+mn-lt"/>
                <a:cs typeface="+mn-lt"/>
              </a:rPr>
              <a:t>2.Web browser:</a:t>
            </a:r>
          </a:p>
          <a:p>
            <a:pPr indent="-285750" marL="285750">
              <a:buFont typeface="Arial"/>
              <a:buChar char="•"/>
            </a:pPr>
            <a:r>
              <a:rPr dirty="0" lang="en-US">
                <a:latin typeface="Arial"/>
                <a:ea typeface="+mn-lt"/>
                <a:cs typeface="+mn-lt"/>
              </a:rPr>
              <a:t>Dashboards, online platforms for data analysis, and data visualization tools all require a contemporary web browser.</a:t>
            </a:r>
            <a:endParaRPr lang="en-US">
              <a:latin typeface="Arial"/>
              <a:cs typeface="Calibri"/>
            </a:endParaRPr>
          </a:p>
          <a:p>
            <a:pPr indent="-285750" marL="285750">
              <a:buFont typeface="Arial"/>
              <a:buChar char="•"/>
            </a:pPr>
            <a:r>
              <a:rPr dirty="0" lang="en-US">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dirty="0" lang="en-US">
                <a:latin typeface="Arial"/>
                <a:ea typeface="+mn-lt"/>
                <a:cs typeface="+mn-lt"/>
              </a:rPr>
              <a:t>3.System and Software Requirements:</a:t>
            </a:r>
            <a:endParaRPr dirty="0" lang="en-US">
              <a:latin typeface="Arial"/>
              <a:cs typeface="Arial"/>
            </a:endParaRPr>
          </a:p>
          <a:p>
            <a:pPr indent="-285750" marL="285750">
              <a:buFont typeface="Arial"/>
              <a:buChar char="•"/>
            </a:pPr>
            <a:r>
              <a:rPr dirty="0" lang="en-US">
                <a:latin typeface="Arial"/>
                <a:ea typeface="+mn-lt"/>
                <a:cs typeface="+mn-lt"/>
              </a:rPr>
              <a:t>Tools for Data Analysis: Make use of software programs and libraries for python.</a:t>
            </a:r>
            <a:endParaRPr dirty="0" lang="en-US">
              <a:latin typeface="Arial"/>
              <a:cs typeface="Calibri"/>
            </a:endParaRPr>
          </a:p>
          <a:p>
            <a:pPr algn="l"/>
            <a:endParaRPr dirty="0" lang="en-US">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object 2"/>
          <p:cNvSpPr txBox="1">
            <a:spLocks noGrp="1"/>
          </p:cNvSpPr>
          <p:nvPr>
            <p:ph type="title"/>
          </p:nvPr>
        </p:nvSpPr>
        <p:spPr>
          <a:xfrm>
            <a:off x="660400" y="555307"/>
            <a:ext cx="7243445" cy="5880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5" name="TextBox 2"/>
          <p:cNvSpPr txBox="1"/>
          <p:nvPr/>
        </p:nvSpPr>
        <p:spPr>
          <a:xfrm>
            <a:off x="661274" y="1241844"/>
            <a:ext cx="11257718" cy="54254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cs typeface="Calibri"/>
              </a:rPr>
              <a:t>1.Selection of Algorithms:</a:t>
            </a:r>
          </a:p>
          <a:p>
            <a:r>
              <a:rPr dirty="0" lang="en-US">
                <a:latin typeface="Arial"/>
                <a:cs typeface="Calibri"/>
              </a:rPr>
              <a:t>      Select suitable machine learning methods, such Logistic Regression, for churn prediction.</a:t>
            </a:r>
            <a:endParaRPr lang="en-US">
              <a:latin typeface="Arial"/>
              <a:cs typeface="Arial"/>
            </a:endParaRPr>
          </a:p>
          <a:p>
            <a:r>
              <a:rPr dirty="0" lang="en-US">
                <a:latin typeface="Arial"/>
                <a:cs typeface="Calibri"/>
              </a:rPr>
              <a:t>      Decision Trees</a:t>
            </a:r>
          </a:p>
          <a:p>
            <a:r>
              <a:rPr dirty="0" lang="en-US">
                <a:latin typeface="Arial"/>
                <a:cs typeface="Calibri"/>
              </a:rPr>
              <a:t>      Unexpected Woods</a:t>
            </a:r>
          </a:p>
          <a:p>
            <a:r>
              <a:rPr dirty="0" lang="en-US">
                <a:latin typeface="Arial"/>
                <a:cs typeface="Calibri"/>
              </a:rPr>
              <a:t>      GBMs, or gradient boosting machines</a:t>
            </a:r>
          </a:p>
          <a:p>
            <a:r>
              <a:rPr dirty="0" lang="en-US">
                <a:latin typeface="Arial"/>
                <a:cs typeface="Calibri"/>
              </a:rPr>
              <a:t>      Deep Learning, for example, uses neural networks and support vector machines (SVM).</a:t>
            </a:r>
            <a:endParaRPr lang="en-US">
              <a:latin typeface="Arial"/>
              <a:cs typeface="Arial"/>
            </a:endParaRPr>
          </a:p>
          <a:p>
            <a:r>
              <a:rPr dirty="0" lang="en-US">
                <a:latin typeface="Arial"/>
                <a:cs typeface="Calibri"/>
              </a:rPr>
              <a:t>2.Preparing data:</a:t>
            </a:r>
          </a:p>
          <a:p>
            <a:r>
              <a:rPr dirty="0" lang="en-US">
                <a:latin typeface="Arial"/>
                <a:cs typeface="Calibri"/>
              </a:rPr>
              <a:t>      Scale numerical features, handle missing values, and encode categorical variables to clean up and preprocess the dataset.</a:t>
            </a:r>
          </a:p>
          <a:p>
            <a:r>
              <a:rPr dirty="0" lang="en-US">
                <a:latin typeface="Arial"/>
                <a:cs typeface="Calibri"/>
              </a:rPr>
              <a:t>      To evaluate the model, divide the dataset into training and testing sets.</a:t>
            </a:r>
          </a:p>
          <a:p>
            <a:r>
              <a:rPr dirty="0" lang="en-US">
                <a:latin typeface="Arial"/>
                <a:cs typeface="Calibri"/>
              </a:rPr>
              <a:t>3.Training Models:</a:t>
            </a:r>
          </a:p>
          <a:p>
            <a:r>
              <a:rPr dirty="0" lang="en-US">
                <a:latin typeface="Arial"/>
                <a:cs typeface="Calibri"/>
              </a:rPr>
              <a:t>      Utilizing the training dataset, train the chosen machine learning algorithms.</a:t>
            </a:r>
          </a:p>
          <a:p>
            <a:r>
              <a:rPr dirty="0" lang="en-US">
                <a:latin typeface="Arial"/>
                <a:cs typeface="Calibri"/>
              </a:rPr>
              <a:t>      To maximize model performance, adjust hyperparameters with methods like grid search or random search.</a:t>
            </a:r>
          </a:p>
          <a:p>
            <a:r>
              <a:rPr dirty="0" lang="en-US">
                <a:latin typeface="Arial"/>
                <a:cs typeface="Calibri"/>
              </a:rPr>
              <a:t>4.Assessment of the Model:</a:t>
            </a:r>
          </a:p>
          <a:p>
            <a:r>
              <a:rPr dirty="0" lang="en-US">
                <a:latin typeface="Arial"/>
                <a:cs typeface="Calibri"/>
              </a:rPr>
              <a:t>      Use relevant assessment measures, such as F1-score, ROC-AUC, accuracy, precision, and recall, to assess the trained models.</a:t>
            </a:r>
            <a:endParaRPr lang="en-US">
              <a:latin typeface="Arial"/>
              <a:cs typeface="Calibri"/>
            </a:endParaRPr>
          </a:p>
          <a:p>
            <a:r>
              <a:rPr dirty="0" lang="en-US">
                <a:latin typeface="Arial"/>
                <a:cs typeface="Calibri"/>
              </a:rPr>
              <a:t>      Make use of methods like cross-validation to make sure the model is robust.</a:t>
            </a:r>
            <a:endParaRPr lang="en-US">
              <a:latin typeface="Arial"/>
              <a:cs typeface="Arial"/>
            </a:endParaRPr>
          </a:p>
          <a:p>
            <a:r>
              <a:rPr dirty="0" lang="en-US">
                <a:latin typeface="Arial"/>
                <a:cs typeface="Calibri"/>
              </a:rPr>
              <a:t>5.Interpretation of the Model:</a:t>
            </a:r>
            <a:endParaRPr lang="en-US">
              <a:latin typeface="Arial"/>
              <a:cs typeface="Arial"/>
            </a:endParaRPr>
          </a:p>
          <a:p>
            <a:r>
              <a:rPr dirty="0" lang="en-US">
                <a:latin typeface="Arial"/>
                <a:cs typeface="Calibri"/>
              </a:rPr>
              <a:t>       Examine the trained models to determine the significance of churn.</a:t>
            </a:r>
            <a:endParaRPr dirty="0" lang="en-US">
              <a:latin typeface="Arial"/>
              <a:cs typeface="Arial"/>
            </a:endParaRPr>
          </a:p>
          <a:p>
            <a:endParaRPr dirty="0" lang="en-US">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6" name="object 2"/>
          <p:cNvSpPr txBox="1">
            <a:spLocks noGrp="1"/>
          </p:cNvSpPr>
          <p:nvPr>
            <p:ph type="title"/>
          </p:nvPr>
        </p:nvSpPr>
        <p:spPr>
          <a:xfrm>
            <a:off x="660400" y="555307"/>
            <a:ext cx="1993900" cy="63246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3" descr="A blue and orange pie chart  Description automatically generated"/>
          <p:cNvPicPr>
            <a:picLocks noChangeAspect="1"/>
          </p:cNvPicPr>
          <p:nvPr/>
        </p:nvPicPr>
        <p:blipFill>
          <a:blip xmlns:r="http://schemas.openxmlformats.org/officeDocument/2006/relationships" r:embed="rId1"/>
          <a:stretch>
            <a:fillRect/>
          </a:stretch>
        </p:blipFill>
        <p:spPr>
          <a:xfrm>
            <a:off x="365506" y="1055222"/>
            <a:ext cx="2563265" cy="2542620"/>
          </a:xfrm>
          <a:prstGeom prst="rect"/>
        </p:spPr>
      </p:pic>
      <p:pic>
        <p:nvPicPr>
          <p:cNvPr id="2097154" name="Picture 4"/>
          <p:cNvPicPr>
            <a:picLocks noChangeAspect="1"/>
          </p:cNvPicPr>
          <p:nvPr/>
        </p:nvPicPr>
        <p:blipFill>
          <a:blip xmlns:r="http://schemas.openxmlformats.org/officeDocument/2006/relationships" r:embed="rId2"/>
          <a:stretch>
            <a:fillRect/>
          </a:stretch>
        </p:blipFill>
        <p:spPr>
          <a:xfrm>
            <a:off x="4264168" y="3770934"/>
            <a:ext cx="3168494" cy="2539135"/>
          </a:xfrm>
          <a:prstGeom prst="rect"/>
        </p:spPr>
      </p:pic>
      <p:pic>
        <p:nvPicPr>
          <p:cNvPr id="2097155" name="Picture 5"/>
          <p:cNvPicPr>
            <a:picLocks noChangeAspect="1"/>
          </p:cNvPicPr>
          <p:nvPr/>
        </p:nvPicPr>
        <p:blipFill rotWithShape="1">
          <a:blip xmlns:r="http://schemas.openxmlformats.org/officeDocument/2006/relationships" r:embed="rId3"/>
          <a:srcRect b="19456"/>
          <a:stretch>
            <a:fillRect/>
          </a:stretch>
        </p:blipFill>
        <p:spPr>
          <a:xfrm>
            <a:off x="7799323" y="926163"/>
            <a:ext cx="4094383" cy="2800739"/>
          </a:xfrm>
          <a:prstGeom prst="rect"/>
        </p:spPr>
      </p:pic>
      <p:pic>
        <p:nvPicPr>
          <p:cNvPr id="2097156" name="Picture 6"/>
          <p:cNvPicPr>
            <a:picLocks noChangeAspect="1"/>
          </p:cNvPicPr>
          <p:nvPr/>
        </p:nvPicPr>
        <p:blipFill>
          <a:blip xmlns:r="http://schemas.openxmlformats.org/officeDocument/2006/relationships" r:embed="rId4"/>
          <a:stretch>
            <a:fillRect/>
          </a:stretch>
        </p:blipFill>
        <p:spPr>
          <a:xfrm>
            <a:off x="365506" y="3715026"/>
            <a:ext cx="3632843" cy="2782552"/>
          </a:xfrm>
          <a:prstGeom prst="rect"/>
        </p:spPr>
      </p:pic>
      <p:pic>
        <p:nvPicPr>
          <p:cNvPr id="2097157" name="Picture 7"/>
          <p:cNvPicPr>
            <a:picLocks noChangeAspect="1"/>
          </p:cNvPicPr>
          <p:nvPr/>
        </p:nvPicPr>
        <p:blipFill>
          <a:blip xmlns:r="http://schemas.openxmlformats.org/officeDocument/2006/relationships" r:embed="rId5"/>
          <a:stretch>
            <a:fillRect/>
          </a:stretch>
        </p:blipFill>
        <p:spPr>
          <a:xfrm>
            <a:off x="3432922" y="1027428"/>
            <a:ext cx="4299347" cy="2743506"/>
          </a:xfrm>
          <a:prstGeom prst="rect"/>
        </p:spPr>
      </p:pic>
      <p:pic>
        <p:nvPicPr>
          <p:cNvPr id="2097158" name="Picture 8"/>
          <p:cNvPicPr>
            <a:picLocks noChangeAspect="1"/>
          </p:cNvPicPr>
          <p:nvPr/>
        </p:nvPicPr>
        <p:blipFill>
          <a:blip xmlns:r="http://schemas.openxmlformats.org/officeDocument/2006/relationships" r:embed="rId6"/>
          <a:stretch>
            <a:fillRect/>
          </a:stretch>
        </p:blipFill>
        <p:spPr>
          <a:xfrm>
            <a:off x="7794214" y="3770934"/>
            <a:ext cx="3907560" cy="274350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7" name="object 2"/>
          <p:cNvSpPr txBox="1">
            <a:spLocks noGrp="1"/>
          </p:cNvSpPr>
          <p:nvPr>
            <p:ph type="title"/>
          </p:nvPr>
        </p:nvSpPr>
        <p:spPr>
          <a:xfrm>
            <a:off x="759791" y="853481"/>
            <a:ext cx="3402965" cy="63246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08" name="TextBox 2"/>
          <p:cNvSpPr txBox="1"/>
          <p:nvPr/>
        </p:nvSpPr>
        <p:spPr>
          <a:xfrm>
            <a:off x="1112194" y="2660643"/>
            <a:ext cx="9325113" cy="120032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dirty="0" lang="en-US">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9"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0" name="TextBox 3"/>
          <p:cNvSpPr txBox="1"/>
          <p:nvPr/>
        </p:nvSpPr>
        <p:spPr>
          <a:xfrm>
            <a:off x="480360" y="1501875"/>
            <a:ext cx="11489634" cy="4801314"/>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ea typeface="+mn-lt"/>
                <a:cs typeface="+mn-lt"/>
              </a:rPr>
              <a:t>Of course, the following recommendations pertain to the future range of this churn analysis:</a:t>
            </a:r>
            <a:endParaRPr dirty="0" lang="en-US"/>
          </a:p>
          <a:p>
            <a:endParaRPr lang="en-US"/>
          </a:p>
          <a:p>
            <a:pPr indent="-285750" marL="285750">
              <a:buFont typeface="Arial"/>
              <a:buChar char="•"/>
            </a:pPr>
            <a:r>
              <a:rPr dirty="0" lang="en-US">
                <a:ea typeface="+mn-lt"/>
                <a:cs typeface="+mn-lt"/>
              </a:rPr>
              <a:t>Predictive Modeling Refinement: </a:t>
            </a:r>
          </a:p>
          <a:p>
            <a:r>
              <a:rPr dirty="0" lang="en-US">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dirty="0" lang="en-US">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dirty="0" lang="en-US">
              <a:cs typeface="Calibri"/>
            </a:endParaRPr>
          </a:p>
          <a:p>
            <a:endParaRPr dirty="0" lang="en-US">
              <a:ea typeface="+mn-lt"/>
              <a:cs typeface="+mn-lt"/>
            </a:endParaRPr>
          </a:p>
          <a:p>
            <a:pPr indent="-285750" marL="285750">
              <a:buFont typeface="Arial"/>
              <a:buChar char="•"/>
            </a:pPr>
            <a:r>
              <a:rPr dirty="0" lang="en-US">
                <a:ea typeface="+mn-lt"/>
                <a:cs typeface="+mn-lt"/>
              </a:rPr>
              <a:t>Segmentation Analysis:</a:t>
            </a:r>
          </a:p>
          <a:p>
            <a:r>
              <a:rPr dirty="0" lang="en-US">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dirty="0" lang="en-US">
              <a:ea typeface="+mn-lt"/>
              <a:cs typeface="+mn-lt"/>
            </a:endParaRPr>
          </a:p>
          <a:p>
            <a:pPr indent="-285750" marL="285750">
              <a:buFont typeface="Arial"/>
              <a:buChar char="•"/>
            </a:pPr>
            <a:r>
              <a:rPr dirty="0" lang="en-US">
                <a:ea typeface="+mn-lt"/>
                <a:cs typeface="+mn-lt"/>
              </a:rPr>
              <a:t>Leverage Natural Language Processing (NLP): </a:t>
            </a:r>
          </a:p>
          <a:p>
            <a:r>
              <a:rPr dirty="0" lang="en-US">
                <a:ea typeface="+mn-lt"/>
                <a:cs typeface="+mn-lt"/>
              </a:rPr>
              <a:t>           To examine unstructured data, apply NLP techniques.</a:t>
            </a:r>
            <a:endParaRPr dirty="0" lang="en-US">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dc:title>
  <dc:creator>M2003J15SC</dc:creator>
  <dcterms:created xsi:type="dcterms:W3CDTF">2024-04-04T21:48:08Z</dcterms:created>
  <dcterms:modified xsi:type="dcterms:W3CDTF">2024-04-05T11:02:32Z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y fmtid="{D5CDD505-2E9C-101B-9397-08002B2CF9AE}" pid="4" name="ICV">
    <vt:lpwstr>d507d9c8503e478aa0d3d58abe43a9dc</vt:lpwstr>
  </property>
</Properties>
</file>