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2"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body" idx="1"/>
          </p:nvPr>
        </p:nvSpPr>
        <p:spPr/>
        <p:txBody>
          <a:bodyPr bIns="0" lIns="0" rIns="0" tIns="0"/>
          <a:p/>
        </p:txBody>
      </p:sp>
      <p:sp>
        <p:nvSpPr>
          <p:cNvPr id="104860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6"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8"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362200" y="2057400"/>
            <a:ext cx="8229600" cy="1032509"/>
          </a:xfrm>
          <a:prstGeom prst="rect"/>
        </p:spPr>
        <p:txBody>
          <a:bodyPr bIns="0" lIns="0" rIns="0" rtlCol="0" tIns="16510" vert="horz" wrap="square">
            <a:spAutoFit/>
          </a:bodyPr>
          <a:p>
            <a:pPr marL="3213735">
              <a:lnSpc>
                <a:spcPct val="100000"/>
              </a:lnSpc>
              <a:spcBef>
                <a:spcPts val="130"/>
              </a:spcBef>
            </a:pPr>
            <a:r>
              <a:rPr dirty="0" sz="2000" lang="en-US" spc="15" smtClean="0"/>
              <a:t>Name: </a:t>
            </a:r>
            <a:r>
              <a:rPr altLang="en-IN" dirty="0" sz="2000" lang="en-US" spc="15" err="1" smtClean="0"/>
              <a:t>A</a:t>
            </a:r>
            <a:r>
              <a:rPr altLang="en-IN" dirty="0" sz="2000" lang="en-US" spc="15" err="1" smtClean="0"/>
              <a:t>s</a:t>
            </a:r>
            <a:r>
              <a:rPr altLang="en-IN" dirty="0" sz="2000" lang="en-US" spc="15" err="1" smtClean="0"/>
              <a:t>h</a:t>
            </a:r>
            <a:r>
              <a:rPr altLang="en-IN" dirty="0" sz="2000" lang="en-US" spc="15" err="1" smtClean="0"/>
              <a:t>i</a:t>
            </a:r>
            <a:r>
              <a:rPr altLang="en-IN" dirty="0" sz="2000" lang="en-US" spc="15" err="1" smtClean="0"/>
              <a:t>k</a:t>
            </a:r>
            <a:r>
              <a:rPr altLang="en-IN" dirty="0" sz="2000" lang="en-US" spc="15" err="1" smtClean="0"/>
              <a:t>a</a:t>
            </a:r>
            <a:r>
              <a:rPr altLang="en-IN" dirty="0" sz="2000" lang="en-US" spc="15" err="1" smtClean="0"/>
              <a:t> </a:t>
            </a:r>
            <a:r>
              <a:rPr altLang="en-IN" dirty="0" sz="2000" lang="en-US" spc="15" err="1" smtClean="0"/>
              <a:t>A</a:t>
            </a:r>
            <a:br>
              <a:rPr altLang="en-IN" dirty="0" sz="2000" lang="en-US" spc="15" err="1" smtClean="0"/>
            </a:br>
            <a:r>
              <a:rPr dirty="0" sz="2000" lang="en-US" spc="15" smtClean="0"/>
              <a:t>NM ID: </a:t>
            </a:r>
            <a:r>
              <a:rPr dirty="0" sz="2000" lang="en-US" spc="15" smtClean="0"/>
              <a:t>9628212050</a:t>
            </a:r>
            <a:r>
              <a:rPr altLang="en-IN" dirty="0" sz="2000" lang="en-US" spc="15" smtClean="0"/>
              <a:t>1</a:t>
            </a:r>
            <a:r>
              <a:rPr altLang="en-IN" dirty="0" sz="2000" lang="en-US" spc="15" smtClean="0"/>
              <a:t>1</a:t>
            </a:r>
            <a:br>
              <a:rPr altLang="en-IN" dirty="0" sz="2000" lang="en-US" spc="15" smtClean="0"/>
            </a:br>
            <a:r>
              <a:rPr dirty="0" sz="2000" lang="en-US" spc="15" smtClean="0"/>
              <a:t>College Name: University College of Engineering </a:t>
            </a:r>
            <a:r>
              <a:rPr dirty="0" sz="2000" lang="en-US" spc="15" err="1" smtClean="0"/>
              <a:t>Nagercoil</a:t>
            </a:r>
            <a:r>
              <a:rPr altLang="en-IN" dirty="0" sz="2000" lang="en-US" spc="15" err="1" smtClean="0"/>
              <a:t>. </a:t>
            </a:r>
            <a:endParaRPr dirty="0" sz="2000" spc="15"/>
          </a:p>
        </p:txBody>
      </p:sp>
      <p:sp>
        <p:nvSpPr>
          <p:cNvPr id="1048601" name="object 8"/>
          <p:cNvSpPr txBox="1"/>
          <p:nvPr/>
        </p:nvSpPr>
        <p:spPr>
          <a:xfrm rot="10800000" flipV="1">
            <a:off x="5943600" y="3981182"/>
            <a:ext cx="3810000" cy="317500"/>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dirty="0"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3"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10681335"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8" name="Picture 2"/>
          <p:cNvPicPr>
            <a:picLocks noChangeAspect="1" noGrp="1" noChangeArrowheads="1"/>
          </p:cNvPicPr>
          <p:nvPr>
            <p:ph sz="half" idx="2"/>
          </p:nvPr>
        </p:nvPicPr>
        <p:blipFill>
          <a:blip xmlns:r="http://schemas.openxmlformats.org/officeDocument/2006/relationships" r:embed="rId2" cstate="print"/>
          <a:srcRect/>
          <a:stretch>
            <a:fillRect/>
          </a:stretch>
        </p:blipFill>
        <p:spPr bwMode="auto">
          <a:xfrm>
            <a:off x="609600" y="2441225"/>
            <a:ext cx="5303838" cy="2799463"/>
          </a:xfrm>
          <a:prstGeom prst="rect"/>
          <a:noFill/>
          <a:ln>
            <a:noFill/>
          </a:ln>
        </p:spPr>
      </p:pic>
      <p:pic>
        <p:nvPicPr>
          <p:cNvPr id="2097169" name="Picture 3"/>
          <p:cNvPicPr>
            <a:picLocks noChangeAspect="1" noGrp="1" noChangeArrowheads="1"/>
          </p:cNvPicPr>
          <p:nvPr>
            <p:ph sz="half" idx="3"/>
          </p:nvPr>
        </p:nvPicPr>
        <p:blipFill>
          <a:blip xmlns:r="http://schemas.openxmlformats.org/officeDocument/2006/relationships" r:embed="rId3" cstate="print"/>
          <a:srcRect/>
          <a:stretch>
            <a:fillRect/>
          </a:stretch>
        </p:blipFill>
        <p:spPr bwMode="auto">
          <a:xfrm>
            <a:off x="6278563" y="2441225"/>
            <a:ext cx="5303837" cy="2799463"/>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701" name="Title 1"/>
          <p:cNvSpPr>
            <a:spLocks noGrp="1"/>
          </p:cNvSpPr>
          <p:nvPr>
            <p:ph type="title"/>
          </p:nvPr>
        </p:nvSpPr>
        <p:spPr>
          <a:xfrm>
            <a:off x="3809999" y="2895600"/>
            <a:ext cx="3581401" cy="609601"/>
          </a:xfrm>
        </p:spPr>
        <p:txBody>
          <a:bodyPr/>
          <a:p>
            <a:r>
              <a:rPr dirty="0" lang="en-US" smtClean="0"/>
              <a:t>Thank You</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9" name="object 2"/>
          <p:cNvSpPr/>
          <p:nvPr/>
        </p:nvSpPr>
        <p:spPr>
          <a:xfrm>
            <a:off x="408"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3"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sp>
        <p:nvSpPr>
          <p:cNvPr id="1048624" name="Text Placeholder 22"/>
          <p:cNvSpPr>
            <a:spLocks noGrp="1"/>
          </p:cNvSpPr>
          <p:nvPr>
            <p:ph type="body" idx="1"/>
          </p:nvPr>
        </p:nvSpPr>
        <p:spPr>
          <a:xfrm>
            <a:off x="1639252" y="1857374"/>
            <a:ext cx="9943148" cy="812800"/>
          </a:xfrm>
        </p:spPr>
        <p:txBody>
          <a:bodyPr/>
          <a:p>
            <a:r>
              <a:rPr b="1" dirty="0" sz="3200" lang="en-IN">
                <a:latin typeface="Times New Roman" panose="02020603050405020304" pitchFamily="18" charset="0"/>
                <a:cs typeface="Times New Roman" panose="02020603050405020304" pitchFamily="18" charset="0"/>
              </a:rPr>
              <a:t>Diabetes Prediction using Convolutional Neural Network (CNN) </a:t>
            </a:r>
            <a:endParaRPr b="1" dirty="0" sz="3200" lang="en-IN">
              <a:latin typeface="Times New Roman" panose="02020603050405020304" pitchFamily="18" charset="0"/>
              <a:cs typeface="Times New Roman" panose="02020603050405020304" pitchFamily="18" charset="0"/>
            </a:endParaRPr>
          </a:p>
        </p:txBody>
      </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4"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1"/>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2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6"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55332" y="385444"/>
            <a:ext cx="10681335" cy="6229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Text Placeholder 22"/>
          <p:cNvSpPr>
            <a:spLocks noGrp="1"/>
          </p:cNvSpPr>
          <p:nvPr>
            <p:ph type="body" idx="1"/>
          </p:nvPr>
        </p:nvSpPr>
        <p:spPr>
          <a:xfrm>
            <a:off x="1295400" y="1577340"/>
            <a:ext cx="10287000" cy="2844800"/>
          </a:xfrm>
        </p:spPr>
        <p:txBody>
          <a:bodyPr/>
          <a:p>
            <a:pPr indent="-457200" marL="457200">
              <a:buFont typeface="Wingdings" panose="05000000000000000000" pitchFamily="2" charset="2"/>
              <a:buChar char="Ø"/>
            </a:pPr>
            <a:r>
              <a:rPr dirty="0" sz="2800" lang="en-IN" spc="-20">
                <a:latin typeface="Times New Roman" panose="02020603050405020304" pitchFamily="18" charset="0"/>
                <a:cs typeface="Times New Roman" panose="02020603050405020304" pitchFamily="18" charset="0"/>
              </a:rPr>
              <a:t>P</a:t>
            </a:r>
            <a:r>
              <a:rPr dirty="0" sz="2800" lang="en-IN" spc="15">
                <a:latin typeface="Times New Roman" panose="02020603050405020304" pitchFamily="18" charset="0"/>
                <a:cs typeface="Times New Roman" panose="02020603050405020304" pitchFamily="18" charset="0"/>
              </a:rPr>
              <a:t>ROB</a:t>
            </a:r>
            <a:r>
              <a:rPr dirty="0" sz="2800" lang="en-IN" spc="55">
                <a:latin typeface="Times New Roman" panose="02020603050405020304" pitchFamily="18" charset="0"/>
                <a:cs typeface="Times New Roman" panose="02020603050405020304" pitchFamily="18" charset="0"/>
              </a:rPr>
              <a:t>L</a:t>
            </a:r>
            <a:r>
              <a:rPr dirty="0" sz="2800" lang="en-IN" spc="-20">
                <a:latin typeface="Times New Roman" panose="02020603050405020304" pitchFamily="18" charset="0"/>
                <a:cs typeface="Times New Roman" panose="02020603050405020304" pitchFamily="18" charset="0"/>
              </a:rPr>
              <a:t>E</a:t>
            </a:r>
            <a:r>
              <a:rPr dirty="0" sz="2800" lang="en-IN" spc="20">
                <a:latin typeface="Times New Roman" panose="02020603050405020304" pitchFamily="18" charset="0"/>
                <a:cs typeface="Times New Roman" panose="02020603050405020304" pitchFamily="18" charset="0"/>
              </a:rPr>
              <a:t>M</a:t>
            </a:r>
            <a:r>
              <a:rPr dirty="0" sz="2800" lang="en-IN">
                <a:latin typeface="Times New Roman" panose="02020603050405020304" pitchFamily="18" charset="0"/>
                <a:cs typeface="Times New Roman" panose="02020603050405020304" pitchFamily="18" charset="0"/>
              </a:rPr>
              <a:t>	</a:t>
            </a:r>
            <a:r>
              <a:rPr dirty="0" sz="2800" lang="en-IN" spc="10" smtClean="0">
                <a:latin typeface="Times New Roman" panose="02020603050405020304" pitchFamily="18" charset="0"/>
                <a:cs typeface="Times New Roman" panose="02020603050405020304" pitchFamily="18" charset="0"/>
              </a:rPr>
              <a:t>S</a:t>
            </a:r>
            <a:r>
              <a:rPr dirty="0" sz="2800" lang="en-IN" spc="-370" smtClean="0">
                <a:latin typeface="Times New Roman" panose="02020603050405020304" pitchFamily="18" charset="0"/>
                <a:cs typeface="Times New Roman" panose="02020603050405020304" pitchFamily="18" charset="0"/>
              </a:rPr>
              <a:t>T</a:t>
            </a:r>
            <a:r>
              <a:rPr dirty="0" sz="2800" lang="en-IN" spc="-375" smtClean="0">
                <a:latin typeface="Times New Roman" panose="02020603050405020304" pitchFamily="18" charset="0"/>
                <a:cs typeface="Times New Roman" panose="02020603050405020304" pitchFamily="18" charset="0"/>
              </a:rPr>
              <a:t>A</a:t>
            </a:r>
            <a:r>
              <a:rPr dirty="0" sz="2800" lang="en-IN" spc="15" smtClean="0">
                <a:latin typeface="Times New Roman" panose="02020603050405020304" pitchFamily="18" charset="0"/>
                <a:cs typeface="Times New Roman" panose="02020603050405020304" pitchFamily="18" charset="0"/>
              </a:rPr>
              <a:t>T</a:t>
            </a:r>
            <a:r>
              <a:rPr dirty="0" sz="2800" lang="en-IN" spc="-10" smtClean="0">
                <a:latin typeface="Times New Roman" panose="02020603050405020304" pitchFamily="18" charset="0"/>
                <a:cs typeface="Times New Roman" panose="02020603050405020304" pitchFamily="18" charset="0"/>
              </a:rPr>
              <a:t>E</a:t>
            </a:r>
            <a:r>
              <a:rPr dirty="0" sz="2800" lang="en-IN" spc="-20" smtClean="0">
                <a:latin typeface="Times New Roman" panose="02020603050405020304" pitchFamily="18" charset="0"/>
                <a:cs typeface="Times New Roman" panose="02020603050405020304" pitchFamily="18" charset="0"/>
              </a:rPr>
              <a:t>ME</a:t>
            </a:r>
            <a:r>
              <a:rPr dirty="0" sz="2800" lang="en-IN" spc="10" smtClean="0">
                <a:latin typeface="Times New Roman" panose="02020603050405020304" pitchFamily="18" charset="0"/>
                <a:cs typeface="Times New Roman" panose="02020603050405020304" pitchFamily="18" charset="0"/>
              </a:rPr>
              <a:t>NT</a:t>
            </a:r>
          </a:p>
          <a:p>
            <a:pPr indent="-457200" marL="457200">
              <a:buFont typeface="Wingdings" panose="05000000000000000000" pitchFamily="2" charset="2"/>
              <a:buChar char="Ø"/>
            </a:pPr>
            <a:r>
              <a:rPr dirty="0" sz="2800" lang="en-IN" spc="5">
                <a:latin typeface="Times New Roman" panose="02020603050405020304" pitchFamily="18" charset="0"/>
                <a:cs typeface="Times New Roman" panose="02020603050405020304" pitchFamily="18" charset="0"/>
              </a:rPr>
              <a:t>PROJECT	</a:t>
            </a:r>
            <a:r>
              <a:rPr dirty="0" sz="2800" lang="en-IN" spc="-20" smtClean="0">
                <a:latin typeface="Times New Roman" panose="02020603050405020304" pitchFamily="18" charset="0"/>
                <a:cs typeface="Times New Roman" panose="02020603050405020304" pitchFamily="18" charset="0"/>
              </a:rPr>
              <a:t>OVERVIEW</a:t>
            </a:r>
          </a:p>
          <a:p>
            <a:pPr indent="-457200" marL="457200">
              <a:buFont typeface="Wingdings" panose="05000000000000000000" pitchFamily="2" charset="2"/>
              <a:buChar char="Ø"/>
            </a:pPr>
            <a:r>
              <a:rPr dirty="0" sz="2800" lang="en-US" spc="25">
                <a:latin typeface="Times New Roman" panose="02020603050405020304" pitchFamily="18" charset="0"/>
                <a:cs typeface="Times New Roman" panose="02020603050405020304" pitchFamily="18" charset="0"/>
              </a:rPr>
              <a:t>W</a:t>
            </a:r>
            <a:r>
              <a:rPr dirty="0" sz="2800" lang="en-US" spc="-20">
                <a:latin typeface="Times New Roman" panose="02020603050405020304" pitchFamily="18" charset="0"/>
                <a:cs typeface="Times New Roman" panose="02020603050405020304" pitchFamily="18" charset="0"/>
              </a:rPr>
              <a:t>H</a:t>
            </a:r>
            <a:r>
              <a:rPr dirty="0" sz="2800" lang="en-US" spc="20">
                <a:latin typeface="Times New Roman" panose="02020603050405020304" pitchFamily="18" charset="0"/>
                <a:cs typeface="Times New Roman" panose="02020603050405020304" pitchFamily="18" charset="0"/>
              </a:rPr>
              <a:t>O</a:t>
            </a:r>
            <a:r>
              <a:rPr dirty="0" sz="2800" lang="en-US" spc="-23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AR</a:t>
            </a:r>
            <a:r>
              <a:rPr dirty="0" sz="2800" lang="en-US" spc="15">
                <a:latin typeface="Times New Roman" panose="02020603050405020304" pitchFamily="18" charset="0"/>
                <a:cs typeface="Times New Roman" panose="02020603050405020304" pitchFamily="18" charset="0"/>
              </a:rPr>
              <a:t>E</a:t>
            </a:r>
            <a:r>
              <a:rPr dirty="0" sz="2800" lang="en-US" spc="-3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T</a:t>
            </a:r>
            <a:r>
              <a:rPr dirty="0" sz="2800" lang="en-US" spc="-15">
                <a:latin typeface="Times New Roman" panose="02020603050405020304" pitchFamily="18" charset="0"/>
                <a:cs typeface="Times New Roman" panose="02020603050405020304" pitchFamily="18" charset="0"/>
              </a:rPr>
              <a:t>H</a:t>
            </a:r>
            <a:r>
              <a:rPr dirty="0" sz="2800" lang="en-US" spc="15">
                <a:latin typeface="Times New Roman" panose="02020603050405020304" pitchFamily="18" charset="0"/>
                <a:cs typeface="Times New Roman" panose="02020603050405020304" pitchFamily="18" charset="0"/>
              </a:rPr>
              <a:t>E</a:t>
            </a:r>
            <a:r>
              <a:rPr dirty="0" sz="2800" lang="en-US" spc="-35">
                <a:latin typeface="Times New Roman" panose="02020603050405020304" pitchFamily="18" charset="0"/>
                <a:cs typeface="Times New Roman" panose="02020603050405020304" pitchFamily="18" charset="0"/>
              </a:rPr>
              <a:t> </a:t>
            </a:r>
            <a:r>
              <a:rPr dirty="0" sz="2800" lang="en-US" spc="-20">
                <a:latin typeface="Times New Roman" panose="02020603050405020304" pitchFamily="18" charset="0"/>
                <a:cs typeface="Times New Roman" panose="02020603050405020304" pitchFamily="18" charset="0"/>
              </a:rPr>
              <a:t>E</a:t>
            </a:r>
            <a:r>
              <a:rPr dirty="0" sz="2800" lang="en-US" spc="30">
                <a:latin typeface="Times New Roman" panose="02020603050405020304" pitchFamily="18" charset="0"/>
                <a:cs typeface="Times New Roman" panose="02020603050405020304" pitchFamily="18" charset="0"/>
              </a:rPr>
              <a:t>N</a:t>
            </a:r>
            <a:r>
              <a:rPr dirty="0" sz="2800" lang="en-US" spc="15">
                <a:latin typeface="Times New Roman" panose="02020603050405020304" pitchFamily="18" charset="0"/>
                <a:cs typeface="Times New Roman" panose="02020603050405020304" pitchFamily="18" charset="0"/>
              </a:rPr>
              <a:t>D</a:t>
            </a:r>
            <a:r>
              <a:rPr dirty="0" sz="2800" lang="en-US" spc="-45">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U</a:t>
            </a:r>
            <a:r>
              <a:rPr dirty="0" sz="2800" lang="en-US" spc="10">
                <a:latin typeface="Times New Roman" panose="02020603050405020304" pitchFamily="18" charset="0"/>
                <a:cs typeface="Times New Roman" panose="02020603050405020304" pitchFamily="18" charset="0"/>
              </a:rPr>
              <a:t>S</a:t>
            </a:r>
            <a:r>
              <a:rPr dirty="0" sz="2800" lang="en-US" spc="-25">
                <a:latin typeface="Times New Roman" panose="02020603050405020304" pitchFamily="18" charset="0"/>
                <a:cs typeface="Times New Roman" panose="02020603050405020304" pitchFamily="18" charset="0"/>
              </a:rPr>
              <a:t>E</a:t>
            </a:r>
            <a:r>
              <a:rPr dirty="0" sz="2800" lang="en-US" spc="-10">
                <a:latin typeface="Times New Roman" panose="02020603050405020304" pitchFamily="18" charset="0"/>
                <a:cs typeface="Times New Roman" panose="02020603050405020304" pitchFamily="18" charset="0"/>
              </a:rPr>
              <a:t>R</a:t>
            </a:r>
            <a:r>
              <a:rPr dirty="0" sz="2800" lang="en-US" spc="5">
                <a:latin typeface="Times New Roman" panose="02020603050405020304" pitchFamily="18" charset="0"/>
                <a:cs typeface="Times New Roman" panose="02020603050405020304" pitchFamily="18" charset="0"/>
              </a:rPr>
              <a:t>S</a:t>
            </a:r>
            <a:r>
              <a:rPr dirty="0" sz="2800" lang="en-US" spc="5" smtClean="0">
                <a:latin typeface="Times New Roman" panose="02020603050405020304" pitchFamily="18" charset="0"/>
                <a:cs typeface="Times New Roman" panose="02020603050405020304" pitchFamily="18" charset="0"/>
              </a:rPr>
              <a:t>?</a:t>
            </a:r>
          </a:p>
          <a:p>
            <a:pPr indent="-457200" marL="457200">
              <a:buFont typeface="Wingdings" panose="05000000000000000000" pitchFamily="2" charset="2"/>
              <a:buChar char="Ø"/>
            </a:pPr>
            <a:r>
              <a:rPr dirty="0" sz="2800" lang="en-US" spc="-40">
                <a:latin typeface="Times New Roman" panose="02020603050405020304" pitchFamily="18" charset="0"/>
                <a:cs typeface="Times New Roman" panose="02020603050405020304" pitchFamily="18" charset="0"/>
              </a:rPr>
              <a:t>Y</a:t>
            </a:r>
            <a:r>
              <a:rPr dirty="0" sz="2800" lang="en-US" spc="10">
                <a:latin typeface="Times New Roman" panose="02020603050405020304" pitchFamily="18" charset="0"/>
                <a:cs typeface="Times New Roman" panose="02020603050405020304" pitchFamily="18" charset="0"/>
              </a:rPr>
              <a:t>O</a:t>
            </a:r>
            <a:r>
              <a:rPr dirty="0" sz="2800" lang="en-US" spc="25">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R</a:t>
            </a:r>
            <a:r>
              <a:rPr dirty="0" sz="2800" lang="en-US" spc="5">
                <a:latin typeface="Times New Roman" panose="02020603050405020304" pitchFamily="18" charset="0"/>
                <a:cs typeface="Times New Roman" panose="02020603050405020304" pitchFamily="18" charset="0"/>
              </a:rPr>
              <a:t> </a:t>
            </a:r>
            <a:r>
              <a:rPr dirty="0" sz="2800" lang="en-US" spc="25">
                <a:latin typeface="Times New Roman" panose="02020603050405020304" pitchFamily="18" charset="0"/>
                <a:cs typeface="Times New Roman" panose="02020603050405020304" pitchFamily="18" charset="0"/>
              </a:rPr>
              <a:t>S</a:t>
            </a:r>
            <a:r>
              <a:rPr dirty="0" sz="2800" lang="en-US" spc="10">
                <a:latin typeface="Times New Roman" panose="02020603050405020304" pitchFamily="18" charset="0"/>
                <a:cs typeface="Times New Roman" panose="02020603050405020304" pitchFamily="18" charset="0"/>
              </a:rPr>
              <a:t>O</a:t>
            </a:r>
            <a:r>
              <a:rPr dirty="0" sz="2800" lang="en-US" spc="25">
                <a:latin typeface="Times New Roman" panose="02020603050405020304" pitchFamily="18" charset="0"/>
                <a:cs typeface="Times New Roman" panose="02020603050405020304" pitchFamily="18" charset="0"/>
              </a:rPr>
              <a:t>LU</a:t>
            </a:r>
            <a:r>
              <a:rPr dirty="0" sz="2800" lang="en-US" spc="-35">
                <a:latin typeface="Times New Roman" panose="02020603050405020304" pitchFamily="18" charset="0"/>
                <a:cs typeface="Times New Roman" panose="02020603050405020304" pitchFamily="18" charset="0"/>
              </a:rPr>
              <a:t>T</a:t>
            </a:r>
            <a:r>
              <a:rPr dirty="0" sz="2800" lang="en-US" spc="-30">
                <a:latin typeface="Times New Roman" panose="02020603050405020304" pitchFamily="18" charset="0"/>
                <a:cs typeface="Times New Roman" panose="02020603050405020304" pitchFamily="18" charset="0"/>
              </a:rPr>
              <a:t>I</a:t>
            </a:r>
            <a:r>
              <a:rPr dirty="0" sz="2800" lang="en-US" spc="10">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r>
              <a:rPr dirty="0" sz="2800" lang="en-US" spc="-345">
                <a:latin typeface="Times New Roman" panose="02020603050405020304" pitchFamily="18" charset="0"/>
                <a:cs typeface="Times New Roman" panose="02020603050405020304" pitchFamily="18" charset="0"/>
              </a:rPr>
              <a:t> </a:t>
            </a:r>
            <a:r>
              <a:rPr dirty="0" sz="2800" lang="en-US" spc="-35">
                <a:latin typeface="Times New Roman" panose="02020603050405020304" pitchFamily="18" charset="0"/>
                <a:cs typeface="Times New Roman" panose="02020603050405020304" pitchFamily="18" charset="0"/>
              </a:rPr>
              <a:t>A</a:t>
            </a:r>
            <a:r>
              <a:rPr dirty="0" sz="2800" lang="en-US" spc="-5">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D</a:t>
            </a:r>
            <a:r>
              <a:rPr dirty="0" sz="2800" lang="en-US" spc="35">
                <a:latin typeface="Times New Roman" panose="02020603050405020304" pitchFamily="18" charset="0"/>
                <a:cs typeface="Times New Roman" panose="02020603050405020304" pitchFamily="18" charset="0"/>
              </a:rPr>
              <a:t> </a:t>
            </a:r>
            <a:r>
              <a:rPr dirty="0" sz="2800" lang="en-US" spc="-30">
                <a:latin typeface="Times New Roman" panose="02020603050405020304" pitchFamily="18" charset="0"/>
                <a:cs typeface="Times New Roman" panose="02020603050405020304" pitchFamily="18" charset="0"/>
              </a:rPr>
              <a:t>I</a:t>
            </a:r>
            <a:r>
              <a:rPr dirty="0" sz="2800" lang="en-US" spc="-35">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S</a:t>
            </a:r>
            <a:r>
              <a:rPr dirty="0" sz="2800" lang="en-US" spc="60">
                <a:latin typeface="Times New Roman" panose="02020603050405020304" pitchFamily="18" charset="0"/>
                <a:cs typeface="Times New Roman" panose="02020603050405020304" pitchFamily="18" charset="0"/>
              </a:rPr>
              <a:t> </a:t>
            </a:r>
            <a:r>
              <a:rPr dirty="0" sz="2800" lang="en-US" spc="-295">
                <a:latin typeface="Times New Roman" panose="02020603050405020304" pitchFamily="18" charset="0"/>
                <a:cs typeface="Times New Roman" panose="02020603050405020304" pitchFamily="18" charset="0"/>
              </a:rPr>
              <a:t>V</a:t>
            </a:r>
            <a:r>
              <a:rPr dirty="0" sz="2800" lang="en-US" spc="-35">
                <a:latin typeface="Times New Roman" panose="02020603050405020304" pitchFamily="18" charset="0"/>
                <a:cs typeface="Times New Roman" panose="02020603050405020304" pitchFamily="18" charset="0"/>
              </a:rPr>
              <a:t>A</a:t>
            </a:r>
            <a:r>
              <a:rPr dirty="0" sz="2800" lang="en-US" spc="25">
                <a:latin typeface="Times New Roman" panose="02020603050405020304" pitchFamily="18" charset="0"/>
                <a:cs typeface="Times New Roman" panose="02020603050405020304" pitchFamily="18" charset="0"/>
              </a:rPr>
              <a:t>LU</a:t>
            </a:r>
            <a:r>
              <a:rPr dirty="0" sz="2800" lang="en-US">
                <a:latin typeface="Times New Roman" panose="02020603050405020304" pitchFamily="18" charset="0"/>
                <a:cs typeface="Times New Roman" panose="02020603050405020304" pitchFamily="18" charset="0"/>
              </a:rPr>
              <a:t>E</a:t>
            </a:r>
            <a:r>
              <a:rPr dirty="0" sz="2800" lang="en-US" spc="-65">
                <a:latin typeface="Times New Roman" panose="02020603050405020304" pitchFamily="18" charset="0"/>
                <a:cs typeface="Times New Roman" panose="02020603050405020304" pitchFamily="18" charset="0"/>
              </a:rPr>
              <a:t> </a:t>
            </a:r>
            <a:r>
              <a:rPr dirty="0" sz="2800" lang="en-US" spc="-15" smtClean="0">
                <a:latin typeface="Times New Roman" panose="02020603050405020304" pitchFamily="18" charset="0"/>
                <a:cs typeface="Times New Roman" panose="02020603050405020304" pitchFamily="18" charset="0"/>
              </a:rPr>
              <a:t>P</a:t>
            </a:r>
            <a:r>
              <a:rPr dirty="0" sz="2800" lang="en-US" spc="-30" smtClean="0">
                <a:latin typeface="Times New Roman" panose="02020603050405020304" pitchFamily="18" charset="0"/>
                <a:cs typeface="Times New Roman" panose="02020603050405020304" pitchFamily="18" charset="0"/>
              </a:rPr>
              <a:t>R</a:t>
            </a:r>
            <a:r>
              <a:rPr dirty="0" sz="2800" lang="en-US" spc="10" smtClean="0">
                <a:latin typeface="Times New Roman" panose="02020603050405020304" pitchFamily="18" charset="0"/>
                <a:cs typeface="Times New Roman" panose="02020603050405020304" pitchFamily="18" charset="0"/>
              </a:rPr>
              <a:t>O</a:t>
            </a:r>
            <a:r>
              <a:rPr dirty="0" sz="2800" lang="en-US" spc="-15" smtClean="0">
                <a:latin typeface="Times New Roman" panose="02020603050405020304" pitchFamily="18" charset="0"/>
                <a:cs typeface="Times New Roman" panose="02020603050405020304" pitchFamily="18" charset="0"/>
              </a:rPr>
              <a:t>P</a:t>
            </a:r>
            <a:r>
              <a:rPr dirty="0" sz="2800" lang="en-US" spc="10" smtClean="0">
                <a:latin typeface="Times New Roman" panose="02020603050405020304" pitchFamily="18" charset="0"/>
                <a:cs typeface="Times New Roman" panose="02020603050405020304" pitchFamily="18" charset="0"/>
              </a:rPr>
              <a:t>O</a:t>
            </a:r>
            <a:r>
              <a:rPr dirty="0" sz="2800" lang="en-US" spc="25" smtClean="0">
                <a:latin typeface="Times New Roman" panose="02020603050405020304" pitchFamily="18" charset="0"/>
                <a:cs typeface="Times New Roman" panose="02020603050405020304" pitchFamily="18" charset="0"/>
              </a:rPr>
              <a:t>S</a:t>
            </a:r>
            <a:r>
              <a:rPr dirty="0" sz="2800" lang="en-US" spc="-30" smtClean="0">
                <a:latin typeface="Times New Roman" panose="02020603050405020304" pitchFamily="18" charset="0"/>
                <a:cs typeface="Times New Roman" panose="02020603050405020304" pitchFamily="18" charset="0"/>
              </a:rPr>
              <a:t>I</a:t>
            </a:r>
            <a:r>
              <a:rPr dirty="0" sz="2800" lang="en-US" spc="-35" smtClean="0">
                <a:latin typeface="Times New Roman" panose="02020603050405020304" pitchFamily="18" charset="0"/>
                <a:cs typeface="Times New Roman" panose="02020603050405020304" pitchFamily="18" charset="0"/>
              </a:rPr>
              <a:t>T</a:t>
            </a:r>
            <a:r>
              <a:rPr dirty="0" sz="2800" lang="en-US" spc="-30" smtClean="0">
                <a:latin typeface="Times New Roman" panose="02020603050405020304" pitchFamily="18" charset="0"/>
                <a:cs typeface="Times New Roman" panose="02020603050405020304" pitchFamily="18" charset="0"/>
              </a:rPr>
              <a:t>I</a:t>
            </a:r>
            <a:r>
              <a:rPr dirty="0" sz="2800" lang="en-US" spc="10" smtClean="0">
                <a:latin typeface="Times New Roman" panose="02020603050405020304" pitchFamily="18" charset="0"/>
                <a:cs typeface="Times New Roman" panose="02020603050405020304" pitchFamily="18" charset="0"/>
              </a:rPr>
              <a:t>O</a:t>
            </a:r>
            <a:r>
              <a:rPr dirty="0" sz="2800" lang="en-US" smtClean="0">
                <a:latin typeface="Times New Roman" panose="02020603050405020304" pitchFamily="18" charset="0"/>
                <a:cs typeface="Times New Roman" panose="02020603050405020304" pitchFamily="18" charset="0"/>
              </a:rPr>
              <a:t>N</a:t>
            </a:r>
          </a:p>
          <a:p>
            <a:pPr indent="-457200" marL="457200">
              <a:buFont typeface="Wingdings" panose="05000000000000000000" pitchFamily="2" charset="2"/>
              <a:buChar char="Ø"/>
            </a:pPr>
            <a:r>
              <a:rPr dirty="0" sz="2800" lang="en-US" spc="15">
                <a:latin typeface="Times New Roman" panose="02020603050405020304" pitchFamily="18" charset="0"/>
                <a:cs typeface="Times New Roman" panose="02020603050405020304" pitchFamily="18" charset="0"/>
              </a:rPr>
              <a:t>THE</a:t>
            </a:r>
            <a:r>
              <a:rPr dirty="0" sz="2800" lang="en-US" spc="20">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WOW</a:t>
            </a:r>
            <a:r>
              <a:rPr dirty="0" sz="2800" lang="en-US" spc="8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IN</a:t>
            </a:r>
            <a:r>
              <a:rPr dirty="0" sz="2800" lang="en-US" spc="-5">
                <a:latin typeface="Times New Roman" panose="02020603050405020304" pitchFamily="18" charset="0"/>
                <a:cs typeface="Times New Roman" panose="02020603050405020304" pitchFamily="18" charset="0"/>
              </a:rPr>
              <a:t> </a:t>
            </a:r>
            <a:r>
              <a:rPr dirty="0" sz="2800" lang="en-US" spc="15">
                <a:latin typeface="Times New Roman" panose="02020603050405020304" pitchFamily="18" charset="0"/>
                <a:cs typeface="Times New Roman" panose="02020603050405020304" pitchFamily="18" charset="0"/>
              </a:rPr>
              <a:t>YOUR</a:t>
            </a:r>
            <a:r>
              <a:rPr dirty="0" sz="2800" lang="en-US" spc="-10">
                <a:latin typeface="Times New Roman" panose="02020603050405020304" pitchFamily="18" charset="0"/>
                <a:cs typeface="Times New Roman" panose="02020603050405020304" pitchFamily="18" charset="0"/>
              </a:rPr>
              <a:t> </a:t>
            </a:r>
            <a:r>
              <a:rPr dirty="0" sz="2800" lang="en-US" spc="20" smtClean="0">
                <a:latin typeface="Times New Roman" panose="02020603050405020304" pitchFamily="18" charset="0"/>
                <a:cs typeface="Times New Roman" panose="02020603050405020304" pitchFamily="18" charset="0"/>
              </a:rPr>
              <a:t>SOLUTION</a:t>
            </a:r>
          </a:p>
          <a:p>
            <a:pPr indent="-457200" marL="457200">
              <a:buFont typeface="Wingdings" panose="05000000000000000000" pitchFamily="2" charset="2"/>
              <a:buChar char="Ø"/>
            </a:pPr>
            <a:r>
              <a:rPr dirty="0" sz="2800" lang="en-IN" spc="15" smtClean="0">
                <a:latin typeface="Times New Roman" panose="02020603050405020304" pitchFamily="18" charset="0"/>
                <a:cs typeface="Times New Roman" panose="02020603050405020304" pitchFamily="18" charset="0"/>
              </a:rPr>
              <a:t>M</a:t>
            </a:r>
            <a:r>
              <a:rPr dirty="0" sz="2800" lang="en-IN" smtClean="0">
                <a:latin typeface="Times New Roman" panose="02020603050405020304" pitchFamily="18" charset="0"/>
                <a:cs typeface="Times New Roman" panose="02020603050405020304" pitchFamily="18" charset="0"/>
              </a:rPr>
              <a:t>O</a:t>
            </a:r>
            <a:r>
              <a:rPr dirty="0" sz="2800" lang="en-IN" spc="-15" smtClean="0">
                <a:latin typeface="Times New Roman" panose="02020603050405020304" pitchFamily="18" charset="0"/>
                <a:cs typeface="Times New Roman" panose="02020603050405020304" pitchFamily="18" charset="0"/>
              </a:rPr>
              <a:t>D</a:t>
            </a:r>
            <a:r>
              <a:rPr dirty="0" sz="2800" lang="en-IN" spc="-35" smtClean="0">
                <a:latin typeface="Times New Roman" panose="02020603050405020304" pitchFamily="18" charset="0"/>
                <a:cs typeface="Times New Roman" panose="02020603050405020304" pitchFamily="18" charset="0"/>
              </a:rPr>
              <a:t>E</a:t>
            </a:r>
            <a:r>
              <a:rPr dirty="0" sz="2800" lang="en-IN" spc="-30" smtClean="0">
                <a:latin typeface="Times New Roman" panose="02020603050405020304" pitchFamily="18" charset="0"/>
                <a:cs typeface="Times New Roman" panose="02020603050405020304" pitchFamily="18" charset="0"/>
              </a:rPr>
              <a:t>LL</a:t>
            </a:r>
            <a:r>
              <a:rPr dirty="0" sz="2800" lang="en-IN" spc="-5" smtClean="0">
                <a:latin typeface="Times New Roman" panose="02020603050405020304" pitchFamily="18" charset="0"/>
                <a:cs typeface="Times New Roman" panose="02020603050405020304" pitchFamily="18" charset="0"/>
              </a:rPr>
              <a:t>I</a:t>
            </a:r>
            <a:r>
              <a:rPr dirty="0" sz="2800" lang="en-IN" spc="30" smtClean="0">
                <a:latin typeface="Times New Roman" panose="02020603050405020304" pitchFamily="18" charset="0"/>
                <a:cs typeface="Times New Roman" panose="02020603050405020304" pitchFamily="18" charset="0"/>
              </a:rPr>
              <a:t>N</a:t>
            </a:r>
            <a:r>
              <a:rPr dirty="0" sz="2800" lang="en-IN" spc="5" smtClean="0">
                <a:latin typeface="Times New Roman" panose="02020603050405020304" pitchFamily="18" charset="0"/>
                <a:cs typeface="Times New Roman" panose="02020603050405020304" pitchFamily="18" charset="0"/>
              </a:rPr>
              <a:t>G</a:t>
            </a:r>
          </a:p>
          <a:p>
            <a:pPr indent="-457200" marL="457200">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R</a:t>
            </a:r>
            <a:r>
              <a:rPr dirty="0" sz="2800" lang="en-IN" spc="-40">
                <a:latin typeface="Times New Roman" panose="02020603050405020304" pitchFamily="18" charset="0"/>
                <a:cs typeface="Times New Roman" panose="02020603050405020304" pitchFamily="18" charset="0"/>
              </a:rPr>
              <a:t>E</a:t>
            </a:r>
            <a:r>
              <a:rPr dirty="0" sz="2800" lang="en-IN" spc="15">
                <a:latin typeface="Times New Roman" panose="02020603050405020304" pitchFamily="18" charset="0"/>
                <a:cs typeface="Times New Roman" panose="02020603050405020304" pitchFamily="18" charset="0"/>
              </a:rPr>
              <a:t>S</a:t>
            </a:r>
            <a:r>
              <a:rPr dirty="0" sz="2800" lang="en-IN" spc="-30">
                <a:latin typeface="Times New Roman" panose="02020603050405020304" pitchFamily="18" charset="0"/>
                <a:cs typeface="Times New Roman" panose="02020603050405020304" pitchFamily="18" charset="0"/>
              </a:rPr>
              <a:t>U</a:t>
            </a:r>
            <a:r>
              <a:rPr dirty="0" sz="2800" lang="en-IN" spc="-405">
                <a:latin typeface="Times New Roman" panose="02020603050405020304" pitchFamily="18" charset="0"/>
                <a:cs typeface="Times New Roman" panose="02020603050405020304" pitchFamily="18" charset="0"/>
              </a:rPr>
              <a:t>L</a:t>
            </a:r>
            <a:r>
              <a:rPr dirty="0" sz="2800" lang="en-IN">
                <a:latin typeface="Times New Roman" panose="02020603050405020304" pitchFamily="18" charset="0"/>
                <a:cs typeface="Times New Roman" panose="02020603050405020304" pitchFamily="18" charset="0"/>
              </a:rPr>
              <a:t>TS</a:t>
            </a:r>
          </a:p>
          <a:p>
            <a:pPr indent="-457200" marL="457200">
              <a:buFont typeface="Wingdings" panose="05000000000000000000" pitchFamily="2" charset="2"/>
              <a:buChar char="Ø"/>
            </a:pPr>
            <a:endParaRPr dirty="0" sz="2800" lang="en-IN">
              <a:latin typeface="Times New Roman" panose="02020603050405020304" pitchFamily="18" charset="0"/>
              <a:cs typeface="Times New Roman" panose="02020603050405020304" pitchFamily="18" charset="0"/>
            </a:endParaRPr>
          </a:p>
        </p:txBody>
      </p:sp>
      <p:sp>
        <p:nvSpPr>
          <p:cNvPr id="104864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8" name="Text Placeholder 10"/>
          <p:cNvSpPr>
            <a:spLocks noGrp="1"/>
          </p:cNvSpPr>
          <p:nvPr>
            <p:ph type="body" idx="1"/>
          </p:nvPr>
        </p:nvSpPr>
        <p:spPr>
          <a:xfrm>
            <a:off x="609600" y="1577340"/>
            <a:ext cx="10972800" cy="2286001"/>
          </a:xfrm>
        </p:spPr>
        <p:txBody>
          <a:bodyPr/>
          <a:p>
            <a:r>
              <a:rPr dirty="0" sz="3600" lang="en-US" smtClean="0">
                <a:latin typeface="Times New Roman" panose="02020603050405020304" pitchFamily="18" charset="0"/>
                <a:cs typeface="Times New Roman" panose="02020603050405020304" pitchFamily="18" charset="0"/>
              </a:rPr>
              <a:t>         Diabetes </a:t>
            </a:r>
            <a:r>
              <a:rPr dirty="0" sz="3600" lang="en-US">
                <a:latin typeface="Times New Roman" panose="02020603050405020304" pitchFamily="18" charset="0"/>
                <a:cs typeface="Times New Roman" panose="02020603050405020304" pitchFamily="18" charset="0"/>
              </a:rPr>
              <a:t>is a prevalent health issue affecting millions worldwide. Early detection and management are crucial for preventing complications. However, traditional diagnostic methods can be time-consuming and invasive, leading to delays in treatment.</a:t>
            </a:r>
            <a:endParaRPr dirty="0" sz="3600" lang="en-IN">
              <a:latin typeface="Times New Roman" panose="02020603050405020304" pitchFamily="18" charset="0"/>
              <a:cs typeface="Times New Roman" panose="02020603050405020304" pitchFamily="18" charset="0"/>
            </a:endParaRPr>
          </a:p>
        </p:txBody>
      </p:sp>
      <p:sp>
        <p:nvSpPr>
          <p:cNvPr id="104864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5" name="Text Placeholder 10"/>
          <p:cNvSpPr>
            <a:spLocks noGrp="1"/>
          </p:cNvSpPr>
          <p:nvPr>
            <p:ph type="body" idx="1"/>
          </p:nvPr>
        </p:nvSpPr>
        <p:spPr>
          <a:xfrm>
            <a:off x="609600" y="1577340"/>
            <a:ext cx="10972800" cy="3200400"/>
          </a:xfrm>
        </p:spPr>
        <p:txBody>
          <a:bodyPr/>
          <a:p>
            <a:pPr indent="-571500" marL="571500">
              <a:buFont typeface="Wingdings" panose="05000000000000000000" pitchFamily="2" charset="2"/>
              <a:buChar char="Ø"/>
            </a:pPr>
            <a:r>
              <a:rPr dirty="0" sz="3600" lang="en-US">
                <a:latin typeface="Times New Roman" panose="02020603050405020304" pitchFamily="18" charset="0"/>
                <a:cs typeface="Times New Roman" panose="02020603050405020304" pitchFamily="18" charset="0"/>
              </a:rPr>
              <a:t>Our project aims to provide a </a:t>
            </a:r>
            <a:r>
              <a:rPr dirty="0" sz="3600" lang="en-US" smtClean="0">
                <a:latin typeface="Times New Roman" panose="02020603050405020304" pitchFamily="18" charset="0"/>
                <a:cs typeface="Times New Roman" panose="02020603050405020304" pitchFamily="18" charset="0"/>
              </a:rPr>
              <a:t>user-friendly </a:t>
            </a:r>
            <a:r>
              <a:rPr dirty="0" sz="3600" lang="en-US">
                <a:latin typeface="Times New Roman" panose="02020603050405020304" pitchFamily="18" charset="0"/>
                <a:cs typeface="Times New Roman" panose="02020603050405020304" pitchFamily="18" charset="0"/>
              </a:rPr>
              <a:t>solution for diabetes prediction using Convolutional Neural Networks (CNNs). </a:t>
            </a:r>
            <a:endParaRPr dirty="0" sz="3600" lang="en-US" smtClean="0">
              <a:latin typeface="Times New Roman" panose="02020603050405020304" pitchFamily="18" charset="0"/>
              <a:cs typeface="Times New Roman" panose="02020603050405020304" pitchFamily="18" charset="0"/>
            </a:endParaRPr>
          </a:p>
          <a:p>
            <a:pPr indent="-571500" marL="571500">
              <a:buFont typeface="Wingdings" panose="05000000000000000000" pitchFamily="2" charset="2"/>
              <a:buChar char="Ø"/>
            </a:pPr>
            <a:r>
              <a:rPr dirty="0" sz="3600" lang="en-US" smtClean="0">
                <a:latin typeface="Times New Roman" panose="02020603050405020304" pitchFamily="18" charset="0"/>
                <a:cs typeface="Times New Roman" panose="02020603050405020304" pitchFamily="18" charset="0"/>
              </a:rPr>
              <a:t>By </a:t>
            </a:r>
            <a:r>
              <a:rPr dirty="0" sz="3600" lang="en-US">
                <a:latin typeface="Times New Roman" panose="02020603050405020304" pitchFamily="18" charset="0"/>
                <a:cs typeface="Times New Roman" panose="02020603050405020304" pitchFamily="18" charset="0"/>
              </a:rPr>
              <a:t>leveraging machine learning techniques, we seek to offer a convenient and efficient way for individuals to assess their risk of diabetes based on various health indicators.</a:t>
            </a:r>
            <a:endParaRPr dirty="0" sz="3600" lang="en-IN">
              <a:latin typeface="Times New Roman" panose="02020603050405020304" pitchFamily="18" charset="0"/>
              <a:cs typeface="Times New Roman" panose="02020603050405020304" pitchFamily="18" charset="0"/>
            </a:endParaRPr>
          </a:p>
        </p:txBody>
      </p:sp>
      <p:sp>
        <p:nvSpPr>
          <p:cNvPr id="1048656"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755332" y="385444"/>
            <a:ext cx="1068133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2" name="Text Placeholder 8"/>
          <p:cNvSpPr>
            <a:spLocks noGrp="1"/>
          </p:cNvSpPr>
          <p:nvPr>
            <p:ph type="body" idx="1"/>
          </p:nvPr>
        </p:nvSpPr>
        <p:spPr>
          <a:xfrm>
            <a:off x="609600" y="1577340"/>
            <a:ext cx="10972800" cy="2260600"/>
          </a:xfrm>
        </p:spPr>
        <p:txBody>
          <a:bodyPr/>
          <a:p>
            <a:pPr indent="-285750" marL="285750">
              <a:buFont typeface="Wingdings" panose="05000000000000000000" pitchFamily="2" charset="2"/>
              <a:buChar char="Ø"/>
            </a:pPr>
            <a:r>
              <a:rPr dirty="0" sz="3200" lang="en-US"/>
              <a:t>Individuals concerned about their diabetes risk.</a:t>
            </a:r>
          </a:p>
          <a:p>
            <a:pPr indent="-285750" marL="285750">
              <a:buFont typeface="Wingdings" panose="05000000000000000000" pitchFamily="2" charset="2"/>
              <a:buChar char="Ø"/>
            </a:pPr>
            <a:r>
              <a:rPr dirty="0" sz="3200" lang="en-US"/>
              <a:t>Healthcare professionals seeking a supplementary tool for early diagnosis.</a:t>
            </a:r>
          </a:p>
          <a:p>
            <a:pPr indent="-285750" marL="285750">
              <a:buFont typeface="Wingdings" panose="05000000000000000000" pitchFamily="2" charset="2"/>
              <a:buChar char="Ø"/>
            </a:pPr>
            <a:r>
              <a:rPr dirty="0" sz="3200" lang="en-US"/>
              <a:t>Researchers interested in exploring innovative approaches to diabetes prediction.</a:t>
            </a:r>
          </a:p>
          <a:p>
            <a:endParaRPr dirty="0" lang="en-IN"/>
          </a:p>
        </p:txBody>
      </p:sp>
      <p:sp>
        <p:nvSpPr>
          <p:cNvPr id="1048663"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7"/>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31771" y="3225312"/>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755332" y="385444"/>
            <a:ext cx="10681335" cy="470536"/>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9" name="Text Placeholder 9"/>
          <p:cNvSpPr>
            <a:spLocks noGrp="1"/>
          </p:cNvSpPr>
          <p:nvPr>
            <p:ph type="body" idx="1"/>
          </p:nvPr>
        </p:nvSpPr>
        <p:spPr>
          <a:xfrm>
            <a:off x="2727345" y="1577340"/>
            <a:ext cx="8855055" cy="2743200"/>
          </a:xfrm>
        </p:spPr>
        <p:txBody>
          <a:bodyPr/>
          <a:p>
            <a:r>
              <a:rPr dirty="0" sz="2400" lang="en-US">
                <a:latin typeface="Times New Roman" panose="02020603050405020304" pitchFamily="18" charset="0"/>
                <a:cs typeface="Times New Roman" panose="02020603050405020304" pitchFamily="18" charset="0"/>
              </a:rPr>
              <a:t>Our solution involves developing a CNN-based model trained on a dataset containing relevant health parameters. The web application allows users to input their health data and receive an instant prediction regarding their likelihood of having diabetes. This approach offers several key benefits: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Convenience:</a:t>
            </a:r>
            <a:r>
              <a:rPr dirty="0" sz="2400" lang="en-US">
                <a:latin typeface="Times New Roman" panose="02020603050405020304" pitchFamily="18" charset="0"/>
                <a:cs typeface="Times New Roman" panose="02020603050405020304" pitchFamily="18" charset="0"/>
              </a:rPr>
              <a:t> Users can access the prediction tool from any device with internet </a:t>
            </a:r>
            <a:r>
              <a:rPr dirty="0" sz="2400" lang="en-US" smtClean="0">
                <a:latin typeface="Times New Roman" panose="02020603050405020304" pitchFamily="18" charset="0"/>
                <a:cs typeface="Times New Roman" panose="02020603050405020304" pitchFamily="18" charset="0"/>
              </a:rPr>
              <a:t>connectivity.</a:t>
            </a:r>
            <a:endParaRPr dirty="0" sz="24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Accuracy:</a:t>
            </a:r>
            <a:r>
              <a:rPr dirty="0" sz="2400" lang="en-US">
                <a:latin typeface="Times New Roman" panose="02020603050405020304" pitchFamily="18" charset="0"/>
                <a:cs typeface="Times New Roman" panose="02020603050405020304" pitchFamily="18" charset="0"/>
              </a:rPr>
              <a:t> The CNN model incorporates advanced machine learning techniques to provide accurate </a:t>
            </a:r>
            <a:r>
              <a:rPr dirty="0" sz="2400" lang="en-US" smtClean="0">
                <a:latin typeface="Times New Roman" panose="02020603050405020304" pitchFamily="18" charset="0"/>
                <a:cs typeface="Times New Roman" panose="02020603050405020304" pitchFamily="18" charset="0"/>
              </a:rPr>
              <a:t>predictions.</a:t>
            </a:r>
            <a:endParaRPr dirty="0" sz="2400" lang="en-IN">
              <a:latin typeface="Times New Roman" panose="02020603050405020304" pitchFamily="18" charset="0"/>
              <a:cs typeface="Times New Roman" panose="02020603050405020304" pitchFamily="18" charset="0"/>
            </a:endParaRPr>
          </a:p>
        </p:txBody>
      </p:sp>
      <p:sp>
        <p:nvSpPr>
          <p:cNvPr id="1048670"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8"/>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dirty="0" sz="4250"/>
          </a:p>
        </p:txBody>
      </p:sp>
      <p:sp>
        <p:nvSpPr>
          <p:cNvPr id="1048677" name="Text Placeholder 8"/>
          <p:cNvSpPr>
            <a:spLocks noGrp="1"/>
          </p:cNvSpPr>
          <p:nvPr>
            <p:ph type="body" idx="1"/>
          </p:nvPr>
        </p:nvSpPr>
        <p:spPr>
          <a:xfrm>
            <a:off x="1981200" y="1577340"/>
            <a:ext cx="9296018" cy="2667000"/>
          </a:xfrm>
        </p:spPr>
        <p:txBody>
          <a:bodyPr/>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User-Friendly Interface:</a:t>
            </a:r>
            <a:r>
              <a:rPr dirty="0" sz="2400" lang="en-US">
                <a:latin typeface="Times New Roman" panose="02020603050405020304" pitchFamily="18" charset="0"/>
                <a:cs typeface="Times New Roman" panose="02020603050405020304" pitchFamily="18" charset="0"/>
              </a:rPr>
              <a:t> The intuitive web interface makes it easy for individuals to input their data and receive predictions without any specialized knowledge.</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Instantaneous Results:</a:t>
            </a:r>
            <a:r>
              <a:rPr dirty="0" sz="2400" lang="en-US">
                <a:latin typeface="Times New Roman" panose="02020603050405020304" pitchFamily="18" charset="0"/>
                <a:cs typeface="Times New Roman" panose="02020603050405020304" pitchFamily="18" charset="0"/>
              </a:rPr>
              <a:t> Users receive instant predictions, eliminating the need for lengthy wait times associated with traditional diagnostic methods.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Accessible Anywhere:</a:t>
            </a:r>
            <a:r>
              <a:rPr dirty="0" sz="2400" lang="en-US">
                <a:latin typeface="Times New Roman" panose="02020603050405020304" pitchFamily="18" charset="0"/>
                <a:cs typeface="Times New Roman" panose="02020603050405020304" pitchFamily="18" charset="0"/>
              </a:rPr>
              <a:t> Our web application is accessible from any device with internet access, ensuring widespread availability and convenience.</a:t>
            </a:r>
          </a:p>
          <a:p>
            <a:endParaRPr dirty="0" lang="en-IN"/>
          </a:p>
        </p:txBody>
      </p:sp>
      <p:sp>
        <p:nvSpPr>
          <p:cNvPr id="1048678"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p:nvPr/>
        </p:nvSpPr>
        <p:spPr>
          <a:xfrm>
            <a:off x="739774" y="1367853"/>
            <a:ext cx="9471025" cy="2451100"/>
          </a:xfrm>
          <a:prstGeom prst="rect"/>
        </p:spPr>
        <p:txBody>
          <a:bodyPr bIns="0" lIns="0" rIns="0" rtlCol="0" tIns="12700" vert="horz" wrap="square">
            <a:spAutoFit/>
          </a:bodyPr>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Convolutional Neural Network (CNN):</a:t>
            </a:r>
            <a:r>
              <a:rPr dirty="0" sz="2400" lang="en-US">
                <a:latin typeface="Times New Roman" panose="02020603050405020304" pitchFamily="18" charset="0"/>
                <a:cs typeface="Times New Roman" panose="02020603050405020304" pitchFamily="18" charset="0"/>
              </a:rPr>
              <a:t> We utilize a CNN architecture for its ability to effectively process sequential data and capture patterns within the input features.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Training Data:</a:t>
            </a:r>
            <a:r>
              <a:rPr dirty="0" sz="2400" lang="en-US">
                <a:latin typeface="Times New Roman" panose="02020603050405020304" pitchFamily="18" charset="0"/>
                <a:cs typeface="Times New Roman" panose="02020603050405020304" pitchFamily="18" charset="0"/>
              </a:rPr>
              <a:t> The model is trained on a dataset containing information such as pregnancies, glucose levels, blood pressure, and other relevant health indicators.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Training Process:</a:t>
            </a:r>
            <a:r>
              <a:rPr dirty="0" sz="2400" lang="en-US">
                <a:latin typeface="Times New Roman" panose="02020603050405020304" pitchFamily="18" charset="0"/>
                <a:cs typeface="Times New Roman" panose="02020603050405020304" pitchFamily="18" charset="0"/>
              </a:rPr>
              <a:t> The model is trained using the Adam optimizer and binary cross-entropy loss function, with accuracy as the evaluation metric.</a:t>
            </a:r>
          </a:p>
        </p:txBody>
      </p:sp>
      <p:sp>
        <p:nvSpPr>
          <p:cNvPr id="104868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Name: Adlin Bebisha S.L NM ID: 962821205004 College Name: University College of Engineering Nagercoil</dc:title>
  <dc:creator>Adwin</dc:creator>
  <cp:lastModifiedBy>Smile</cp:lastModifiedBy>
  <dcterms:created xsi:type="dcterms:W3CDTF">2024-04-04T17:31:46Z</dcterms:created>
  <dcterms:modified xsi:type="dcterms:W3CDTF">2024-04-23T04:02:38Z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y fmtid="{D5CDD505-2E9C-101B-9397-08002B2CF9AE}" pid="4" name="ICV">
    <vt:lpwstr>511b300074d44ea79ea751aaea7fcc2b</vt:lpwstr>
  </property>
</Properties>
</file>