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6" r:id="rId5"/>
    <p:sldId id="267" r:id="rId6"/>
    <p:sldId id="265" r:id="rId7"/>
    <p:sldId id="269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7778" autoAdjust="0"/>
  </p:normalViewPr>
  <p:slideViewPr>
    <p:cSldViewPr snapToGrid="0" snapToObjects="1">
      <p:cViewPr varScale="1">
        <p:scale>
          <a:sx n="87" d="100"/>
          <a:sy n="87" d="100"/>
        </p:scale>
        <p:origin x="-87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sz="1800" dirty="0" smtClean="0"/>
              <a:t>     </a:t>
            </a:r>
            <a:r>
              <a:rPr lang="en-US" sz="1800" dirty="0"/>
              <a:t>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err="1" smtClean="0"/>
              <a:t>Ans</a:t>
            </a:r>
            <a:r>
              <a:rPr lang="en-US" sz="1800" dirty="0" smtClean="0"/>
              <a:t>: 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Consider, H0 -&gt; No significant difference in the diameter 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			    H1 -&gt; significant difference in the diameter </a:t>
            </a:r>
          </a:p>
          <a:p>
            <a:pPr>
              <a:buNone/>
            </a:pPr>
            <a:endParaRPr lang="en-US" sz="18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Code:-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import statsmodels.api as </a:t>
            </a:r>
            <a:r>
              <a:rPr lang="en-US" sz="1800" dirty="0" err="1" smtClean="0">
                <a:solidFill>
                  <a:srgbClr val="0000FF"/>
                </a:solidFill>
              </a:rPr>
              <a:t>sm</a:t>
            </a:r>
            <a:endParaRPr lang="en-US" sz="18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import </a:t>
            </a:r>
            <a:r>
              <a:rPr lang="en-US" sz="1800" dirty="0" err="1" smtClean="0">
                <a:solidFill>
                  <a:srgbClr val="0000FF"/>
                </a:solidFill>
              </a:rPr>
              <a:t>numpy</a:t>
            </a:r>
            <a:r>
              <a:rPr lang="en-US" sz="1800" dirty="0" smtClean="0">
                <a:solidFill>
                  <a:srgbClr val="0000FF"/>
                </a:solidFill>
              </a:rPr>
              <a:t> as </a:t>
            </a:r>
            <a:r>
              <a:rPr lang="en-US" sz="1800" dirty="0" err="1" smtClean="0">
                <a:solidFill>
                  <a:srgbClr val="0000FF"/>
                </a:solidFill>
              </a:rPr>
              <a:t>np</a:t>
            </a:r>
            <a:endParaRPr lang="en-US" sz="18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import pandas as pd</a:t>
            </a:r>
          </a:p>
          <a:p>
            <a:pPr>
              <a:buNone/>
            </a:pPr>
            <a:r>
              <a:rPr lang="en-US" sz="1800" dirty="0" err="1" smtClean="0">
                <a:solidFill>
                  <a:srgbClr val="0000FF"/>
                </a:solidFill>
              </a:rPr>
              <a:t>df</a:t>
            </a:r>
            <a:r>
              <a:rPr lang="en-US" sz="1800" dirty="0" smtClean="0">
                <a:solidFill>
                  <a:srgbClr val="0000FF"/>
                </a:solidFill>
              </a:rPr>
              <a:t>=</a:t>
            </a:r>
            <a:r>
              <a:rPr lang="en-US" sz="1800" dirty="0" err="1" smtClean="0">
                <a:solidFill>
                  <a:srgbClr val="0000FF"/>
                </a:solidFill>
              </a:rPr>
              <a:t>pd.read_csv</a:t>
            </a:r>
            <a:r>
              <a:rPr lang="en-US" sz="1800" dirty="0" smtClean="0">
                <a:solidFill>
                  <a:srgbClr val="0000FF"/>
                </a:solidFill>
              </a:rPr>
              <a:t>("C:/Users/ashiq/Desktop/csv/assignment_3/Cutlets.csv")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M=</a:t>
            </a:r>
            <a:r>
              <a:rPr lang="en-US" sz="1800" dirty="0" err="1" smtClean="0">
                <a:solidFill>
                  <a:srgbClr val="0000FF"/>
                </a:solidFill>
              </a:rPr>
              <a:t>sm.stats.ttest_ind</a:t>
            </a:r>
            <a:r>
              <a:rPr lang="en-US" sz="1800" dirty="0" smtClean="0">
                <a:solidFill>
                  <a:srgbClr val="0000FF"/>
                </a:solidFill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</a:rPr>
              <a:t>df.Unit_A,df.Unit_B</a:t>
            </a:r>
            <a:r>
              <a:rPr lang="en-US" sz="1800" dirty="0" smtClean="0">
                <a:solidFill>
                  <a:srgbClr val="0000FF"/>
                </a:solidFill>
              </a:rPr>
              <a:t>)</a:t>
            </a:r>
          </a:p>
          <a:p>
            <a:pPr>
              <a:buNone/>
            </a:pPr>
            <a:endParaRPr lang="en-US" sz="18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(0.7228688704677944, 0.47223947245995745, 68.0)</a:t>
            </a:r>
          </a:p>
          <a:p>
            <a:pPr>
              <a:buNone/>
            </a:pPr>
            <a:endParaRPr lang="en-US" sz="24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0.47223947245995745&gt; alpha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So we choose null hypothesis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That means:  No significant difference in the diameter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9074128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17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1700" dirty="0"/>
              <a:t>   </a:t>
            </a:r>
          </a:p>
          <a:p>
            <a:pPr algn="just">
              <a:buNone/>
            </a:pPr>
            <a:r>
              <a:rPr lang="en-US" sz="17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sz="1600" dirty="0" smtClean="0"/>
              <a:t> </a:t>
            </a:r>
            <a:r>
              <a:rPr lang="en-US" sz="1600" dirty="0" err="1" smtClean="0"/>
              <a:t>Ans</a:t>
            </a:r>
            <a:r>
              <a:rPr lang="en-US" sz="1600" dirty="0" smtClean="0"/>
              <a:t>:</a:t>
            </a:r>
          </a:p>
          <a:p>
            <a:pPr algn="just"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H0-&gt; No difference in average TAT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 H1-&gt; Difference in average TAT</a:t>
            </a:r>
          </a:p>
          <a:p>
            <a:pPr>
              <a:buNone/>
            </a:pPr>
            <a:endParaRPr lang="en-US" sz="16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5% significance level= Alpha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Code: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 df1=</a:t>
            </a:r>
            <a:r>
              <a:rPr lang="en-US" sz="1600" dirty="0" err="1" smtClean="0">
                <a:solidFill>
                  <a:srgbClr val="0000FF"/>
                </a:solidFill>
              </a:rPr>
              <a:t>pd.read_csv</a:t>
            </a:r>
            <a:r>
              <a:rPr lang="en-US" sz="1600" dirty="0" smtClean="0">
                <a:solidFill>
                  <a:srgbClr val="0000FF"/>
                </a:solidFill>
              </a:rPr>
              <a:t>("C:/Users/ashiq/Desktop/csv/assignment_3/LabTAT.csv")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import </a:t>
            </a:r>
            <a:r>
              <a:rPr lang="en-US" sz="1600" dirty="0" err="1" smtClean="0">
                <a:solidFill>
                  <a:srgbClr val="0000FF"/>
                </a:solidFill>
              </a:rPr>
              <a:t>scipy.stats</a:t>
            </a:r>
            <a:r>
              <a:rPr lang="en-US" sz="1600" dirty="0" smtClean="0">
                <a:solidFill>
                  <a:srgbClr val="0000FF"/>
                </a:solidFill>
              </a:rPr>
              <a:t> as sc</a:t>
            </a:r>
          </a:p>
          <a:p>
            <a:pPr>
              <a:buNone/>
            </a:pPr>
            <a:r>
              <a:rPr lang="en-US" sz="1600" dirty="0" err="1" smtClean="0">
                <a:solidFill>
                  <a:srgbClr val="0000FF"/>
                </a:solidFill>
              </a:rPr>
              <a:t>sc.f_oneway</a:t>
            </a:r>
            <a:r>
              <a:rPr lang="en-US" sz="1600" dirty="0" smtClean="0">
                <a:solidFill>
                  <a:srgbClr val="0000FF"/>
                </a:solidFill>
              </a:rPr>
              <a:t>(df1.iloc[:,0],df1.iloc[:,1],df1.iloc[:,2],df1.iloc[:,3])</a:t>
            </a:r>
          </a:p>
          <a:p>
            <a:pPr>
              <a:buNone/>
            </a:pPr>
            <a:endParaRPr lang="en-US" sz="16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1600" dirty="0" err="1" smtClean="0">
                <a:solidFill>
                  <a:srgbClr val="0000FF"/>
                </a:solidFill>
              </a:rPr>
              <a:t>F_onewayResult</a:t>
            </a:r>
            <a:r>
              <a:rPr lang="en-US" sz="1600" dirty="0" smtClean="0">
                <a:solidFill>
                  <a:srgbClr val="0000FF"/>
                </a:solidFill>
              </a:rPr>
              <a:t>(statistic=118.70421654401437, </a:t>
            </a:r>
            <a:r>
              <a:rPr lang="en-US" sz="1600" dirty="0" err="1" smtClean="0">
                <a:solidFill>
                  <a:srgbClr val="0000FF"/>
                </a:solidFill>
              </a:rPr>
              <a:t>pvalue</a:t>
            </a:r>
            <a:r>
              <a:rPr lang="en-US" sz="1600" dirty="0" smtClean="0">
                <a:solidFill>
                  <a:srgbClr val="0000FF"/>
                </a:solidFill>
              </a:rPr>
              <a:t>=2.1156708949992414e-57)</a:t>
            </a:r>
          </a:p>
          <a:p>
            <a:pPr>
              <a:buNone/>
            </a:pPr>
            <a:endParaRPr lang="en-US" sz="16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p&lt; alpha,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So we choose, alternate hypothesis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So there is a difference in average TAT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889741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     Sales of products in four different regions is tabulated for males and females. Find if male-female buyer rations are similar across regions.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East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North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South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r>
              <a:rPr lang="en-US" dirty="0" smtClean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r>
              <a:rPr lang="en-US" dirty="0" smtClean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 All proportions are equal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 Not all Proportions are equal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 smtClean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If p-Value &lt; alpha, we reject Null Hypothesis</a:t>
            </a:r>
            <a:endParaRPr lang="en-US" sz="2000" dirty="0"/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Buyer Ratio.mtw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262038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16429" y="0"/>
          <a:ext cx="7336973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6377"/>
                <a:gridCol w="1109280"/>
                <a:gridCol w="1222829"/>
                <a:gridCol w="1222829"/>
                <a:gridCol w="1222829"/>
                <a:gridCol w="1222829"/>
              </a:tblGrid>
              <a:tr h="27486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observed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East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North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South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274864">
                <a:tc>
                  <a:txBody>
                    <a:bodyPr/>
                    <a:lstStyle/>
                    <a:p>
                      <a:r>
                        <a:rPr lang="en-US" dirty="0" smtClean="0"/>
                        <a:t>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50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142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131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70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393</a:t>
                      </a:r>
                      <a:endParaRPr lang="en-US" dirty="0"/>
                    </a:p>
                  </a:txBody>
                  <a:tcPr/>
                </a:tc>
              </a:tr>
              <a:tr h="274864">
                <a:tc>
                  <a:txBody>
                    <a:bodyPr/>
                    <a:lstStyle/>
                    <a:p>
                      <a:r>
                        <a:rPr lang="en-US" dirty="0" smtClean="0"/>
                        <a:t>Females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550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351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480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350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1731</a:t>
                      </a:r>
                      <a:endParaRPr lang="en-US" dirty="0"/>
                    </a:p>
                  </a:txBody>
                  <a:tcPr/>
                </a:tc>
              </a:tr>
              <a:tr h="2748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2124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27311" y="1766389"/>
          <a:ext cx="7336974" cy="13009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1895"/>
                <a:gridCol w="1428584"/>
                <a:gridCol w="1150042"/>
                <a:gridCol w="1224770"/>
                <a:gridCol w="2181683"/>
              </a:tblGrid>
              <a:tr h="568055">
                <a:tc>
                  <a:txBody>
                    <a:bodyPr/>
                    <a:lstStyle/>
                    <a:p>
                      <a:r>
                        <a:rPr lang="en-US" dirty="0" smtClean="0"/>
                        <a:t>calculated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East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North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South</a:t>
                      </a:r>
                      <a:endParaRPr lang="en-US" b="1" dirty="0"/>
                    </a:p>
                  </a:txBody>
                  <a:tcPr/>
                </a:tc>
              </a:tr>
              <a:tr h="324603">
                <a:tc>
                  <a:txBody>
                    <a:bodyPr/>
                    <a:lstStyle/>
                    <a:p>
                      <a:r>
                        <a:rPr lang="en-US" dirty="0" smtClean="0"/>
                        <a:t>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111.017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91.21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113.05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77.711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67182">
                <a:tc>
                  <a:txBody>
                    <a:bodyPr/>
                    <a:lstStyle/>
                    <a:p>
                      <a:r>
                        <a:rPr lang="en-US" dirty="0" smtClean="0"/>
                        <a:t>Females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488.99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401.78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497.94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342.3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26" name="AutoShape 2" descr="\frac{( Observed\_value\ -\ Calculated\_value)^2 }{ Calculated\_value}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\frac{( Observed\_value\ -\ Calculated\_value)^2 }{ Calculated\_value}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155575" y="3938814"/>
            <a:ext cx="84876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Theoretical proof:</a:t>
            </a:r>
          </a:p>
          <a:p>
            <a:r>
              <a:rPr lang="en-IN" dirty="0" smtClean="0">
                <a:solidFill>
                  <a:srgbClr val="0000FF"/>
                </a:solidFill>
              </a:rPr>
              <a:t>Calculated </a:t>
            </a:r>
            <a:r>
              <a:rPr lang="en-IN" dirty="0" err="1" smtClean="0">
                <a:solidFill>
                  <a:srgbClr val="0000FF"/>
                </a:solidFill>
              </a:rPr>
              <a:t>Chi_square_table_value</a:t>
            </a:r>
            <a:r>
              <a:rPr lang="en-IN" dirty="0" smtClean="0">
                <a:solidFill>
                  <a:srgbClr val="0000FF"/>
                </a:solidFill>
              </a:rPr>
              <a:t>= (Observed value – calculated value)^2 /calculated </a:t>
            </a:r>
            <a:r>
              <a:rPr lang="en-IN" dirty="0" smtClean="0">
                <a:solidFill>
                  <a:srgbClr val="0000FF"/>
                </a:solidFill>
              </a:rPr>
              <a:t>value= 80.28313 </a:t>
            </a:r>
          </a:p>
          <a:p>
            <a:r>
              <a:rPr lang="en-IN" b="1" dirty="0" smtClean="0">
                <a:solidFill>
                  <a:srgbClr val="0000FF"/>
                </a:solidFill>
              </a:rPr>
              <a:t>degrees </a:t>
            </a:r>
            <a:r>
              <a:rPr lang="en-IN" b="1" dirty="0" smtClean="0">
                <a:solidFill>
                  <a:srgbClr val="0000FF"/>
                </a:solidFill>
              </a:rPr>
              <a:t>of freedom=</a:t>
            </a:r>
            <a:r>
              <a:rPr lang="en-IN" dirty="0" smtClean="0">
                <a:solidFill>
                  <a:srgbClr val="0000FF"/>
                </a:solidFill>
              </a:rPr>
              <a:t>  </a:t>
            </a:r>
            <a:r>
              <a:rPr lang="en-IN" b="1" dirty="0" smtClean="0">
                <a:solidFill>
                  <a:srgbClr val="0000FF"/>
                </a:solidFill>
              </a:rPr>
              <a:t>(no. of rows – 1) * (no. of columns – 1)=1*3=3</a:t>
            </a:r>
          </a:p>
          <a:p>
            <a:endParaRPr lang="en-IN" b="1" dirty="0" smtClean="0">
              <a:solidFill>
                <a:srgbClr val="0000FF"/>
              </a:solidFill>
            </a:endParaRPr>
          </a:p>
          <a:p>
            <a:r>
              <a:rPr lang="en-IN" dirty="0" smtClean="0">
                <a:solidFill>
                  <a:srgbClr val="0000FF"/>
                </a:solidFill>
              </a:rPr>
              <a:t> look at the table and find the value corresponding to </a:t>
            </a:r>
            <a:r>
              <a:rPr lang="en-IN" b="1" dirty="0" smtClean="0">
                <a:solidFill>
                  <a:srgbClr val="0000FF"/>
                </a:solidFill>
              </a:rPr>
              <a:t>3 </a:t>
            </a:r>
            <a:r>
              <a:rPr lang="en-IN" dirty="0" smtClean="0">
                <a:solidFill>
                  <a:srgbClr val="0000FF"/>
                </a:solidFill>
              </a:rPr>
              <a:t>degrees of freedom and </a:t>
            </a:r>
            <a:r>
              <a:rPr lang="en-IN" b="1" dirty="0" smtClean="0">
                <a:solidFill>
                  <a:srgbClr val="0000FF"/>
                </a:solidFill>
              </a:rPr>
              <a:t>0.05</a:t>
            </a:r>
            <a:r>
              <a:rPr lang="en-IN" dirty="0" smtClean="0">
                <a:solidFill>
                  <a:srgbClr val="0000FF"/>
                </a:solidFill>
              </a:rPr>
              <a:t> significance factor =7.81—(critical chi square value)</a:t>
            </a:r>
          </a:p>
          <a:p>
            <a:endParaRPr lang="en-IN" dirty="0" smtClean="0">
              <a:solidFill>
                <a:srgbClr val="0000FF"/>
              </a:solidFill>
            </a:endParaRPr>
          </a:p>
          <a:p>
            <a:r>
              <a:rPr lang="en-IN" dirty="0" smtClean="0">
                <a:solidFill>
                  <a:srgbClr val="0000FF"/>
                </a:solidFill>
              </a:rPr>
              <a:t>Calculated chi square &gt; critical chi square value</a:t>
            </a:r>
          </a:p>
          <a:p>
            <a:r>
              <a:rPr lang="en-IN" dirty="0" smtClean="0">
                <a:solidFill>
                  <a:srgbClr val="0000FF"/>
                </a:solidFill>
              </a:rPr>
              <a:t>So we reject null hypothesis</a:t>
            </a:r>
          </a:p>
          <a:p>
            <a:endParaRPr lang="en-IN" dirty="0" smtClean="0">
              <a:solidFill>
                <a:srgbClr val="0000FF"/>
              </a:solidFill>
            </a:endParaRPr>
          </a:p>
          <a:p>
            <a:endParaRPr lang="en-IN" dirty="0" smtClean="0">
              <a:solidFill>
                <a:srgbClr val="0000FF"/>
              </a:solidFill>
            </a:endParaRPr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827311" y="3202214"/>
          <a:ext cx="6096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163286">
                <a:tc>
                  <a:txBody>
                    <a:bodyPr/>
                    <a:lstStyle/>
                    <a:p>
                      <a:r>
                        <a:rPr lang="en-IN" dirty="0" smtClean="0"/>
                        <a:t>33.535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28.239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2.85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.765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7.61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6.417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.646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.1737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5686"/>
            <a:ext cx="8229600" cy="5810478"/>
          </a:xfrm>
        </p:spPr>
        <p:txBody>
          <a:bodyPr/>
          <a:lstStyle/>
          <a:p>
            <a:r>
              <a:rPr lang="en-IN" dirty="0" smtClean="0"/>
              <a:t>Code</a:t>
            </a:r>
          </a:p>
          <a:p>
            <a:pPr>
              <a:buNone/>
            </a:pPr>
            <a:r>
              <a:rPr lang="en-IN" sz="2000" dirty="0" smtClean="0">
                <a:solidFill>
                  <a:srgbClr val="0000FF"/>
                </a:solidFill>
              </a:rPr>
              <a:t>from </a:t>
            </a:r>
            <a:r>
              <a:rPr lang="en-IN" sz="2000" dirty="0" err="1" smtClean="0">
                <a:solidFill>
                  <a:srgbClr val="0000FF"/>
                </a:solidFill>
              </a:rPr>
              <a:t>scipy.stats</a:t>
            </a:r>
            <a:r>
              <a:rPr lang="en-IN" sz="2000" dirty="0" smtClean="0">
                <a:solidFill>
                  <a:srgbClr val="0000FF"/>
                </a:solidFill>
              </a:rPr>
              <a:t> import chi2_contingency</a:t>
            </a:r>
          </a:p>
          <a:p>
            <a:pPr>
              <a:buNone/>
            </a:pPr>
            <a:r>
              <a:rPr lang="en-IN" sz="2000" dirty="0" smtClean="0">
                <a:solidFill>
                  <a:srgbClr val="0000FF"/>
                </a:solidFill>
              </a:rPr>
              <a:t>data1=[[50,142,131,70],[550,351,480,350]]</a:t>
            </a:r>
          </a:p>
          <a:p>
            <a:pPr>
              <a:buNone/>
            </a:pPr>
            <a:r>
              <a:rPr lang="en-IN" sz="2000" dirty="0" smtClean="0">
                <a:solidFill>
                  <a:srgbClr val="0000FF"/>
                </a:solidFill>
              </a:rPr>
              <a:t>From that P 2.682172557281901e-17</a:t>
            </a:r>
          </a:p>
          <a:p>
            <a:pPr>
              <a:buNone/>
            </a:pPr>
            <a:endParaRPr lang="en-IN" sz="20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IN" sz="2000" dirty="0" smtClean="0">
                <a:solidFill>
                  <a:srgbClr val="0000FF"/>
                </a:solidFill>
              </a:rPr>
              <a:t>P&lt;ALPHA                                           --(.05)</a:t>
            </a:r>
          </a:p>
          <a:p>
            <a:pPr>
              <a:buNone/>
            </a:pPr>
            <a:r>
              <a:rPr lang="en-IN" sz="2000" dirty="0" smtClean="0">
                <a:solidFill>
                  <a:srgbClr val="0000FF"/>
                </a:solidFill>
              </a:rPr>
              <a:t>So we reject null hypothesis</a:t>
            </a:r>
          </a:p>
          <a:p>
            <a:pPr>
              <a:buNone/>
            </a:pPr>
            <a:endParaRPr lang="en-IN" sz="20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NOTE: Table </a:t>
            </a:r>
            <a:r>
              <a:rPr lang="en-IN" sz="2000" dirty="0" smtClean="0">
                <a:solidFill>
                  <a:srgbClr val="FF0000"/>
                </a:solidFill>
              </a:rPr>
              <a:t>used for calculating this is not </a:t>
            </a:r>
            <a:r>
              <a:rPr lang="en-IN" sz="2000" dirty="0" err="1" smtClean="0">
                <a:solidFill>
                  <a:srgbClr val="FF0000"/>
                </a:solidFill>
              </a:rPr>
              <a:t>fromcsv</a:t>
            </a:r>
            <a:r>
              <a:rPr lang="en-IN" sz="2000" dirty="0" smtClean="0">
                <a:solidFill>
                  <a:srgbClr val="FF0000"/>
                </a:solidFill>
              </a:rPr>
              <a:t> file, but from the table given in question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    </a:t>
            </a:r>
            <a:r>
              <a:rPr lang="en-US" sz="1600" dirty="0" err="1" smtClean="0"/>
              <a:t>TeleCall</a:t>
            </a:r>
            <a:r>
              <a:rPr lang="en-US" sz="1600" dirty="0" smtClean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sz="1600" i="1" dirty="0" smtClean="0"/>
              <a:t>5% </a:t>
            </a:r>
            <a:r>
              <a:rPr lang="en-US" sz="1600" dirty="0" smtClean="0"/>
              <a:t>significance level and help the manager draw appropriate inferences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We will chi square method,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Ho-&gt; no error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H1-&gt;error is present</a:t>
            </a:r>
          </a:p>
          <a:p>
            <a:pPr>
              <a:buNone/>
            </a:pPr>
            <a:endParaRPr lang="en-US" sz="16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df3=</a:t>
            </a:r>
            <a:r>
              <a:rPr lang="en-US" sz="1600" dirty="0" err="1" smtClean="0">
                <a:solidFill>
                  <a:srgbClr val="0000FF"/>
                </a:solidFill>
              </a:rPr>
              <a:t>pd.read_csv</a:t>
            </a:r>
            <a:r>
              <a:rPr lang="en-US" sz="1600" dirty="0" smtClean="0">
                <a:solidFill>
                  <a:srgbClr val="0000FF"/>
                </a:solidFill>
              </a:rPr>
              <a:t>("C:/Users/ashiq/Desktop/csv/assignment_3/Costomer+OrderForm.csv")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m1=df3['</a:t>
            </a:r>
            <a:r>
              <a:rPr lang="en-US" sz="1600" dirty="0" err="1" smtClean="0">
                <a:solidFill>
                  <a:srgbClr val="0000FF"/>
                </a:solidFill>
              </a:rPr>
              <a:t>Phillippines</a:t>
            </a:r>
            <a:r>
              <a:rPr lang="en-US" sz="1600" dirty="0" smtClean="0">
                <a:solidFill>
                  <a:srgbClr val="0000FF"/>
                </a:solidFill>
              </a:rPr>
              <a:t>'].</a:t>
            </a:r>
            <a:r>
              <a:rPr lang="en-US" sz="1600" dirty="0" err="1" smtClean="0">
                <a:solidFill>
                  <a:srgbClr val="0000FF"/>
                </a:solidFill>
              </a:rPr>
              <a:t>value_counts</a:t>
            </a:r>
            <a:r>
              <a:rPr lang="en-US" sz="1600" dirty="0" smtClean="0">
                <a:solidFill>
                  <a:srgbClr val="0000FF"/>
                </a:solidFill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m2=df3['Indonesia'].</a:t>
            </a:r>
            <a:r>
              <a:rPr lang="en-US" sz="1600" dirty="0" err="1" smtClean="0">
                <a:solidFill>
                  <a:srgbClr val="0000FF"/>
                </a:solidFill>
              </a:rPr>
              <a:t>value_counts</a:t>
            </a:r>
            <a:r>
              <a:rPr lang="en-US" sz="1600" dirty="0" smtClean="0">
                <a:solidFill>
                  <a:srgbClr val="0000FF"/>
                </a:solidFill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m3=df3['Malta'].</a:t>
            </a:r>
            <a:r>
              <a:rPr lang="en-US" sz="1600" dirty="0" err="1" smtClean="0">
                <a:solidFill>
                  <a:srgbClr val="0000FF"/>
                </a:solidFill>
              </a:rPr>
              <a:t>value_counts</a:t>
            </a:r>
            <a:r>
              <a:rPr lang="en-US" sz="1600" dirty="0" smtClean="0">
                <a:solidFill>
                  <a:srgbClr val="0000FF"/>
                </a:solidFill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m4=df3['India'].</a:t>
            </a:r>
            <a:r>
              <a:rPr lang="en-US" sz="1600" dirty="0" err="1" smtClean="0">
                <a:solidFill>
                  <a:srgbClr val="0000FF"/>
                </a:solidFill>
              </a:rPr>
              <a:t>value_counts</a:t>
            </a:r>
            <a:r>
              <a:rPr lang="en-US" sz="1600" dirty="0" smtClean="0">
                <a:solidFill>
                  <a:srgbClr val="0000FF"/>
                </a:solidFill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series=[m1,m2,m3,m4]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output=</a:t>
            </a:r>
            <a:r>
              <a:rPr lang="en-US" sz="1600" dirty="0" err="1" smtClean="0">
                <a:solidFill>
                  <a:srgbClr val="0000FF"/>
                </a:solidFill>
              </a:rPr>
              <a:t>pd.concat</a:t>
            </a:r>
            <a:r>
              <a:rPr lang="en-US" sz="1600" dirty="0" smtClean="0">
                <a:solidFill>
                  <a:srgbClr val="0000FF"/>
                </a:solidFill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</a:rPr>
              <a:t>series,axis</a:t>
            </a:r>
            <a:r>
              <a:rPr lang="en-US" sz="1600" dirty="0" smtClean="0">
                <a:solidFill>
                  <a:srgbClr val="0000FF"/>
                </a:solidFill>
              </a:rPr>
              <a:t> =1)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dirty="0" smtClean="0"/>
              <a:t>	   </a:t>
            </a:r>
            <a:r>
              <a:rPr lang="en-US" sz="1100" dirty="0" err="1" smtClean="0"/>
              <a:t>Phillippines</a:t>
            </a:r>
            <a:r>
              <a:rPr lang="en-US" sz="1100" dirty="0" smtClean="0"/>
              <a:t>	Indonesia  Malta	India</a:t>
            </a:r>
          </a:p>
          <a:p>
            <a:pPr>
              <a:buNone/>
            </a:pPr>
            <a:r>
              <a:rPr lang="en-US" sz="1100" dirty="0" smtClean="0"/>
              <a:t>Error Free	271	  267	      269	             280</a:t>
            </a:r>
          </a:p>
          <a:p>
            <a:pPr>
              <a:buNone/>
            </a:pPr>
            <a:r>
              <a:rPr lang="en-US" sz="1100" dirty="0" smtClean="0"/>
              <a:t>Defective	29	   33	       31	               20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89704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7458"/>
            <a:ext cx="8229600" cy="5788706"/>
          </a:xfrm>
        </p:spPr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sz="1400" dirty="0" smtClean="0">
                <a:solidFill>
                  <a:srgbClr val="0000FF"/>
                </a:solidFill>
              </a:rPr>
              <a:t>s1=</a:t>
            </a:r>
            <a:r>
              <a:rPr lang="en-IN" sz="1400" dirty="0" err="1" smtClean="0">
                <a:solidFill>
                  <a:srgbClr val="0000FF"/>
                </a:solidFill>
              </a:rPr>
              <a:t>output.iloc</a:t>
            </a:r>
            <a:r>
              <a:rPr lang="en-IN" sz="1400" dirty="0" smtClean="0">
                <a:solidFill>
                  <a:srgbClr val="0000FF"/>
                </a:solidFill>
              </a:rPr>
              <a:t>[0,0:4]</a:t>
            </a:r>
          </a:p>
          <a:p>
            <a:pPr>
              <a:buNone/>
            </a:pPr>
            <a:r>
              <a:rPr lang="en-IN" sz="1400" dirty="0" smtClean="0">
                <a:solidFill>
                  <a:srgbClr val="0000FF"/>
                </a:solidFill>
              </a:rPr>
              <a:t>s2=</a:t>
            </a:r>
            <a:r>
              <a:rPr lang="en-IN" sz="1400" dirty="0" err="1" smtClean="0">
                <a:solidFill>
                  <a:srgbClr val="0000FF"/>
                </a:solidFill>
              </a:rPr>
              <a:t>output.iloc</a:t>
            </a:r>
            <a:r>
              <a:rPr lang="en-IN" sz="1400" dirty="0" smtClean="0">
                <a:solidFill>
                  <a:srgbClr val="0000FF"/>
                </a:solidFill>
              </a:rPr>
              <a:t>[1,0:4]</a:t>
            </a:r>
          </a:p>
          <a:p>
            <a:pPr>
              <a:buNone/>
            </a:pPr>
            <a:r>
              <a:rPr lang="en-IN" sz="1400" dirty="0" smtClean="0">
                <a:solidFill>
                  <a:srgbClr val="0000FF"/>
                </a:solidFill>
              </a:rPr>
              <a:t>s=[s1,s2]</a:t>
            </a:r>
          </a:p>
          <a:p>
            <a:pPr>
              <a:buNone/>
            </a:pPr>
            <a:r>
              <a:rPr lang="en-IN" sz="1400" dirty="0" smtClean="0">
                <a:solidFill>
                  <a:srgbClr val="0000FF"/>
                </a:solidFill>
              </a:rPr>
              <a:t>new=chi2_contingency(s)</a:t>
            </a:r>
          </a:p>
          <a:p>
            <a:pPr>
              <a:buNone/>
            </a:pPr>
            <a:endParaRPr lang="en-IN" sz="14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IN" sz="1400" dirty="0" smtClean="0">
                <a:solidFill>
                  <a:srgbClr val="0000FF"/>
                </a:solidFill>
              </a:rPr>
              <a:t>Then we get, p= 0.2771020991233135</a:t>
            </a:r>
          </a:p>
          <a:p>
            <a:pPr>
              <a:buNone/>
            </a:pPr>
            <a:endParaRPr lang="en-IN" sz="14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IN" sz="1400" dirty="0" smtClean="0">
                <a:solidFill>
                  <a:srgbClr val="0000FF"/>
                </a:solidFill>
              </a:rPr>
              <a:t>Alpha is given as .05</a:t>
            </a:r>
          </a:p>
          <a:p>
            <a:pPr>
              <a:buNone/>
            </a:pPr>
            <a:endParaRPr lang="en-IN" sz="14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IN" sz="1400" dirty="0" smtClean="0">
                <a:solidFill>
                  <a:srgbClr val="0000FF"/>
                </a:solidFill>
              </a:rPr>
              <a:t>So P is greater than alpha, so we accept null hypothesis </a:t>
            </a:r>
            <a:endParaRPr lang="en-IN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1800" dirty="0" err="1" smtClean="0"/>
              <a:t>Fantaloons</a:t>
            </a:r>
            <a:r>
              <a:rPr lang="en-US" sz="1800" dirty="0" smtClean="0"/>
              <a:t> Sales managers commented that </a:t>
            </a:r>
            <a:r>
              <a:rPr lang="en-US" sz="1800" i="1" dirty="0" smtClean="0"/>
              <a:t>% </a:t>
            </a:r>
            <a:r>
              <a:rPr lang="en-US" sz="1800" dirty="0" smtClean="0"/>
              <a:t>of males versus females walking in to the store differ based on day of the week. Analyze the data and determine whether there is evidence at </a:t>
            </a:r>
            <a:r>
              <a:rPr lang="en-US" sz="1800" i="1" dirty="0" smtClean="0"/>
              <a:t>5 % </a:t>
            </a:r>
            <a:r>
              <a:rPr lang="en-US" sz="1800" dirty="0" smtClean="0"/>
              <a:t>significance level to support this hypothesis.</a:t>
            </a:r>
          </a:p>
          <a:p>
            <a:pPr>
              <a:buNone/>
            </a:pPr>
            <a:r>
              <a:rPr lang="en-US" sz="1800" dirty="0" smtClean="0"/>
              <a:t> 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H0-&gt;no difference in </a:t>
            </a:r>
            <a:r>
              <a:rPr lang="en-US" sz="1800" i="1" dirty="0" smtClean="0">
                <a:solidFill>
                  <a:srgbClr val="0000FF"/>
                </a:solidFill>
              </a:rPr>
              <a:t>% </a:t>
            </a:r>
            <a:r>
              <a:rPr lang="en-US" sz="1800" dirty="0" smtClean="0">
                <a:solidFill>
                  <a:srgbClr val="0000FF"/>
                </a:solidFill>
              </a:rPr>
              <a:t>of males versus females walking in to the store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H1-&gt;difference in </a:t>
            </a:r>
            <a:r>
              <a:rPr lang="en-US" sz="1800" i="1" dirty="0" smtClean="0">
                <a:solidFill>
                  <a:srgbClr val="0000FF"/>
                </a:solidFill>
              </a:rPr>
              <a:t>% </a:t>
            </a:r>
            <a:r>
              <a:rPr lang="en-US" sz="1800" dirty="0" smtClean="0">
                <a:solidFill>
                  <a:srgbClr val="0000FF"/>
                </a:solidFill>
              </a:rPr>
              <a:t>of males versus females walking in to the store</a:t>
            </a:r>
          </a:p>
          <a:p>
            <a:pPr>
              <a:buNone/>
            </a:pPr>
            <a:endParaRPr lang="en-US" sz="18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Using </a:t>
            </a:r>
            <a:r>
              <a:rPr lang="en-US" sz="1800" dirty="0" smtClean="0">
                <a:solidFill>
                  <a:srgbClr val="0000FF"/>
                </a:solidFill>
              </a:rPr>
              <a:t>proportion test method</a:t>
            </a:r>
            <a:r>
              <a:rPr lang="en-US" sz="1800" dirty="0" smtClean="0">
                <a:solidFill>
                  <a:srgbClr val="0000FF"/>
                </a:solidFill>
              </a:rPr>
              <a:t>,</a:t>
            </a:r>
          </a:p>
          <a:p>
            <a:pPr>
              <a:buNone/>
            </a:pPr>
            <a:endParaRPr lang="en-US" sz="18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import </a:t>
            </a:r>
            <a:r>
              <a:rPr lang="en-US" sz="1800" dirty="0" err="1" smtClean="0">
                <a:solidFill>
                  <a:srgbClr val="0000FF"/>
                </a:solidFill>
              </a:rPr>
              <a:t>numpy</a:t>
            </a:r>
            <a:r>
              <a:rPr lang="en-US" sz="1800" dirty="0" smtClean="0">
                <a:solidFill>
                  <a:srgbClr val="0000FF"/>
                </a:solidFill>
              </a:rPr>
              <a:t> as </a:t>
            </a:r>
            <a:r>
              <a:rPr lang="en-US" sz="1800" dirty="0" err="1" smtClean="0">
                <a:solidFill>
                  <a:srgbClr val="0000FF"/>
                </a:solidFill>
              </a:rPr>
              <a:t>np</a:t>
            </a:r>
            <a:endParaRPr lang="en-US" sz="18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import pandas as pd</a:t>
            </a:r>
          </a:p>
          <a:p>
            <a:pPr>
              <a:buNone/>
            </a:pPr>
            <a:endParaRPr lang="en-US" sz="18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df4=</a:t>
            </a:r>
            <a:r>
              <a:rPr lang="en-US" sz="1800" dirty="0" err="1" smtClean="0">
                <a:solidFill>
                  <a:srgbClr val="0000FF"/>
                </a:solidFill>
              </a:rPr>
              <a:t>pd.read_csv</a:t>
            </a:r>
            <a:r>
              <a:rPr lang="en-US" sz="1800" dirty="0" smtClean="0">
                <a:solidFill>
                  <a:srgbClr val="0000FF"/>
                </a:solidFill>
              </a:rPr>
              <a:t>("C:/Users/ashiq/Desktop/csv/assignment_3/Faltoons.csv")</a:t>
            </a:r>
          </a:p>
          <a:p>
            <a:pPr>
              <a:buNone/>
            </a:pPr>
            <a:endParaRPr lang="en-US" sz="18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from  </a:t>
            </a:r>
            <a:r>
              <a:rPr lang="en-US" sz="1800" dirty="0" err="1" smtClean="0">
                <a:solidFill>
                  <a:srgbClr val="0000FF"/>
                </a:solidFill>
              </a:rPr>
              <a:t>sklearn.preprocessing</a:t>
            </a:r>
            <a:r>
              <a:rPr lang="en-US" sz="1800" dirty="0" smtClean="0">
                <a:solidFill>
                  <a:srgbClr val="0000FF"/>
                </a:solidFill>
              </a:rPr>
              <a:t> import </a:t>
            </a:r>
            <a:r>
              <a:rPr lang="en-US" sz="1800" dirty="0" err="1" smtClean="0">
                <a:solidFill>
                  <a:srgbClr val="0000FF"/>
                </a:solidFill>
              </a:rPr>
              <a:t>LabelEncoder</a:t>
            </a:r>
            <a:endParaRPr lang="en-US" sz="18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1800" dirty="0" err="1" smtClean="0">
                <a:solidFill>
                  <a:srgbClr val="0000FF"/>
                </a:solidFill>
              </a:rPr>
              <a:t>LabelEncoder</a:t>
            </a:r>
            <a:r>
              <a:rPr lang="en-US" sz="1800" dirty="0" smtClean="0">
                <a:solidFill>
                  <a:srgbClr val="0000FF"/>
                </a:solidFill>
              </a:rPr>
              <a:t>= </a:t>
            </a:r>
            <a:r>
              <a:rPr lang="en-US" sz="1800" dirty="0" err="1" smtClean="0">
                <a:solidFill>
                  <a:srgbClr val="0000FF"/>
                </a:solidFill>
              </a:rPr>
              <a:t>LabelEncoder</a:t>
            </a:r>
            <a:r>
              <a:rPr lang="en-US" sz="1800" dirty="0" smtClean="0">
                <a:solidFill>
                  <a:srgbClr val="0000FF"/>
                </a:solidFill>
              </a:rPr>
              <a:t>()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d1=</a:t>
            </a:r>
            <a:r>
              <a:rPr lang="en-US" sz="1800" dirty="0" err="1" smtClean="0">
                <a:solidFill>
                  <a:srgbClr val="0000FF"/>
                </a:solidFill>
              </a:rPr>
              <a:t>LabelEncoder.fit_transform</a:t>
            </a:r>
            <a:r>
              <a:rPr lang="en-US" sz="1800" dirty="0" smtClean="0">
                <a:solidFill>
                  <a:srgbClr val="0000FF"/>
                </a:solidFill>
              </a:rPr>
              <a:t>(df4['Weekdays'])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d2=</a:t>
            </a:r>
            <a:r>
              <a:rPr lang="en-US" sz="1800" dirty="0" err="1" smtClean="0">
                <a:solidFill>
                  <a:srgbClr val="0000FF"/>
                </a:solidFill>
              </a:rPr>
              <a:t>LabelEncoder.fit_transform</a:t>
            </a:r>
            <a:r>
              <a:rPr lang="en-US" sz="1800" dirty="0" smtClean="0">
                <a:solidFill>
                  <a:srgbClr val="0000FF"/>
                </a:solidFill>
              </a:rPr>
              <a:t>(df4['Weekend'])</a:t>
            </a:r>
          </a:p>
          <a:p>
            <a:pPr>
              <a:buNone/>
            </a:pPr>
            <a:endParaRPr lang="en-US" sz="18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import statsmodels.api as </a:t>
            </a:r>
            <a:r>
              <a:rPr lang="en-US" sz="1800" dirty="0" err="1" smtClean="0">
                <a:solidFill>
                  <a:srgbClr val="0000FF"/>
                </a:solidFill>
              </a:rPr>
              <a:t>sm</a:t>
            </a:r>
            <a:endParaRPr lang="en-US" sz="18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1800" dirty="0" err="1" smtClean="0">
                <a:solidFill>
                  <a:srgbClr val="0000FF"/>
                </a:solidFill>
              </a:rPr>
              <a:t>sm.stats.ttest_ind</a:t>
            </a:r>
            <a:r>
              <a:rPr lang="en-US" sz="1800" dirty="0" smtClean="0">
                <a:solidFill>
                  <a:srgbClr val="0000FF"/>
                </a:solidFill>
              </a:rPr>
              <a:t>(d1,d2)</a:t>
            </a:r>
          </a:p>
          <a:p>
            <a:pPr>
              <a:buNone/>
            </a:pPr>
            <a:endParaRPr lang="en-US" sz="18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We will get  </a:t>
            </a:r>
            <a:r>
              <a:rPr lang="en-US" sz="1800" dirty="0" smtClean="0">
                <a:solidFill>
                  <a:srgbClr val="0000FF"/>
                </a:solidFill>
              </a:rPr>
              <a:t>P as </a:t>
            </a:r>
            <a:r>
              <a:rPr lang="en-US" sz="1800" dirty="0" smtClean="0">
                <a:solidFill>
                  <a:srgbClr val="0000FF"/>
                </a:solidFill>
              </a:rPr>
              <a:t>5.9013879428528154e-05</a:t>
            </a:r>
            <a:endParaRPr lang="en-US" sz="18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Alpha= .05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P&lt;Alpha, so alternate hypothesis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Which means, there is a difference in </a:t>
            </a:r>
            <a:r>
              <a:rPr lang="en-US" sz="1800" i="1" dirty="0" smtClean="0">
                <a:solidFill>
                  <a:srgbClr val="0000FF"/>
                </a:solidFill>
              </a:rPr>
              <a:t>% </a:t>
            </a:r>
            <a:r>
              <a:rPr lang="en-US" sz="1800" dirty="0" smtClean="0">
                <a:solidFill>
                  <a:srgbClr val="0000FF"/>
                </a:solidFill>
              </a:rPr>
              <a:t>of males versus females walking in to the store</a:t>
            </a:r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548</Words>
  <Application>Microsoft Macintosh PowerPoint</Application>
  <PresentationFormat>On-screen Show (4:3)</PresentationFormat>
  <Paragraphs>179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Hypothesis Testing Exercise</vt:lpstr>
      <vt:lpstr>Hypothesis Testing Exercise</vt:lpstr>
      <vt:lpstr>Hypothesis Testing Exercise</vt:lpstr>
      <vt:lpstr>Slide 4</vt:lpstr>
      <vt:lpstr>Slide 5</vt:lpstr>
      <vt:lpstr>Hypothesis Testing Exercise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ashiq samad</cp:lastModifiedBy>
  <cp:revision>27</cp:revision>
  <dcterms:created xsi:type="dcterms:W3CDTF">2015-11-14T12:07:48Z</dcterms:created>
  <dcterms:modified xsi:type="dcterms:W3CDTF">2020-11-24T17:08:01Z</dcterms:modified>
</cp:coreProperties>
</file>