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376" r:id="rId5"/>
    <p:sldId id="377" r:id="rId6"/>
    <p:sldId id="378" r:id="rId7"/>
    <p:sldId id="379" r:id="rId8"/>
    <p:sldId id="381" r:id="rId9"/>
    <p:sldId id="382" r:id="rId10"/>
    <p:sldId id="384" r:id="rId11"/>
    <p:sldId id="383" r:id="rId12"/>
    <p:sldId id="385" r:id="rId13"/>
    <p:sldId id="386" r:id="rId14"/>
    <p:sldId id="387" r:id="rId15"/>
    <p:sldId id="388" r:id="rId16"/>
    <p:sldId id="3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D79A1090-2DFC-954D-9181-035B35E806B9}">
          <p14:sldIdLst>
            <p14:sldId id="256"/>
            <p14:sldId id="258"/>
            <p14:sldId id="259"/>
            <p14:sldId id="260"/>
            <p14:sldId id="370"/>
            <p14:sldId id="371"/>
            <p14:sldId id="372"/>
            <p14:sldId id="264"/>
            <p14:sldId id="265"/>
            <p14:sldId id="266"/>
            <p14:sldId id="35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  <p14:sldId id="295"/>
            <p14:sldId id="296"/>
            <p14:sldId id="359"/>
            <p14:sldId id="360"/>
            <p14:sldId id="299"/>
            <p14:sldId id="300"/>
            <p14:sldId id="301"/>
            <p14:sldId id="302"/>
            <p14:sldId id="303"/>
            <p14:sldId id="304"/>
            <p14:sldId id="306"/>
            <p14:sldId id="361"/>
            <p14:sldId id="362"/>
            <p14:sldId id="308"/>
            <p14:sldId id="309"/>
            <p14:sldId id="363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57"/>
            <p14:sldId id="331"/>
            <p14:sldId id="332"/>
            <p14:sldId id="333"/>
            <p14:sldId id="364"/>
            <p14:sldId id="365"/>
            <p14:sldId id="334"/>
            <p14:sldId id="335"/>
            <p14:sldId id="336"/>
            <p14:sldId id="366"/>
            <p14:sldId id="36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68"/>
            <p14:sldId id="351"/>
            <p14:sldId id="352"/>
            <p14:sldId id="353"/>
            <p14:sldId id="354"/>
            <p14:sldId id="355"/>
            <p14:sldId id="356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CCCC"/>
    <a:srgbClr val="000000"/>
    <a:srgbClr val="FF0000"/>
    <a:srgbClr val="F3F3F3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>
      <p:cViewPr varScale="1">
        <p:scale>
          <a:sx n="75" d="100"/>
          <a:sy n="75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63C59-1AA0-1047-A35C-C690A704F3CA}" type="slidenum">
              <a:rPr lang="en-US">
                <a:latin typeface="Times New Roman" pitchFamily="-109" charset="0"/>
              </a:rPr>
              <a:pPr/>
              <a:t>2</a:t>
            </a:fld>
            <a:endParaRPr lang="en-US" dirty="0">
              <a:latin typeface="Times New Roman" pitchFamily="-109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11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12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13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14</a:t>
            </a:fld>
            <a:endParaRPr lang="en-US" dirty="0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3</a:t>
            </a:fld>
            <a:endParaRPr lang="en-US" dirty="0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4</a:t>
            </a:fld>
            <a:endParaRPr lang="en-US" dirty="0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63C59-1AA0-1047-A35C-C690A704F3CA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02144-126C-B146-8D93-A52326C3BEAE}" type="slidenum">
              <a:rPr lang="en-US">
                <a:latin typeface="Times New Roman" pitchFamily="-109" charset="0"/>
              </a:rPr>
              <a:pPr/>
              <a:t>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50" tIns="44975" rIns="89950" bIns="44975"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63C59-1AA0-1047-A35C-C690A704F3CA}" type="slidenum">
              <a:rPr lang="en-US">
                <a:latin typeface="Times New Roman" pitchFamily="-109" charset="0"/>
              </a:rPr>
              <a:pPr/>
              <a:t>10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85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0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0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18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8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229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Algorithms &amp;</a:t>
            </a:r>
          </a:p>
          <a:p>
            <a:r>
              <a:rPr lang="en-US" dirty="0" smtClean="0"/>
              <a:t>Program Development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498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Strategies for </a:t>
            </a:r>
            <a:br>
              <a:rPr lang="en-US" dirty="0" smtClean="0"/>
            </a:br>
            <a:r>
              <a:rPr lang="en-US" dirty="0" smtClean="0"/>
              <a:t>Program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sufficient time</a:t>
            </a:r>
          </a:p>
          <a:p>
            <a:r>
              <a:rPr lang="en-US" dirty="0" smtClean="0"/>
              <a:t>If you can't solve a problem, then there is an easier problem within it that you can solve - </a:t>
            </a:r>
            <a:r>
              <a:rPr lang="en-US" dirty="0" err="1" smtClean="0"/>
              <a:t>Polya</a:t>
            </a:r>
            <a:endParaRPr lang="en-US" dirty="0" smtClean="0"/>
          </a:p>
          <a:p>
            <a:r>
              <a:rPr lang="en-US" dirty="0" smtClean="0"/>
              <a:t>What is the problem?</a:t>
            </a:r>
          </a:p>
          <a:p>
            <a:pPr lvl="1"/>
            <a:r>
              <a:rPr lang="en-US" dirty="0" smtClean="0"/>
              <a:t>Be careful not to solve the wrong problem</a:t>
            </a:r>
          </a:p>
          <a:p>
            <a:pPr lvl="1"/>
            <a:r>
              <a:rPr lang="en-US" dirty="0" smtClean="0"/>
              <a:t>Make the problem tangible, real</a:t>
            </a:r>
          </a:p>
          <a:p>
            <a:pPr lvl="1"/>
            <a:r>
              <a:rPr lang="en-US" dirty="0" smtClean="0"/>
              <a:t>If you can't solve the problem in you head, then you can't write code for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Strategies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before you write code</a:t>
            </a:r>
          </a:p>
          <a:p>
            <a:r>
              <a:rPr lang="en-US" dirty="0" smtClean="0"/>
              <a:t>Top down approach</a:t>
            </a:r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Experiment, experiment, experiment</a:t>
            </a:r>
          </a:p>
          <a:p>
            <a:r>
              <a:rPr lang="en-US" dirty="0" smtClean="0"/>
              <a:t>Simplify</a:t>
            </a:r>
          </a:p>
          <a:p>
            <a:r>
              <a:rPr lang="en-US" dirty="0" smtClean="0"/>
              <a:t>Peeling an onion approach</a:t>
            </a:r>
          </a:p>
          <a:p>
            <a:r>
              <a:rPr lang="en-US" dirty="0" smtClean="0"/>
              <a:t>Stop!  and think</a:t>
            </a:r>
          </a:p>
          <a:p>
            <a:r>
              <a:rPr lang="en-US" dirty="0" smtClean="0"/>
              <a:t>Take a break!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Babylonian Square Problem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skeleton</a:t>
            </a:r>
          </a:p>
          <a:p>
            <a:r>
              <a:rPr lang="en-US" dirty="0" smtClean="0"/>
              <a:t>Do the input</a:t>
            </a:r>
          </a:p>
          <a:p>
            <a:r>
              <a:rPr lang="en-US" dirty="0" smtClean="0"/>
              <a:t>Do the output</a:t>
            </a:r>
          </a:p>
          <a:p>
            <a:r>
              <a:rPr lang="en-US" dirty="0" smtClean="0"/>
              <a:t>Do the calculation</a:t>
            </a:r>
          </a:p>
        </p:txBody>
      </p:sp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92" y="2890959"/>
            <a:ext cx="1023423" cy="548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Calculation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30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Guess the square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number by the guess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the quotient and the guess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new guess = to the 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new guess is different than the previous by some tolerance, then go back to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# Newton's Method to calculate square root</a:t>
            </a:r>
          </a:p>
          <a:p>
            <a:pPr>
              <a:buNone/>
            </a:pPr>
            <a:r>
              <a:rPr lang="en-US" sz="1800" dirty="0" smtClean="0"/>
              <a:t># get three inputs from the user (two </a:t>
            </a:r>
            <a:r>
              <a:rPr lang="en-US" sz="1800" dirty="0" err="1" smtClean="0"/>
              <a:t>ints</a:t>
            </a:r>
            <a:r>
              <a:rPr lang="en-US" sz="1800" dirty="0" smtClean="0"/>
              <a:t>, 1 float)</a:t>
            </a:r>
          </a:p>
          <a:p>
            <a:pPr>
              <a:buNone/>
            </a:pPr>
            <a:r>
              <a:rPr lang="en-US" sz="1800" dirty="0" err="1" smtClean="0"/>
              <a:t>number_str</a:t>
            </a:r>
            <a:r>
              <a:rPr lang="en-US" sz="1800" dirty="0" smtClean="0"/>
              <a:t> = input("Find the square root of integer: ")</a:t>
            </a:r>
          </a:p>
          <a:p>
            <a:pPr>
              <a:buNone/>
            </a:pPr>
            <a:r>
              <a:rPr lang="en-US" sz="1800" dirty="0" err="1" smtClean="0"/>
              <a:t>number_int</a:t>
            </a:r>
            <a:r>
              <a:rPr lang="en-US" sz="1800" dirty="0" smtClean="0"/>
              <a:t> = </a:t>
            </a:r>
            <a:r>
              <a:rPr lang="en-US" sz="1800" dirty="0" err="1" smtClean="0"/>
              <a:t>int</a:t>
            </a:r>
            <a:r>
              <a:rPr lang="en-US" sz="1800" dirty="0" smtClean="0"/>
              <a:t>(</a:t>
            </a:r>
            <a:r>
              <a:rPr lang="en-US" sz="1800" dirty="0" err="1" smtClean="0"/>
              <a:t>number_str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guess_str</a:t>
            </a:r>
            <a:r>
              <a:rPr lang="en-US" sz="1800" dirty="0" smtClean="0"/>
              <a:t> = input("Initial guess: ")</a:t>
            </a:r>
          </a:p>
          <a:p>
            <a:pPr>
              <a:buNone/>
            </a:pPr>
            <a:r>
              <a:rPr lang="en-US" sz="1800" dirty="0" err="1" smtClean="0"/>
              <a:t>guess_float</a:t>
            </a:r>
            <a:r>
              <a:rPr lang="en-US" sz="1800" dirty="0" smtClean="0"/>
              <a:t> = float(</a:t>
            </a:r>
            <a:r>
              <a:rPr lang="en-US" sz="1800" dirty="0" err="1" smtClean="0"/>
              <a:t>guess_str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tolerance_float</a:t>
            </a:r>
            <a:r>
              <a:rPr lang="en-US" sz="1800" dirty="0" smtClean="0"/>
              <a:t> = float(input("What tolerance: "))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previous_float</a:t>
            </a:r>
            <a:r>
              <a:rPr lang="en-US" sz="1800" dirty="0" smtClean="0"/>
              <a:t> = 0                 # track the previous calculated value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while abs(</a:t>
            </a:r>
            <a:r>
              <a:rPr lang="en-US" sz="1800" dirty="0" err="1" smtClean="0"/>
              <a:t>previous_float</a:t>
            </a:r>
            <a:r>
              <a:rPr lang="en-US" sz="1800" dirty="0" smtClean="0"/>
              <a:t> - </a:t>
            </a:r>
            <a:r>
              <a:rPr lang="en-US" sz="1800" dirty="0" err="1" smtClean="0"/>
              <a:t>guess_float</a:t>
            </a:r>
            <a:r>
              <a:rPr lang="en-US" sz="1800" dirty="0" smtClean="0"/>
              <a:t>) &gt; </a:t>
            </a:r>
            <a:r>
              <a:rPr lang="en-US" sz="1800" dirty="0" err="1" smtClean="0"/>
              <a:t>tolerance_float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previous_float</a:t>
            </a:r>
            <a:r>
              <a:rPr lang="en-US" sz="1800" dirty="0" smtClean="0"/>
              <a:t> = </a:t>
            </a:r>
            <a:r>
              <a:rPr lang="en-US" sz="1800" dirty="0" err="1" smtClean="0"/>
              <a:t>guess_float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quotient_float</a:t>
            </a:r>
            <a:r>
              <a:rPr lang="en-US" sz="1800" dirty="0" smtClean="0"/>
              <a:t> = </a:t>
            </a:r>
            <a:r>
              <a:rPr lang="en-US" sz="1800" dirty="0" err="1" smtClean="0"/>
              <a:t>number_int</a:t>
            </a:r>
            <a:r>
              <a:rPr lang="en-US" sz="1800" dirty="0" smtClean="0"/>
              <a:t>/</a:t>
            </a:r>
            <a:r>
              <a:rPr lang="en-US" sz="1800" dirty="0" err="1" smtClean="0"/>
              <a:t>guess_float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guess_float</a:t>
            </a:r>
            <a:r>
              <a:rPr lang="en-US" sz="1800" dirty="0" smtClean="0"/>
              <a:t> = (</a:t>
            </a:r>
            <a:r>
              <a:rPr lang="en-US" sz="1800" dirty="0" err="1" smtClean="0"/>
              <a:t>quotient_float</a:t>
            </a:r>
            <a:r>
              <a:rPr lang="en-US" sz="1800" dirty="0" smtClean="0"/>
              <a:t> + </a:t>
            </a:r>
            <a:r>
              <a:rPr lang="en-US" sz="1800" dirty="0" err="1" smtClean="0"/>
              <a:t>guess_float</a:t>
            </a:r>
            <a:r>
              <a:rPr lang="en-US" sz="1800" dirty="0" smtClean="0"/>
              <a:t>)/2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count_int</a:t>
            </a:r>
            <a:r>
              <a:rPr lang="en-US" sz="1800" dirty="0" smtClean="0"/>
              <a:t> = </a:t>
            </a:r>
            <a:r>
              <a:rPr lang="en-US" sz="1800" dirty="0" err="1" smtClean="0"/>
              <a:t>count_int</a:t>
            </a:r>
            <a:r>
              <a:rPr lang="en-US" sz="1800" dirty="0" smtClean="0"/>
              <a:t> + 1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# output the square root</a:t>
            </a:r>
          </a:p>
          <a:p>
            <a:pPr>
              <a:buNone/>
            </a:pPr>
            <a:r>
              <a:rPr lang="en-US" sz="1800" dirty="0" smtClean="0"/>
              <a:t>print("Square root </a:t>
            </a:r>
            <a:r>
              <a:rPr lang="en-US" sz="1800" dirty="0" err="1" smtClean="0"/>
              <a:t>of",number_int</a:t>
            </a:r>
            <a:r>
              <a:rPr lang="en-US" sz="1800" dirty="0" smtClean="0"/>
              <a:t>," is: ",</a:t>
            </a:r>
            <a:r>
              <a:rPr lang="en-US" sz="1800" dirty="0" err="1" smtClean="0"/>
              <a:t>guess_float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Think before you program!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program is a human-readable essay on problem solving that also happens to execute on a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best way to </a:t>
            </a:r>
            <a:r>
              <a:rPr lang="en-US" sz="2800" dirty="0" err="1" smtClean="0"/>
              <a:t>imporve</a:t>
            </a:r>
            <a:r>
              <a:rPr lang="en-US" sz="2800" dirty="0" smtClean="0"/>
              <a:t> your programming and problem solving skills is to practice!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foolish consistency is the hobgoblin of little minds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your code, often and thoroughly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298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an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or set of rules or steps to follow in calculations or other problem solving operations</a:t>
            </a:r>
          </a:p>
          <a:p>
            <a:endParaRPr lang="en-US" dirty="0" smtClean="0"/>
          </a:p>
          <a:p>
            <a:r>
              <a:rPr lang="en-US" dirty="0" smtClean="0"/>
              <a:t>A recipe for solving a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Cake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stick of unsalted butter</a:t>
            </a:r>
          </a:p>
          <a:p>
            <a:r>
              <a:rPr lang="en-US" dirty="0" smtClean="0"/>
              <a:t>½ tsp salt</a:t>
            </a:r>
          </a:p>
          <a:p>
            <a:r>
              <a:rPr lang="en-US" dirty="0" smtClean="0"/>
              <a:t>4 oz semisweet baking chocolate</a:t>
            </a:r>
          </a:p>
          <a:p>
            <a:pPr>
              <a:buNone/>
            </a:pPr>
            <a:r>
              <a:rPr lang="en-US" dirty="0" smtClean="0"/>
              <a:t>       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Melt chocolate (in microwave or on very low heat of stove)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Mix in butter, sugar,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Babylonian Square Root Algorithm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Guess the square root of the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number by the guess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the quotient (from #2) and the 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average as the new guess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If/while the new guess is "significantly" different </a:t>
            </a:r>
            <a:r>
              <a:rPr lang="en-US" dirty="0" err="1" smtClean="0"/>
              <a:t>thatn</a:t>
            </a:r>
            <a:r>
              <a:rPr lang="en-US" dirty="0" smtClean="0"/>
              <a:t> the previous guess, then go back to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Program –</a:t>
            </a:r>
            <a:r>
              <a:rPr lang="en-US" dirty="0" err="1" smtClean="0"/>
              <a:t>vs</a:t>
            </a:r>
            <a:r>
              <a:rPr lang="en-US" dirty="0" smtClean="0"/>
              <a:t>-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vs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>
          <a:ln w="76200">
            <a:solidFill>
              <a:srgbClr val="000099"/>
            </a:solidFill>
          </a:ln>
        </p:spPr>
        <p:txBody>
          <a:bodyPr/>
          <a:lstStyle/>
          <a:p>
            <a:r>
              <a:rPr lang="en-US" dirty="0" smtClean="0"/>
              <a:t>General steps to solve problems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 w="76200">
            <a:solidFill>
              <a:srgbClr val="000099"/>
            </a:solidFill>
          </a:ln>
        </p:spPr>
        <p:txBody>
          <a:bodyPr/>
          <a:lstStyle/>
          <a:p>
            <a:r>
              <a:rPr lang="en-US" dirty="0" smtClean="0"/>
              <a:t>actual implementation in a programming </a:t>
            </a:r>
            <a:r>
              <a:rPr lang="en-US" dirty="0" err="1" smtClean="0"/>
              <a:t>labguage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an Algorithm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steps</a:t>
            </a:r>
          </a:p>
          <a:p>
            <a:r>
              <a:rPr lang="en-US" dirty="0" smtClean="0"/>
              <a:t>Effective</a:t>
            </a:r>
          </a:p>
          <a:p>
            <a:r>
              <a:rPr lang="en-US" dirty="0" smtClean="0"/>
              <a:t>Specific regarding behavior</a:t>
            </a:r>
          </a:p>
          <a:p>
            <a:r>
              <a:rPr lang="en-US" dirty="0" smtClean="0"/>
              <a:t>General 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Good names</a:t>
            </a:r>
          </a:p>
          <a:p>
            <a:pPr lvl="1"/>
            <a:r>
              <a:rPr lang="en-US" dirty="0" smtClean="0"/>
              <a:t>Good comments</a:t>
            </a:r>
          </a:p>
          <a:p>
            <a:pPr lvl="1"/>
            <a:r>
              <a:rPr lang="en-US" dirty="0" smtClean="0"/>
              <a:t>Indentation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Correctness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5225</TotalTime>
  <Words>505</Words>
  <Application>Microsoft Office PowerPoint</Application>
  <PresentationFormat>On-screen Show (4:3)</PresentationFormat>
  <Paragraphs>102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</vt:lpstr>
      <vt:lpstr>Slide 1</vt:lpstr>
      <vt:lpstr>What is an Algorithm</vt:lpstr>
      <vt:lpstr>Algorithm</vt:lpstr>
      <vt:lpstr>Making a Cake</vt:lpstr>
      <vt:lpstr>Babylonian Square Root Algorithm</vt:lpstr>
      <vt:lpstr>Program –vs- Algorithm</vt:lpstr>
      <vt:lpstr>Algorithm vs Program</vt:lpstr>
      <vt:lpstr>Qualities of an Algorithm</vt:lpstr>
      <vt:lpstr>Programs</vt:lpstr>
      <vt:lpstr>Strategies for  Program Design</vt:lpstr>
      <vt:lpstr>Strategies</vt:lpstr>
      <vt:lpstr>More Strategies</vt:lpstr>
      <vt:lpstr>Babylonian Square Problem</vt:lpstr>
      <vt:lpstr>The Calculation</vt:lpstr>
      <vt:lpstr>Slide 15</vt:lpstr>
      <vt:lpstr>The Rules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Todd</cp:lastModifiedBy>
  <cp:revision>55</cp:revision>
  <dcterms:created xsi:type="dcterms:W3CDTF">2012-03-21T18:49:41Z</dcterms:created>
  <dcterms:modified xsi:type="dcterms:W3CDTF">2013-10-14T20:28:34Z</dcterms:modified>
</cp:coreProperties>
</file>