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91" r:id="rId17"/>
    <p:sldId id="290" r:id="rId18"/>
    <p:sldId id="273" r:id="rId19"/>
    <p:sldId id="274" r:id="rId20"/>
    <p:sldId id="275" r:id="rId21"/>
    <p:sldId id="276" r:id="rId22"/>
    <p:sldId id="277" r:id="rId23"/>
    <p:sldId id="300" r:id="rId24"/>
    <p:sldId id="278" r:id="rId25"/>
    <p:sldId id="279" r:id="rId26"/>
    <p:sldId id="280" r:id="rId27"/>
    <p:sldId id="292" r:id="rId28"/>
    <p:sldId id="281" r:id="rId29"/>
    <p:sldId id="282" r:id="rId30"/>
    <p:sldId id="293" r:id="rId31"/>
    <p:sldId id="283" r:id="rId32"/>
    <p:sldId id="284" r:id="rId33"/>
    <p:sldId id="294" r:id="rId34"/>
    <p:sldId id="285" r:id="rId35"/>
    <p:sldId id="296" r:id="rId36"/>
    <p:sldId id="295" r:id="rId37"/>
    <p:sldId id="297" r:id="rId38"/>
    <p:sldId id="286" r:id="rId39"/>
    <p:sldId id="287" r:id="rId40"/>
    <p:sldId id="298" r:id="rId41"/>
    <p:sldId id="288" r:id="rId42"/>
    <p:sldId id="289" r:id="rId43"/>
    <p:sldId id="299" r:id="rId44"/>
    <p:sldId id="301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 xmlns="">
        <p14:section name="Untitled Section" id="{D79A1090-2DFC-954D-9181-035B35E806B9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91"/>
            <p14:sldId id="29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92"/>
            <p14:sldId id="281"/>
            <p14:sldId id="282"/>
            <p14:sldId id="293"/>
            <p14:sldId id="283"/>
            <p14:sldId id="284"/>
            <p14:sldId id="294"/>
            <p14:sldId id="285"/>
            <p14:sldId id="296"/>
            <p14:sldId id="295"/>
            <p14:sldId id="297"/>
            <p14:sldId id="286"/>
            <p14:sldId id="287"/>
            <p14:sldId id="298"/>
            <p14:sldId id="288"/>
            <p14:sldId id="289"/>
            <p14:sldId id="29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FFCCCC"/>
    <a:srgbClr val="F3F3F3"/>
    <a:srgbClr val="CCE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1" autoAdjust="0"/>
    <p:restoredTop sz="94660"/>
  </p:normalViewPr>
  <p:slideViewPr>
    <p:cSldViewPr>
      <p:cViewPr varScale="1">
        <p:scale>
          <a:sx n="75" d="100"/>
          <a:sy n="75" d="100"/>
        </p:scale>
        <p:origin x="-9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64D8F-291F-7C4B-9B37-EE36A409A694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40FA-D318-6F4A-84D6-FCF7116865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4285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B44-F5FA-D44D-86CC-082B6BEFA46B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150F-2242-F44E-AC43-5FC669F8E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4004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D0AD5B-5082-6949-89D1-F36C6807B178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E011D6-2547-8F43-8B6E-7BB31C3438A6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B2600-0EEB-7641-BCA4-FDED515382AB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B6C87E-CEDF-3044-BFFD-D17ED5A6C49F}" type="slidenum">
              <a:rPr lang="en-US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12BAB2-EC5A-F346-BF62-76F5B68F5272}" type="slidenum">
              <a:rPr lang="en-US"/>
              <a:pPr/>
              <a:t>13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2280E-3806-E74A-B19D-74AC57F5B3D4}" type="slidenum">
              <a:rPr lang="en-US"/>
              <a:pPr/>
              <a:t>14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 smtClean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621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828800" y="6629400"/>
            <a:ext cx="65532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The Practice of Computing Using Python, Punch, Enbody, ©2011 Pearson Addison-Wesley. All rights reserved 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"/>
            <a:ext cx="86106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839200" cy="58674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552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4" descr="ha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799982">
            <a:off x="8131011" y="197933"/>
            <a:ext cx="938721" cy="548603"/>
          </a:xfrm>
          <a:prstGeom prst="rect">
            <a:avLst/>
          </a:prstGeom>
        </p:spPr>
      </p:pic>
      <p:pic>
        <p:nvPicPr>
          <p:cNvPr id="6" name="Picture 5" descr="ostric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119" y="5638800"/>
            <a:ext cx="53788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153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309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603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188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68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2292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485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4851398" y="6396335"/>
            <a:ext cx="4281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"The</a:t>
            </a:r>
            <a:r>
              <a:rPr lang="en-US" sz="1200" baseline="0" dirty="0" smtClean="0">
                <a:solidFill>
                  <a:srgbClr val="008000"/>
                </a:solidFill>
              </a:rPr>
              <a:t> Practice of Computing Using Python", </a:t>
            </a:r>
          </a:p>
          <a:p>
            <a:r>
              <a:rPr lang="en-US" sz="1200" baseline="0" dirty="0" smtClean="0">
                <a:solidFill>
                  <a:srgbClr val="008000"/>
                </a:solidFill>
              </a:rPr>
              <a:t>Punch &amp; </a:t>
            </a:r>
            <a:r>
              <a:rPr lang="en-US" sz="1200" baseline="0" dirty="0" err="1" smtClean="0">
                <a:solidFill>
                  <a:srgbClr val="008000"/>
                </a:solidFill>
              </a:rPr>
              <a:t>Enbody</a:t>
            </a:r>
            <a:r>
              <a:rPr lang="en-US" sz="1200" baseline="0" dirty="0" smtClean="0">
                <a:solidFill>
                  <a:srgbClr val="008000"/>
                </a:solidFill>
              </a:rPr>
              <a:t>, </a:t>
            </a:r>
            <a:r>
              <a:rPr lang="en-US" sz="1200" dirty="0" smtClean="0">
                <a:solidFill>
                  <a:srgbClr val="008000"/>
                </a:solidFill>
              </a:rPr>
              <a:t>Copyright © 2013 Pearson Education, Inc.</a:t>
            </a:r>
            <a:endParaRPr lang="en-US" sz="1200" dirty="0">
              <a:solidFill>
                <a:srgbClr val="008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1" r:id="rId11"/>
    <p:sldLayoutId id="2147483662" r:id="rId12"/>
    <p:sldLayoutId id="2147483663" r:id="rId13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codingbat.com/prob/p186048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Functions -- </a:t>
            </a:r>
            <a:r>
              <a:rPr lang="en-US" dirty="0" err="1" smtClean="0"/>
              <a:t>QuickStart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205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6.1</a:t>
            </a:r>
          </a:p>
          <a:p>
            <a:r>
              <a:rPr lang="en-US" dirty="0" smtClean="0"/>
              <a:t>Temp convert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48627" b="-48627"/>
          <a:stretch>
            <a:fillRect/>
          </a:stretch>
        </p:blipFill>
        <p:spPr/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 quoted string in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triple quoted string just after the def is called a </a:t>
            </a:r>
            <a:r>
              <a:rPr lang="en-US" b="1" i="1" dirty="0" err="1" smtClean="0"/>
              <a:t>docstring</a:t>
            </a:r>
            <a:endParaRPr lang="en-US" b="1" i="1" dirty="0" smtClean="0"/>
          </a:p>
          <a:p>
            <a:r>
              <a:rPr lang="en-US" dirty="0" err="1" smtClean="0"/>
              <a:t>docstring</a:t>
            </a:r>
            <a:r>
              <a:rPr lang="en-US" dirty="0" smtClean="0"/>
              <a:t> is documentation of the function</a:t>
            </a:r>
            <a:r>
              <a:rPr lang="fr-FR" dirty="0" smtClean="0"/>
              <a:t>'</a:t>
            </a:r>
            <a:r>
              <a:rPr lang="en-US" dirty="0" smtClean="0"/>
              <a:t>s purpose, to be used by other tools to tell the user what the function is used for. More on that later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Operation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86200" y="38100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b="0" u="none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3810000" y="3962400"/>
            <a:ext cx="4876800" cy="1981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810000" y="4191000"/>
            <a:ext cx="495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0" u="none" dirty="0" err="1">
                <a:latin typeface="Arial" pitchFamily="-108" charset="0"/>
              </a:rPr>
              <a:t>def</a:t>
            </a:r>
            <a:r>
              <a:rPr lang="en-US" sz="2400" b="0" u="none" dirty="0">
                <a:latin typeface="Arial" pitchFamily="-108" charset="0"/>
              </a:rPr>
              <a:t> </a:t>
            </a:r>
            <a:r>
              <a:rPr lang="en-US" sz="2400" b="0" u="none" dirty="0" err="1" smtClean="0">
                <a:latin typeface="Arial" pitchFamily="-108" charset="0"/>
              </a:rPr>
              <a:t>celsius_to_Fahrenheit</a:t>
            </a:r>
            <a:r>
              <a:rPr lang="en-US" sz="2400" b="0" u="none" dirty="0" smtClean="0">
                <a:latin typeface="Arial" pitchFamily="-108" charset="0"/>
              </a:rPr>
              <a:t> (</a:t>
            </a:r>
            <a:r>
              <a:rPr lang="en-US" sz="2400" b="0" u="none" dirty="0" err="1" smtClean="0">
                <a:latin typeface="Arial" pitchFamily="-108" charset="0"/>
              </a:rPr>
              <a:t>param</a:t>
            </a:r>
            <a:r>
              <a:rPr lang="en-US" sz="2400" b="0" u="none" dirty="0" smtClean="0">
                <a:latin typeface="Arial" pitchFamily="-108" charset="0"/>
              </a:rPr>
              <a:t>)</a:t>
            </a:r>
            <a:r>
              <a:rPr lang="en-US" sz="2400" b="0" u="none" dirty="0">
                <a:latin typeface="Arial" pitchFamily="-108" charset="0"/>
              </a:rPr>
              <a:t>:</a:t>
            </a:r>
          </a:p>
          <a:p>
            <a:r>
              <a:rPr lang="en-US" sz="2400" b="0" u="none" dirty="0">
                <a:latin typeface="Arial" pitchFamily="-108" charset="0"/>
              </a:rPr>
              <a:t>      return </a:t>
            </a:r>
            <a:r>
              <a:rPr lang="en-US" sz="2400" b="0" u="none" dirty="0" err="1" smtClean="0">
                <a:latin typeface="Arial" pitchFamily="-108" charset="0"/>
              </a:rPr>
              <a:t>param</a:t>
            </a:r>
            <a:r>
              <a:rPr lang="en-US" sz="2400" b="0" u="none" dirty="0" smtClean="0">
                <a:latin typeface="Arial" pitchFamily="-108" charset="0"/>
              </a:rPr>
              <a:t> * 1.8 </a:t>
            </a:r>
            <a:r>
              <a:rPr lang="en-US" sz="2400" b="0" u="none" dirty="0">
                <a:latin typeface="Arial" pitchFamily="-108" charset="0"/>
              </a:rPr>
              <a:t>+ </a:t>
            </a:r>
            <a:r>
              <a:rPr lang="en-US" sz="2400" b="0" u="none" dirty="0" smtClean="0">
                <a:latin typeface="Arial" pitchFamily="-108" charset="0"/>
              </a:rPr>
              <a:t>32.0</a:t>
            </a:r>
            <a:endParaRPr lang="en-US" sz="2400" b="0" u="none" dirty="0">
              <a:latin typeface="Arial" pitchFamily="-108" charset="0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533400" y="1828800"/>
            <a:ext cx="4038600" cy="1752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0" y="1981200"/>
            <a:ext cx="70866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0" u="none" dirty="0">
                <a:latin typeface="Monaco"/>
                <a:cs typeface="Monaco"/>
              </a:rPr>
              <a:t> </a:t>
            </a:r>
            <a:r>
              <a:rPr lang="en-US" sz="2400" b="0" u="none" dirty="0">
                <a:latin typeface="+mj-lt"/>
                <a:cs typeface="Monaco"/>
              </a:rPr>
              <a:t>F = </a:t>
            </a:r>
            <a:r>
              <a:rPr lang="en-US" sz="2400" b="0" u="none" dirty="0" err="1" smtClean="0">
                <a:latin typeface="+mj-lt"/>
                <a:cs typeface="Monaco"/>
              </a:rPr>
              <a:t>celsius_to_fahrenheit</a:t>
            </a:r>
            <a:r>
              <a:rPr lang="en-US" sz="2400" b="0" u="none" dirty="0" smtClean="0">
                <a:latin typeface="+mj-lt"/>
                <a:cs typeface="Monaco"/>
              </a:rPr>
              <a:t>(C</a:t>
            </a:r>
            <a:r>
              <a:rPr lang="en-US" sz="2400" b="0" u="none" dirty="0">
                <a:latin typeface="+mj-lt"/>
                <a:cs typeface="Monaco"/>
              </a:rPr>
              <a:t>) </a:t>
            </a:r>
          </a:p>
          <a:p>
            <a:endParaRPr lang="en-US" b="0" u="none" dirty="0"/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800600" y="1752600"/>
            <a:ext cx="3505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1. </a:t>
            </a:r>
            <a:r>
              <a:rPr lang="en-US" sz="3200" b="0" u="none" dirty="0" smtClean="0">
                <a:latin typeface="Arial" pitchFamily="-108" charset="0"/>
              </a:rPr>
              <a:t>Copies </a:t>
            </a:r>
            <a:r>
              <a:rPr lang="en-US" sz="3200" b="0" u="none" dirty="0">
                <a:latin typeface="Arial" pitchFamily="-108" charset="0"/>
              </a:rPr>
              <a:t>argument C to parameter Temp </a:t>
            </a:r>
          </a:p>
        </p:txBody>
      </p:sp>
      <p:sp>
        <p:nvSpPr>
          <p:cNvPr id="55307" name="Freeform 11"/>
          <p:cNvSpPr>
            <a:spLocks/>
          </p:cNvSpPr>
          <p:nvPr/>
        </p:nvSpPr>
        <p:spPr bwMode="auto">
          <a:xfrm>
            <a:off x="2514600" y="2971800"/>
            <a:ext cx="4533900" cy="1143000"/>
          </a:xfrm>
          <a:custGeom>
            <a:avLst/>
            <a:gdLst>
              <a:gd name="T0" fmla="*/ 0 w 2856"/>
              <a:gd name="T1" fmla="*/ 0 h 720"/>
              <a:gd name="T2" fmla="*/ 2147483647 w 2856"/>
              <a:gd name="T3" fmla="*/ 2147483647 h 720"/>
              <a:gd name="T4" fmla="*/ 2147483647 w 2856"/>
              <a:gd name="T5" fmla="*/ 2147483647 h 720"/>
              <a:gd name="T6" fmla="*/ 2147483647 w 2856"/>
              <a:gd name="T7" fmla="*/ 2147483647 h 720"/>
              <a:gd name="T8" fmla="*/ 2147483647 w 2856"/>
              <a:gd name="T9" fmla="*/ 2147483647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56"/>
              <a:gd name="T16" fmla="*/ 0 h 720"/>
              <a:gd name="T17" fmla="*/ 2856 w 2856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6" h="720">
                <a:moveTo>
                  <a:pt x="0" y="0"/>
                </a:moveTo>
                <a:cubicBezTo>
                  <a:pt x="344" y="64"/>
                  <a:pt x="688" y="128"/>
                  <a:pt x="864" y="192"/>
                </a:cubicBezTo>
                <a:cubicBezTo>
                  <a:pt x="1040" y="256"/>
                  <a:pt x="768" y="352"/>
                  <a:pt x="1056" y="384"/>
                </a:cubicBezTo>
                <a:cubicBezTo>
                  <a:pt x="1344" y="416"/>
                  <a:pt x="2328" y="328"/>
                  <a:pt x="2592" y="384"/>
                </a:cubicBezTo>
                <a:cubicBezTo>
                  <a:pt x="2856" y="440"/>
                  <a:pt x="2632" y="664"/>
                  <a:pt x="2640" y="72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52400" y="4038600"/>
            <a:ext cx="3657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2. Control transfers to </a:t>
            </a:r>
            <a:r>
              <a:rPr lang="en-US" sz="3200" b="0" u="none" dirty="0" smtClean="0">
                <a:latin typeface="Arial" pitchFamily="-108" charset="0"/>
              </a:rPr>
              <a:t>function</a:t>
            </a:r>
            <a:endParaRPr lang="en-US" sz="3200" b="0" u="none" dirty="0">
              <a:latin typeface="Arial" pitchFamily="-10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  <p:bldP spid="55302" grpId="0" autoUpdateAnimBg="0"/>
      <p:bldP spid="55303" grpId="0" animBg="1"/>
      <p:bldP spid="55304" grpId="0" autoUpdateAnimBg="0"/>
      <p:bldP spid="55305" grpId="0" autoUpdateAnimBg="0"/>
      <p:bldP spid="55307" grpId="0" animBg="1"/>
      <p:bldP spid="5530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4400" b="0" u="none" dirty="0"/>
              <a:t>Operation (</a:t>
            </a:r>
            <a:r>
              <a:rPr lang="en-US" sz="4400" b="0" u="none" dirty="0" smtClean="0"/>
              <a:t>con</a:t>
            </a:r>
            <a:r>
              <a:rPr lang="fr-FR" sz="4400" b="0" u="none" dirty="0" smtClean="0"/>
              <a:t>'</a:t>
            </a:r>
            <a:r>
              <a:rPr lang="en-US" sz="4400" b="0" u="none" dirty="0" smtClean="0"/>
              <a:t>t</a:t>
            </a:r>
            <a:r>
              <a:rPr lang="en-US" sz="4400" b="0" u="none" dirty="0"/>
              <a:t>)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886200" y="38100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b="0" u="none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4876800" y="2133600"/>
            <a:ext cx="3733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3. Expression in </a:t>
            </a:r>
            <a:r>
              <a:rPr lang="en-US" sz="3200" b="0" u="none" dirty="0" smtClean="0">
                <a:latin typeface="Arial" pitchFamily="-108" charset="0"/>
              </a:rPr>
              <a:t>function is </a:t>
            </a:r>
            <a:r>
              <a:rPr lang="en-US" sz="3200" b="0" u="none" dirty="0">
                <a:latin typeface="Arial" pitchFamily="-108" charset="0"/>
              </a:rPr>
              <a:t>evaluated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609600" y="3810000"/>
            <a:ext cx="29718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0" u="none" dirty="0">
                <a:latin typeface="Arial" pitchFamily="-108" charset="0"/>
              </a:rPr>
              <a:t>4. Value of expression is </a:t>
            </a:r>
            <a:r>
              <a:rPr lang="en-US" sz="3200" b="0" dirty="0" smtClean="0">
                <a:latin typeface="Arial" pitchFamily="-108" charset="0"/>
              </a:rPr>
              <a:t>assigned </a:t>
            </a:r>
            <a:r>
              <a:rPr lang="en-US" sz="3200" b="1" dirty="0" smtClean="0">
                <a:solidFill>
                  <a:srgbClr val="FF0000"/>
                </a:solidFill>
                <a:latin typeface="Arial" pitchFamily="-108" charset="0"/>
              </a:rPr>
              <a:t>at the</a:t>
            </a:r>
            <a:r>
              <a:rPr lang="en-US" sz="3200" b="1" u="none" dirty="0" smtClean="0">
                <a:solidFill>
                  <a:srgbClr val="FF0000"/>
                </a:solidFill>
                <a:latin typeface="Arial" pitchFamily="-108" charset="0"/>
              </a:rPr>
              <a:t> invocation</a:t>
            </a:r>
            <a:endParaRPr lang="en-US" sz="3200" b="1" u="none" dirty="0">
              <a:solidFill>
                <a:srgbClr val="FF0000"/>
              </a:solidFill>
              <a:latin typeface="Arial" pitchFamily="-108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85800" y="1676400"/>
            <a:ext cx="40386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09600" y="1828800"/>
            <a:ext cx="45720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0" u="none" dirty="0">
                <a:latin typeface="Monaco"/>
                <a:cs typeface="Monaco"/>
              </a:rPr>
              <a:t> </a:t>
            </a:r>
            <a:r>
              <a:rPr lang="en-US" sz="2400" b="0" u="none" dirty="0">
                <a:latin typeface="+mj-lt"/>
                <a:cs typeface="Monaco"/>
              </a:rPr>
              <a:t>F = </a:t>
            </a:r>
            <a:r>
              <a:rPr lang="en-US" sz="2400" b="0" u="none" dirty="0" err="1" smtClean="0">
                <a:latin typeface="+mj-lt"/>
                <a:cs typeface="Monaco"/>
              </a:rPr>
              <a:t>celsius_to_fahrenheit</a:t>
            </a:r>
            <a:r>
              <a:rPr lang="en-US" sz="2400" b="0" u="none" dirty="0">
                <a:latin typeface="+mj-lt"/>
                <a:cs typeface="Monaco"/>
              </a:rPr>
              <a:t>(C) </a:t>
            </a:r>
          </a:p>
          <a:p>
            <a:endParaRPr lang="en-US" b="0" u="none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114800" y="3962400"/>
            <a:ext cx="4876800" cy="1981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4114800" y="4191000"/>
            <a:ext cx="495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0" u="none" dirty="0" err="1">
                <a:latin typeface="Arial" pitchFamily="-108" charset="0"/>
              </a:rPr>
              <a:t>def</a:t>
            </a:r>
            <a:r>
              <a:rPr lang="en-US" sz="2400" b="0" u="none" dirty="0">
                <a:latin typeface="Arial" pitchFamily="-108" charset="0"/>
              </a:rPr>
              <a:t> </a:t>
            </a:r>
            <a:r>
              <a:rPr lang="en-US" sz="2400" b="0" u="none" dirty="0" err="1" smtClean="0">
                <a:latin typeface="Arial" pitchFamily="-108" charset="0"/>
              </a:rPr>
              <a:t>celsius_to_Fahrenheit</a:t>
            </a:r>
            <a:r>
              <a:rPr lang="en-US" sz="2400" b="0" u="none" dirty="0" smtClean="0">
                <a:latin typeface="Arial" pitchFamily="-108" charset="0"/>
              </a:rPr>
              <a:t> (</a:t>
            </a:r>
            <a:r>
              <a:rPr lang="en-US" sz="2400" b="0" u="none" dirty="0" err="1" smtClean="0">
                <a:latin typeface="Arial" pitchFamily="-108" charset="0"/>
              </a:rPr>
              <a:t>param</a:t>
            </a:r>
            <a:r>
              <a:rPr lang="en-US" sz="2400" b="0" u="none" dirty="0" smtClean="0">
                <a:latin typeface="Arial" pitchFamily="-108" charset="0"/>
              </a:rPr>
              <a:t>)</a:t>
            </a:r>
            <a:r>
              <a:rPr lang="en-US" sz="2400" b="0" u="none" dirty="0">
                <a:latin typeface="Arial" pitchFamily="-108" charset="0"/>
              </a:rPr>
              <a:t>:</a:t>
            </a:r>
          </a:p>
          <a:p>
            <a:r>
              <a:rPr lang="en-US" sz="2400" b="0" u="none" dirty="0">
                <a:latin typeface="Arial" pitchFamily="-108" charset="0"/>
              </a:rPr>
              <a:t>      return </a:t>
            </a:r>
            <a:r>
              <a:rPr lang="en-US" sz="2400" b="0" u="none" dirty="0" err="1" smtClean="0">
                <a:latin typeface="Arial" pitchFamily="-108" charset="0"/>
              </a:rPr>
              <a:t>param</a:t>
            </a:r>
            <a:r>
              <a:rPr lang="en-US" sz="2400" b="0" u="none" dirty="0" smtClean="0">
                <a:latin typeface="Arial" pitchFamily="-108" charset="0"/>
              </a:rPr>
              <a:t> * 1.8 </a:t>
            </a:r>
            <a:r>
              <a:rPr lang="en-US" sz="2400" b="0" u="none" dirty="0">
                <a:latin typeface="Arial" pitchFamily="-108" charset="0"/>
              </a:rPr>
              <a:t>+ </a:t>
            </a:r>
            <a:r>
              <a:rPr lang="en-US" sz="2400" b="0" u="none" dirty="0" smtClean="0">
                <a:latin typeface="Arial" pitchFamily="-108" charset="0"/>
              </a:rPr>
              <a:t>32.0</a:t>
            </a:r>
            <a:endParaRPr lang="en-US" sz="2400" b="0" u="none" dirty="0">
              <a:latin typeface="Arial" pitchFamily="-108" charset="0"/>
            </a:endParaRPr>
          </a:p>
        </p:txBody>
      </p:sp>
      <p:sp>
        <p:nvSpPr>
          <p:cNvPr id="56332" name="Freeform 12"/>
          <p:cNvSpPr>
            <a:spLocks/>
          </p:cNvSpPr>
          <p:nvPr/>
        </p:nvSpPr>
        <p:spPr bwMode="auto">
          <a:xfrm>
            <a:off x="1257300" y="3048000"/>
            <a:ext cx="3314700" cy="2286000"/>
          </a:xfrm>
          <a:custGeom>
            <a:avLst/>
            <a:gdLst>
              <a:gd name="T0" fmla="*/ 2147483647 w 2040"/>
              <a:gd name="T1" fmla="*/ 2147483647 h 1640"/>
              <a:gd name="T2" fmla="*/ 2147483647 w 2040"/>
              <a:gd name="T3" fmla="*/ 2147483647 h 1640"/>
              <a:gd name="T4" fmla="*/ 2147483647 w 2040"/>
              <a:gd name="T5" fmla="*/ 2147483647 h 1640"/>
              <a:gd name="T6" fmla="*/ 2147483647 w 2040"/>
              <a:gd name="T7" fmla="*/ 2147483647 h 1640"/>
              <a:gd name="T8" fmla="*/ 2147483647 w 2040"/>
              <a:gd name="T9" fmla="*/ 0 h 1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0"/>
              <a:gd name="T16" fmla="*/ 0 h 1640"/>
              <a:gd name="T17" fmla="*/ 2040 w 2040"/>
              <a:gd name="T18" fmla="*/ 1640 h 1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0" h="1640">
                <a:moveTo>
                  <a:pt x="2040" y="1344"/>
                </a:moveTo>
                <a:cubicBezTo>
                  <a:pt x="1784" y="1492"/>
                  <a:pt x="1528" y="1640"/>
                  <a:pt x="1416" y="1488"/>
                </a:cubicBezTo>
                <a:cubicBezTo>
                  <a:pt x="1304" y="1336"/>
                  <a:pt x="1568" y="600"/>
                  <a:pt x="1368" y="432"/>
                </a:cubicBezTo>
                <a:cubicBezTo>
                  <a:pt x="1168" y="264"/>
                  <a:pt x="432" y="552"/>
                  <a:pt x="216" y="480"/>
                </a:cubicBezTo>
                <a:cubicBezTo>
                  <a:pt x="0" y="408"/>
                  <a:pt x="96" y="80"/>
                  <a:pt x="7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 autoUpdateAnimBg="0"/>
      <p:bldP spid="56330" grpId="0" autoUpdateAnimBg="0"/>
      <p:bldP spid="12" grpId="0" animBg="1"/>
      <p:bldP spid="13" grpId="0" autoUpdateAnimBg="0"/>
      <p:bldP spid="16" grpId="0" animBg="1"/>
      <p:bldP spid="17" grpId="0" autoUpdateAnimBg="0"/>
      <p:bldP spid="563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37427" b="-37427"/>
          <a:stretch>
            <a:fillRect/>
          </a:stretch>
        </p:blipFill>
        <p:spPr/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6.2</a:t>
            </a:r>
          </a:p>
          <a:p>
            <a:r>
              <a:rPr lang="en-US" dirty="0" smtClean="0"/>
              <a:t>Full Temp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4275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30998" b="-309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2927279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6.3</a:t>
            </a:r>
          </a:p>
          <a:p>
            <a:r>
              <a:rPr lang="en-US" dirty="0" smtClean="0"/>
              <a:t>re-implement </a:t>
            </a:r>
            <a:r>
              <a:rPr lang="en-US" dirty="0" err="1" smtClean="0"/>
              <a:t>len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44194" b="-44194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 function?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6.4</a:t>
            </a:r>
          </a:p>
          <a:p>
            <a:r>
              <a:rPr lang="en-US" dirty="0" smtClean="0"/>
              <a:t>Count letters in string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membership in lowercase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import string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/>
                <a:cs typeface="Courier New"/>
              </a:rPr>
              <a:t>string.ascii_lowercase</a:t>
            </a:r>
            <a:r>
              <a:rPr lang="en-US" dirty="0" smtClean="0"/>
              <a:t>, string of  lowercase </a:t>
            </a:r>
            <a:r>
              <a:rPr lang="en-US" dirty="0" err="1" smtClean="0"/>
              <a:t>english</a:t>
            </a:r>
            <a:r>
              <a:rPr lang="en-US" dirty="0" smtClean="0"/>
              <a:t> letters</a:t>
            </a:r>
          </a:p>
          <a:p>
            <a:pPr lvl="1"/>
            <a:r>
              <a:rPr lang="fr-FR" dirty="0" smtClean="0"/>
              <a:t>'</a:t>
            </a:r>
            <a:r>
              <a:rPr lang="en-US" dirty="0" err="1" smtClean="0">
                <a:solidFill>
                  <a:srgbClr val="2D2D8A"/>
                </a:solidFill>
              </a:rPr>
              <a:t>abcdefghijklmnopqrstuvwxyz</a:t>
            </a:r>
            <a:r>
              <a:rPr lang="fr-FR" dirty="0" smtClean="0">
                <a:solidFill>
                  <a:srgbClr val="2D2D8A"/>
                </a:solidFill>
              </a:rPr>
              <a:t>'</a:t>
            </a:r>
            <a:endParaRPr lang="en-US" dirty="0" smtClean="0">
              <a:solidFill>
                <a:srgbClr val="2D2D8A"/>
              </a:solidFill>
            </a:endParaRPr>
          </a:p>
          <a:p>
            <a:r>
              <a:rPr lang="en-US" dirty="0" smtClean="0"/>
              <a:t>check if each char is a member (using </a:t>
            </a:r>
            <a:r>
              <a:rPr lang="en-US" b="1" dirty="0" smtClean="0">
                <a:solidFill>
                  <a:srgbClr val="0000CC"/>
                </a:solidFill>
              </a:rPr>
              <a:t>in</a:t>
            </a:r>
            <a:r>
              <a:rPr lang="en-US" dirty="0" smtClean="0"/>
              <a:t> operator) of </a:t>
            </a:r>
            <a:r>
              <a:rPr lang="en-US" dirty="0" err="1" smtClean="0">
                <a:latin typeface="Courier New"/>
                <a:cs typeface="Courier New"/>
              </a:rPr>
              <a:t>string.ascii_lowercase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char.lower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>
                <a:cs typeface="Courier New"/>
              </a:rPr>
              <a:t> before membership (catch Capital Letters that way)</a:t>
            </a:r>
            <a:endParaRPr lang="en-US" dirty="0"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36458" b="-36458"/>
          <a:stretch>
            <a:fillRect/>
          </a:stretch>
        </p:blipFill>
        <p:spPr/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New Problem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Word Puzzle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Puzzle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an English language word that has the vowels </a:t>
            </a:r>
            <a:r>
              <a:rPr lang="fr-FR" dirty="0" smtClean="0"/>
              <a:t>'</a:t>
            </a:r>
            <a:r>
              <a:rPr lang="en-US" dirty="0" smtClean="0"/>
              <a:t>a</a:t>
            </a:r>
            <a:r>
              <a:rPr lang="fr-FR" dirty="0" smtClean="0"/>
              <a:t>'</a:t>
            </a:r>
            <a:r>
              <a:rPr lang="en-US" dirty="0" smtClean="0"/>
              <a:t>, </a:t>
            </a:r>
            <a:r>
              <a:rPr lang="fr-FR" dirty="0" smtClean="0"/>
              <a:t>'</a:t>
            </a:r>
            <a:r>
              <a:rPr lang="en-US" dirty="0" smtClean="0"/>
              <a:t>e</a:t>
            </a:r>
            <a:r>
              <a:rPr lang="fr-FR" dirty="0" smtClean="0"/>
              <a:t>'</a:t>
            </a:r>
            <a:r>
              <a:rPr lang="en-US" dirty="0" smtClean="0"/>
              <a:t>, </a:t>
            </a:r>
            <a:r>
              <a:rPr lang="fr-FR" dirty="0" smtClean="0"/>
              <a:t>'</a:t>
            </a:r>
            <a:r>
              <a:rPr lang="en-US" dirty="0" err="1" smtClean="0"/>
              <a:t>i</a:t>
            </a:r>
            <a:r>
              <a:rPr lang="fr-FR" dirty="0" smtClean="0"/>
              <a:t>'</a:t>
            </a:r>
            <a:r>
              <a:rPr lang="en-US" dirty="0" smtClean="0"/>
              <a:t>, </a:t>
            </a:r>
            <a:r>
              <a:rPr lang="fr-FR" dirty="0" smtClean="0"/>
              <a:t>'</a:t>
            </a:r>
            <a:r>
              <a:rPr lang="en-US" dirty="0" smtClean="0"/>
              <a:t>o</a:t>
            </a:r>
            <a:r>
              <a:rPr lang="fr-FR" dirty="0" smtClean="0"/>
              <a:t>'</a:t>
            </a:r>
            <a:r>
              <a:rPr lang="en-US" dirty="0" smtClean="0"/>
              <a:t>, and </a:t>
            </a:r>
            <a:r>
              <a:rPr lang="fr-FR" dirty="0" smtClean="0"/>
              <a:t>'</a:t>
            </a:r>
            <a:r>
              <a:rPr lang="en-US" dirty="0" smtClean="0"/>
              <a:t>u</a:t>
            </a:r>
            <a:r>
              <a:rPr lang="fr-FR" dirty="0" smtClean="0"/>
              <a:t>'</a:t>
            </a:r>
            <a:r>
              <a:rPr lang="en-US" dirty="0" smtClean="0"/>
              <a:t> in sequence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file of 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Remember how to work with text files</a:t>
            </a:r>
          </a:p>
          <a:p>
            <a:r>
              <a:rPr lang="en-US" dirty="0" smtClean="0"/>
              <a:t>The </a:t>
            </a:r>
            <a:r>
              <a:rPr lang="en-US" sz="2800" dirty="0" smtClean="0">
                <a:solidFill>
                  <a:schemeClr val="accent6"/>
                </a:solidFill>
                <a:latin typeface="Monaco"/>
                <a:cs typeface="Monaco"/>
              </a:rPr>
              <a:t>open </a:t>
            </a:r>
            <a:r>
              <a:rPr lang="en-US" dirty="0" smtClean="0"/>
              <a:t>function takes a string (a file name) and a mode (</a:t>
            </a:r>
            <a:r>
              <a:rPr lang="fr-FR" dirty="0" smtClean="0"/>
              <a:t>'</a:t>
            </a:r>
            <a:r>
              <a:rPr lang="en-US" dirty="0" smtClean="0"/>
              <a:t>r</a:t>
            </a:r>
            <a:r>
              <a:rPr lang="fr-FR" dirty="0" smtClean="0"/>
              <a:t>'</a:t>
            </a:r>
            <a:r>
              <a:rPr lang="en-US" dirty="0" smtClean="0"/>
              <a:t> for reading) and returns a file object.</a:t>
            </a:r>
          </a:p>
          <a:p>
            <a:r>
              <a:rPr lang="en-US" dirty="0" smtClean="0"/>
              <a:t>You can use a for loop on the file object to fetch one line of text at a time (a line ends with a carriage return)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6.5</a:t>
            </a:r>
          </a:p>
          <a:p>
            <a:r>
              <a:rPr lang="en-US" dirty="0" smtClean="0"/>
              <a:t>Open a file to read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a list of words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use a dictionary file (easily found on the web) of </a:t>
            </a:r>
            <a:r>
              <a:rPr lang="en-US" dirty="0" err="1" smtClean="0"/>
              <a:t>english</a:t>
            </a:r>
            <a:r>
              <a:rPr lang="en-US" dirty="0" smtClean="0"/>
              <a:t> words, one word per line</a:t>
            </a:r>
          </a:p>
          <a:p>
            <a:r>
              <a:rPr lang="en-US" dirty="0" smtClean="0"/>
              <a:t>open the file</a:t>
            </a:r>
          </a:p>
          <a:p>
            <a:r>
              <a:rPr lang="en-US" dirty="0" smtClean="0"/>
              <a:t>process each line (a single word)</a:t>
            </a:r>
          </a:p>
          <a:p>
            <a:r>
              <a:rPr lang="en-US" dirty="0" smtClean="0"/>
              <a:t>this example just prints them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6323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67516" b="-67516"/>
          <a:stretch>
            <a:fillRect/>
          </a:stretch>
        </p:blipFill>
        <p:spPr>
          <a:xfrm>
            <a:off x="0" y="0"/>
            <a:ext cx="9144000" cy="6324600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6.6</a:t>
            </a:r>
          </a:p>
          <a:p>
            <a:r>
              <a:rPr lang="en-US" dirty="0" smtClean="0"/>
              <a:t>Clean a word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Functions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From Mathematics we know that functions perform some operation and return </a:t>
            </a:r>
            <a:r>
              <a:rPr lang="en-US" u="sng" dirty="0">
                <a:ea typeface="ＭＳ Ｐゴシック" pitchFamily="-108" charset="-128"/>
                <a:cs typeface="ＭＳ Ｐゴシック" pitchFamily="-108" charset="-128"/>
              </a:rPr>
              <a:t>one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value.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They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"encapsulate" 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the performance of some particular operation, so it can be used by others (for example, the </a:t>
            </a:r>
            <a:r>
              <a:rPr lang="en-US" dirty="0" err="1">
                <a:solidFill>
                  <a:srgbClr val="660066"/>
                </a:solidFill>
                <a:latin typeface="Courier New"/>
                <a:ea typeface="ＭＳ Ｐゴシック" pitchFamily="-108" charset="-128"/>
                <a:cs typeface="Courier New"/>
              </a:rPr>
              <a:t>sqrt</a:t>
            </a:r>
            <a:r>
              <a:rPr lang="en-US" dirty="0">
                <a:solidFill>
                  <a:srgbClr val="660066"/>
                </a:solidFill>
                <a:latin typeface="Courier New"/>
                <a:ea typeface="ＭＳ Ｐゴシック" pitchFamily="-108" charset="-128"/>
                <a:cs typeface="Courier New"/>
              </a:rPr>
              <a:t>()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function)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the word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Courier New"/>
                <a:cs typeface="Courier New"/>
              </a:rPr>
              <a:t>strip()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method removes </a:t>
            </a:r>
            <a:r>
              <a:rPr lang="en-US" b="1" dirty="0" smtClean="0">
                <a:solidFill>
                  <a:srgbClr val="0000CC"/>
                </a:solidFill>
              </a:rPr>
              <a:t>white space </a:t>
            </a:r>
            <a:r>
              <a:rPr lang="en-US" dirty="0" smtClean="0"/>
              <a:t>characters from the beginning and end of a string (can remove other chars as well)</a:t>
            </a:r>
          </a:p>
          <a:p>
            <a:pPr lvl="1"/>
            <a:r>
              <a:rPr lang="en-US" dirty="0" smtClean="0"/>
              <a:t>beginning and end only, not the middle</a:t>
            </a:r>
          </a:p>
          <a:p>
            <a:pPr lvl="1"/>
            <a:r>
              <a:rPr lang="en-US" b="1" dirty="0" smtClean="0">
                <a:solidFill>
                  <a:srgbClr val="0000CC"/>
                </a:solidFill>
              </a:rPr>
              <a:t>all</a:t>
            </a:r>
            <a:r>
              <a:rPr lang="en-US" dirty="0" smtClean="0"/>
              <a:t> </a:t>
            </a:r>
            <a:r>
              <a:rPr lang="en-US" dirty="0" smtClean="0"/>
              <a:t>whitespace from </a:t>
            </a:r>
            <a:r>
              <a:rPr lang="en-US" dirty="0" smtClean="0"/>
              <a:t>either </a:t>
            </a:r>
            <a:r>
              <a:rPr lang="en-US" dirty="0" smtClean="0"/>
              <a:t>end, not just 1 character</a:t>
            </a:r>
            <a:endParaRPr lang="en-US" dirty="0" smtClean="0"/>
          </a:p>
          <a:p>
            <a:pPr lvl="1"/>
            <a:r>
              <a:rPr lang="en-US" dirty="0" smtClean="0"/>
              <a:t>file line likely has </a:t>
            </a:r>
            <a:r>
              <a:rPr lang="en-US" dirty="0" smtClean="0"/>
              <a:t>returns, tabs, and </a:t>
            </a:r>
            <a:r>
              <a:rPr lang="en-US" dirty="0" smtClean="0"/>
              <a:t>spaces which might hurt </a:t>
            </a:r>
            <a:r>
              <a:rPr lang="en-US" dirty="0" smtClean="0"/>
              <a:t>comparisons</a:t>
            </a:r>
            <a:endParaRPr lang="en-US" dirty="0" smtClean="0"/>
          </a:p>
          <a:p>
            <a:r>
              <a:rPr lang="en-US" dirty="0" smtClean="0">
                <a:solidFill>
                  <a:srgbClr val="000090"/>
                </a:solidFill>
                <a:latin typeface="Courier New"/>
                <a:cs typeface="Courier New"/>
              </a:rPr>
              <a:t>lower()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method so case won't matter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474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209797" b="-209797"/>
          <a:stretch>
            <a:fillRect/>
          </a:stretch>
        </p:blipFill>
        <p:spPr/>
      </p:pic>
      <p:pic>
        <p:nvPicPr>
          <p:cNvPr id="4" name="Picture 3" descr="ha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3431002">
            <a:off x="3236743" y="4078812"/>
            <a:ext cx="938721" cy="5486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2362200" y="4648200"/>
            <a:ext cx="464986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Rockwell Extra Bold" charset="0"/>
              </a:rPr>
              <a:t>right-to-left or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Rockwell Extra Bold" charset="0"/>
              </a:rPr>
              <a:t>left-to-right</a:t>
            </a:r>
          </a:p>
          <a:p>
            <a:r>
              <a:rPr lang="en-US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Do you do lower() first, or strip()?</a:t>
            </a:r>
            <a:endParaRPr lang="en-US" sz="24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6.8</a:t>
            </a:r>
          </a:p>
          <a:p>
            <a:r>
              <a:rPr lang="en-US" dirty="0" smtClean="0"/>
              <a:t>Extract Vowels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vowels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only vowels as a string, in order from the word, and compare against the reference "</a:t>
            </a:r>
            <a:r>
              <a:rPr lang="en-US" dirty="0" err="1" smtClean="0"/>
              <a:t>aeiou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000090"/>
                </a:solidFill>
                <a:latin typeface="Courier New"/>
                <a:cs typeface="Courier New"/>
              </a:rPr>
              <a:t>in</a:t>
            </a:r>
            <a:r>
              <a:rPr lang="en-US" dirty="0" smtClean="0"/>
              <a:t> operator for membership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000090"/>
                </a:solidFill>
                <a:latin typeface="Courier New"/>
                <a:cs typeface="Courier New"/>
              </a:rPr>
              <a:t>+</a:t>
            </a:r>
            <a:r>
              <a:rPr lang="en-US" dirty="0" smtClean="0"/>
              <a:t> operator to </a:t>
            </a:r>
            <a:r>
              <a:rPr lang="en-US" dirty="0" err="1" smtClean="0"/>
              <a:t>concat</a:t>
            </a:r>
            <a:r>
              <a:rPr lang="en-US" dirty="0" smtClean="0"/>
              <a:t> vowels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8642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55551" b="-55551"/>
          <a:stretch>
            <a:fillRect/>
          </a:stretch>
        </p:blipFill>
        <p:spPr/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Listion</a:t>
            </a:r>
            <a:r>
              <a:rPr lang="en-US" dirty="0" smtClean="0"/>
              <a:t> 6.9</a:t>
            </a:r>
          </a:p>
          <a:p>
            <a:r>
              <a:rPr lang="en-US" dirty="0" smtClean="0"/>
              <a:t>Solution to word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6665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823" r="-823"/>
          <a:stretch>
            <a:fillRect/>
          </a:stretch>
        </p:blipFill>
        <p:spPr>
          <a:xfrm>
            <a:off x="-1" y="-228600"/>
            <a:ext cx="10025349" cy="6934200"/>
          </a:xfrm>
        </p:spPr>
      </p:pic>
    </p:spTree>
    <p:extLst>
      <p:ext uri="{BB962C8B-B14F-4D97-AF65-F5344CB8AC3E}">
        <p14:creationId xmlns:p14="http://schemas.microsoft.com/office/powerpoint/2010/main" xmlns="" val="2408371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functions help?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our problem solving easier (solved smaller problems as functions)</a:t>
            </a:r>
          </a:p>
          <a:p>
            <a:r>
              <a:rPr lang="en-US" dirty="0" smtClean="0"/>
              <a:t>main program very readable (details hid in the functions)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4522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a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Does </a:t>
            </a:r>
            <a:r>
              <a:rPr lang="en-US" b="1" i="1" u="sng" dirty="0" smtClean="0">
                <a:solidFill>
                  <a:srgbClr val="0000CC"/>
                </a:solidFill>
              </a:rPr>
              <a:t>one</a:t>
            </a:r>
            <a:r>
              <a:rPr lang="en-US" b="1" i="1" dirty="0" smtClean="0"/>
              <a:t> thing</a:t>
            </a:r>
            <a:r>
              <a:rPr lang="en-US" dirty="0" smtClean="0"/>
              <a:t>. If it does too many things, it should be broken down into multiple functions (</a:t>
            </a:r>
            <a:r>
              <a:rPr lang="en-US" dirty="0" err="1" smtClean="0"/>
              <a:t>refactored</a:t>
            </a:r>
            <a:r>
              <a:rPr lang="en-US" dirty="0" smtClean="0"/>
              <a:t>)</a:t>
            </a:r>
          </a:p>
          <a:p>
            <a:r>
              <a:rPr lang="en-US" b="1" i="1" dirty="0" smtClean="0"/>
              <a:t>Readable.  </a:t>
            </a:r>
            <a:r>
              <a:rPr lang="en-US" dirty="0" smtClean="0"/>
              <a:t>How often should we say this? If you write it, it should be readable</a:t>
            </a:r>
          </a:p>
          <a:p>
            <a:r>
              <a:rPr lang="en-US" b="1" i="1" dirty="0" smtClean="0"/>
              <a:t>Reusable</a:t>
            </a:r>
            <a:r>
              <a:rPr lang="en-US" dirty="0" smtClean="0"/>
              <a:t>. If it does one thing well, then when a similar situation (in another program) occurs, use it there as well.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Complete</a:t>
            </a:r>
            <a:r>
              <a:rPr lang="en-US" dirty="0" smtClean="0"/>
              <a:t>. A function should check for all the cases where it might be invoked. Check for potential errors.</a:t>
            </a:r>
          </a:p>
          <a:p>
            <a:r>
              <a:rPr lang="en-US" b="1" i="1" dirty="0" smtClean="0"/>
              <a:t>Not too long</a:t>
            </a:r>
            <a:r>
              <a:rPr lang="en-US" dirty="0" smtClean="0"/>
              <a:t>. Kind of synonymous with do one thing. Use </a:t>
            </a:r>
            <a:r>
              <a:rPr lang="en-US" dirty="0" smtClean="0"/>
              <a:t>length as </a:t>
            </a:r>
            <a:r>
              <a:rPr lang="en-US" dirty="0" smtClean="0"/>
              <a:t>a measure of doing too much.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have them?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divide-and-conquer strategy</a:t>
            </a:r>
          </a:p>
          <a:p>
            <a:r>
              <a:rPr lang="en-US" dirty="0" smtClean="0"/>
              <a:t>Abstraction of an operation</a:t>
            </a:r>
          </a:p>
          <a:p>
            <a:r>
              <a:rPr lang="en-US" dirty="0" smtClean="0"/>
              <a:t>Reuse. Once written, use again</a:t>
            </a:r>
          </a:p>
          <a:p>
            <a:r>
              <a:rPr lang="en-US" dirty="0" smtClean="0"/>
              <a:t>Sharing. If tested, others can use</a:t>
            </a:r>
          </a:p>
          <a:p>
            <a:r>
              <a:rPr lang="en-US" dirty="0" smtClean="0"/>
              <a:t>Security. Well tested, then secure for reuse</a:t>
            </a:r>
          </a:p>
          <a:p>
            <a:r>
              <a:rPr lang="en-US" dirty="0" smtClean="0"/>
              <a:t>Simplify code. More readable.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function should do one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20310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that have no return statements are often called </a:t>
            </a:r>
            <a:r>
              <a:rPr lang="en-US" i="1" dirty="0" smtClean="0"/>
              <a:t>procedures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Procedures are used to perform some duty (print output, store a file, etc.)</a:t>
            </a:r>
          </a:p>
          <a:p>
            <a:r>
              <a:rPr lang="en-US" dirty="0" smtClean="0"/>
              <a:t>Remember, return is not required.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returns in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can have multiple </a:t>
            </a:r>
            <a:r>
              <a:rPr lang="en-US" dirty="0" smtClean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statements.</a:t>
            </a:r>
          </a:p>
          <a:p>
            <a:r>
              <a:rPr lang="en-US" dirty="0" smtClean="0"/>
              <a:t>Remember, the first </a:t>
            </a:r>
            <a:r>
              <a:rPr lang="en-US" dirty="0" smtClean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statement executed ends the function.</a:t>
            </a:r>
          </a:p>
          <a:p>
            <a:r>
              <a:rPr lang="en-US" dirty="0" smtClean="0"/>
              <a:t>Multiple returns can be confusing to the reader and should be used judiciously.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Reminder, rules so far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Think before you program!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program is a human-readable essay on problem solving that also happens to execute on a computer.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The best way to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improve </a:t>
            </a:r>
            <a:r>
              <a:rPr lang="en-US" sz="2400" dirty="0">
                <a:latin typeface="Arial" charset="0"/>
                <a:ea typeface="ＭＳ Ｐゴシック" charset="0"/>
              </a:rPr>
              <a:t>your programming and problem solving skills is to practice!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foolish consistency is the hobgoblin of little minds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Test your code, often and thoroughly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If it was hard to write, it is probably hard to read. Add a comment. </a:t>
            </a:r>
            <a:endParaRPr lang="en-US" sz="2400" dirty="0" smtClean="0">
              <a:latin typeface="Arial" charset="0"/>
              <a:ea typeface="ＭＳ Ｐゴシック" charset="0"/>
            </a:endParaRPr>
          </a:p>
          <a:p>
            <a:pPr marL="514350" indent="-514350">
              <a:buFontTx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</a:rPr>
              <a:t>All input is evil, unless proven otherwise.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</a:rPr>
              <a:t>A function should do one thing.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pPr marL="514350" indent="-514350">
              <a:buFontTx/>
              <a:buAutoNum type="arabicPeriod"/>
            </a:pPr>
            <a:endParaRPr lang="en-US" sz="24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78369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on this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codingbat.com/prob/p186048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Mathematical Notation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458200" cy="3886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Consider a function which converts temperatures in Celsius to temperatures in Fahrenheit.</a:t>
            </a:r>
          </a:p>
          <a:p>
            <a:pPr lvl="1" eaLnBrk="1" hangingPunct="1"/>
            <a:r>
              <a:rPr lang="en-US" dirty="0"/>
              <a:t>Formula:   </a:t>
            </a:r>
            <a:r>
              <a:rPr lang="en-US" b="1" dirty="0">
                <a:solidFill>
                  <a:srgbClr val="0000CC"/>
                </a:solidFill>
              </a:rPr>
              <a:t>F = C * 1.8 + 32.0</a:t>
            </a:r>
          </a:p>
          <a:p>
            <a:pPr lvl="1" eaLnBrk="1" hangingPunct="1"/>
            <a:r>
              <a:rPr lang="en-US" dirty="0"/>
              <a:t>Functional notation: </a:t>
            </a:r>
            <a:endParaRPr lang="en-US" dirty="0" smtClean="0"/>
          </a:p>
          <a:p>
            <a:pPr marL="457200" lvl="1" indent="0" eaLnBrk="1" hangingPunct="1">
              <a:buNone/>
            </a:pPr>
            <a:r>
              <a:rPr lang="en-US" dirty="0"/>
              <a:t>	</a:t>
            </a:r>
            <a:r>
              <a:rPr lang="en-US" dirty="0" smtClean="0"/>
              <a:t>F </a:t>
            </a:r>
            <a:r>
              <a:rPr lang="en-US" dirty="0"/>
              <a:t>~</a:t>
            </a:r>
            <a:r>
              <a:rPr lang="en-US" dirty="0" smtClean="0"/>
              <a:t> </a:t>
            </a:r>
            <a:r>
              <a:rPr lang="en-US" dirty="0" err="1" smtClean="0"/>
              <a:t>celsius_to_Fahrenheit</a:t>
            </a:r>
            <a:r>
              <a:rPr lang="en-US" dirty="0"/>
              <a:t>(C)  where </a:t>
            </a:r>
          </a:p>
          <a:p>
            <a:pPr lvl="1" eaLnBrk="1" hangingPunct="1">
              <a:buFont typeface="Wingdings" pitchFamily="-108" charset="2"/>
              <a:buNone/>
            </a:pPr>
            <a:r>
              <a:rPr lang="en-US" dirty="0"/>
              <a:t>   </a:t>
            </a:r>
            <a:r>
              <a:rPr lang="en-US" dirty="0" smtClean="0"/>
              <a:t>        </a:t>
            </a:r>
            <a:r>
              <a:rPr lang="en-US" dirty="0" err="1" smtClean="0"/>
              <a:t>celsius_to_Fahrenheit</a:t>
            </a:r>
            <a:r>
              <a:rPr lang="en-US" dirty="0"/>
              <a:t>(C) = </a:t>
            </a:r>
            <a:r>
              <a:rPr lang="en-US" dirty="0" smtClean="0"/>
              <a:t>C * 1.8 </a:t>
            </a:r>
            <a:r>
              <a:rPr lang="en-US" dirty="0"/>
              <a:t>+ 32.0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Python Invocation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0000CC"/>
                </a:solidFill>
                <a:ea typeface="ＭＳ Ｐゴシック" pitchFamily="-108" charset="-128"/>
                <a:cs typeface="ＭＳ Ｐゴシック" pitchFamily="-108" charset="-128"/>
              </a:rPr>
              <a:t>Math: </a:t>
            </a:r>
            <a:r>
              <a:rPr lang="en-US" b="1" dirty="0" smtClean="0">
                <a:solidFill>
                  <a:srgbClr val="0000CC"/>
                </a:solidFill>
                <a:ea typeface="ＭＳ Ｐゴシック" pitchFamily="-108" charset="-128"/>
                <a:cs typeface="ＭＳ Ｐゴシック" pitchFamily="-108" charset="-128"/>
              </a:rPr>
              <a:t>F = </a:t>
            </a:r>
            <a:r>
              <a:rPr lang="en-US" b="1" dirty="0" err="1" smtClean="0">
                <a:solidFill>
                  <a:srgbClr val="0000CC"/>
                </a:solidFill>
                <a:ea typeface="ＭＳ Ｐゴシック" pitchFamily="-108" charset="-128"/>
                <a:cs typeface="ＭＳ Ｐゴシック" pitchFamily="-108" charset="-128"/>
              </a:rPr>
              <a:t>celsius_to_Fahrenheit</a:t>
            </a:r>
            <a:r>
              <a:rPr lang="en-US" b="1" dirty="0">
                <a:solidFill>
                  <a:srgbClr val="0000CC"/>
                </a:solidFill>
                <a:ea typeface="ＭＳ Ｐゴシック" pitchFamily="-108" charset="-128"/>
                <a:cs typeface="ＭＳ Ｐゴシック" pitchFamily="-108" charset="-128"/>
              </a:rPr>
              <a:t>(</a:t>
            </a:r>
            <a:r>
              <a:rPr lang="en-US" b="1" dirty="0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C</a:t>
            </a:r>
            <a:r>
              <a:rPr lang="en-US" b="1" dirty="0">
                <a:solidFill>
                  <a:srgbClr val="0000CC"/>
                </a:solidFill>
                <a:ea typeface="ＭＳ Ｐゴシック" pitchFamily="-108" charset="-128"/>
                <a:cs typeface="ＭＳ Ｐゴシック" pitchFamily="-108" charset="-128"/>
              </a:rPr>
              <a:t>) 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Python, the invocation is much the same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accent2"/>
                </a:solidFill>
                <a:ea typeface="ＭＳ Ｐゴシック" pitchFamily="-108" charset="-128"/>
                <a:cs typeface="ＭＳ Ｐゴシック" pitchFamily="-108" charset="-128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F = 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celsius_to_Fahrenheit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(</a:t>
            </a:r>
            <a:r>
              <a:rPr lang="en-US" sz="2800" b="1" dirty="0" err="1" smtClean="0">
                <a:solidFill>
                  <a:srgbClr val="FF0000"/>
                </a:solidFill>
                <a:latin typeface="Courier New"/>
                <a:ea typeface="ＭＳ Ｐゴシック" pitchFamily="-108" charset="-128"/>
                <a:cs typeface="Courier New"/>
              </a:rPr>
              <a:t>cel_float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)                                                                     </a:t>
            </a:r>
            <a:endParaRPr lang="en-US" dirty="0">
              <a:solidFill>
                <a:srgbClr val="000000"/>
              </a:solidFill>
              <a:latin typeface="Courier New"/>
              <a:ea typeface="ＭＳ Ｐゴシック" pitchFamily="-108" charset="-128"/>
              <a:cs typeface="Courier New"/>
            </a:endParaRPr>
          </a:p>
          <a:p>
            <a:pPr eaLnBrk="1" hangingPunct="1">
              <a:buFont typeface="Wingdings" pitchFamily="-108" charset="2"/>
              <a:buNone/>
            </a:pPr>
            <a:endParaRPr lang="en-US" dirty="0">
              <a:solidFill>
                <a:schemeClr val="bg2"/>
              </a:solidFill>
              <a:ea typeface="ＭＳ Ｐゴシック" pitchFamily="-108" charset="-128"/>
              <a:cs typeface="ＭＳ Ｐゴシック" pitchFamily="-108" charset="-128"/>
            </a:endParaRP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bg2"/>
                </a:solidFill>
                <a:ea typeface="ＭＳ Ｐゴシック" pitchFamily="-108" charset="-128"/>
                <a:cs typeface="ＭＳ Ｐゴシック" pitchFamily="-108" charset="-128"/>
              </a:rPr>
              <a:t>	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Terminology: </a:t>
            </a:r>
            <a:r>
              <a:rPr lang="en-US" dirty="0" err="1" smtClean="0">
                <a:latin typeface="Courier New"/>
                <a:ea typeface="ＭＳ Ｐゴシック" pitchFamily="-108" charset="-128"/>
                <a:cs typeface="Courier New"/>
              </a:rPr>
              <a:t>cel_float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 is the </a:t>
            </a:r>
            <a:r>
              <a:rPr lang="en-US" b="1" i="1" dirty="0" smtClean="0">
                <a:ea typeface="ＭＳ Ｐゴシック" pitchFamily="-108" charset="-128"/>
                <a:cs typeface="ＭＳ Ｐゴシック" pitchFamily="-108" charset="-128"/>
              </a:rPr>
              <a:t>argument</a:t>
            </a:r>
            <a:endParaRPr lang="en-US" b="1" i="1" dirty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Function defintion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915400" cy="4419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Math: g(</a:t>
            </a:r>
            <a:r>
              <a:rPr lang="en-US" dirty="0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C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) = </a:t>
            </a:r>
            <a:r>
              <a:rPr lang="en-US" dirty="0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C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*1.8 + 32.0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Python                                               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bg2"/>
                </a:solidFill>
                <a:ea typeface="ＭＳ Ｐゴシック" pitchFamily="-108" charset="-128"/>
                <a:cs typeface="ＭＳ Ｐゴシック" pitchFamily="-108" charset="-128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celsius_to_Fahrenheit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(</a:t>
            </a:r>
            <a:r>
              <a:rPr lang="en-US" sz="2800" b="1" dirty="0" err="1" smtClean="0">
                <a:solidFill>
                  <a:srgbClr val="FF0000"/>
                </a:solidFill>
                <a:latin typeface="Courier New"/>
                <a:ea typeface="ＭＳ Ｐゴシック" pitchFamily="-108" charset="-128"/>
                <a:cs typeface="Courier New"/>
              </a:rPr>
              <a:t>param_float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:                                                                       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		return </a:t>
            </a:r>
            <a:r>
              <a:rPr lang="en-US" sz="2800" dirty="0" err="1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param_float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 * 1.8 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ＭＳ Ｐゴシック" pitchFamily="-108" charset="-128"/>
                <a:cs typeface="Courier New"/>
              </a:rPr>
              <a:t>+ 32.0  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dirty="0">
                <a:solidFill>
                  <a:schemeClr val="bg2"/>
                </a:solidFill>
                <a:ea typeface="ＭＳ Ｐゴシック" pitchFamily="-108" charset="-128"/>
                <a:cs typeface="ＭＳ Ｐゴシック" pitchFamily="-108" charset="-128"/>
              </a:rPr>
              <a:t>                              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Terminology: </a:t>
            </a:r>
            <a:r>
              <a:rPr lang="en-US" dirty="0" err="1" smtClean="0">
                <a:latin typeface="Courier New"/>
                <a:ea typeface="ＭＳ Ｐゴシック" pitchFamily="-108" charset="-128"/>
                <a:cs typeface="Courier New"/>
              </a:rPr>
              <a:t>param_float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 is the </a:t>
            </a:r>
            <a:r>
              <a:rPr lang="en-US" b="1" i="1" dirty="0" smtClean="0">
                <a:ea typeface="ＭＳ Ｐゴシック" pitchFamily="-108" charset="-128"/>
                <a:cs typeface="ＭＳ Ｐゴシック" pitchFamily="-108" charset="-128"/>
              </a:rPr>
              <a:t>parameter</a:t>
            </a:r>
            <a:endParaRPr lang="en-US" b="1" i="1" dirty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4159" b="-4159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statement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statement indicates the value that is returned by the function</a:t>
            </a:r>
          </a:p>
          <a:p>
            <a:r>
              <a:rPr lang="en-US" dirty="0" smtClean="0"/>
              <a:t>The statement is optional (the function can return nothing). If no </a:t>
            </a:r>
            <a:r>
              <a:rPr lang="en-US" dirty="0" smtClean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lang="en-US" dirty="0" smtClean="0"/>
              <a:t>, function is often called a procedure.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>
        <a:spAutoFit/>
      </a:bodyPr>
      <a:lstStyle>
        <a:defPPr>
          <a:defRPr sz="3600" dirty="0">
            <a:solidFill>
              <a:srgbClr val="FF0000"/>
            </a:solidFill>
            <a:latin typeface="Rockwell Extra Bold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2068</TotalTime>
  <Words>986</Words>
  <Application>Microsoft Office PowerPoint</Application>
  <PresentationFormat>On-screen Show (4:3)</PresentationFormat>
  <Paragraphs>135</Paragraphs>
  <Slides>44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template</vt:lpstr>
      <vt:lpstr>Slide 1</vt:lpstr>
      <vt:lpstr>What is a function?</vt:lpstr>
      <vt:lpstr>Functions</vt:lpstr>
      <vt:lpstr>Why have them?</vt:lpstr>
      <vt:lpstr>Mathematical Notation</vt:lpstr>
      <vt:lpstr>Python Invocation</vt:lpstr>
      <vt:lpstr>Function defintion</vt:lpstr>
      <vt:lpstr>Slide 8</vt:lpstr>
      <vt:lpstr>return statement</vt:lpstr>
      <vt:lpstr>Slide 10</vt:lpstr>
      <vt:lpstr>Slide 11</vt:lpstr>
      <vt:lpstr>Triple quoted string in function</vt:lpstr>
      <vt:lpstr>Operation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check membership in lowercase</vt:lpstr>
      <vt:lpstr>Slide 22</vt:lpstr>
      <vt:lpstr>Slide 23</vt:lpstr>
      <vt:lpstr>Word Puzzle </vt:lpstr>
      <vt:lpstr>Reading a file of Text</vt:lpstr>
      <vt:lpstr>Slide 26</vt:lpstr>
      <vt:lpstr>Need a list of words</vt:lpstr>
      <vt:lpstr>Slide 28</vt:lpstr>
      <vt:lpstr>Slide 29</vt:lpstr>
      <vt:lpstr>clean the word</vt:lpstr>
      <vt:lpstr>Slide 31</vt:lpstr>
      <vt:lpstr>Slide 32</vt:lpstr>
      <vt:lpstr>collect vowels</vt:lpstr>
      <vt:lpstr>Slide 34</vt:lpstr>
      <vt:lpstr>Slide 35</vt:lpstr>
      <vt:lpstr>Slide 36</vt:lpstr>
      <vt:lpstr>Did functions help?</vt:lpstr>
      <vt:lpstr>How to write a function</vt:lpstr>
      <vt:lpstr>More on functions</vt:lpstr>
      <vt:lpstr>Rule 8</vt:lpstr>
      <vt:lpstr>Procedures</vt:lpstr>
      <vt:lpstr>Multiple returns in a function</vt:lpstr>
      <vt:lpstr>Reminder, rules so far</vt:lpstr>
      <vt:lpstr>Work on this now</vt:lpstr>
    </vt:vector>
  </TitlesOfParts>
  <Company>PEARSON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Todd</cp:lastModifiedBy>
  <cp:revision>58</cp:revision>
  <dcterms:created xsi:type="dcterms:W3CDTF">2012-03-21T18:49:41Z</dcterms:created>
  <dcterms:modified xsi:type="dcterms:W3CDTF">2013-11-11T22:33:54Z</dcterms:modified>
</cp:coreProperties>
</file>