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95" r:id="rId8"/>
    <p:sldId id="290" r:id="rId9"/>
    <p:sldId id="291" r:id="rId10"/>
    <p:sldId id="292" r:id="rId11"/>
    <p:sldId id="293" r:id="rId12"/>
    <p:sldId id="294" r:id="rId13"/>
    <p:sldId id="296" r:id="rId14"/>
    <p:sldId id="263" r:id="rId15"/>
    <p:sldId id="264" r:id="rId16"/>
    <p:sldId id="272" r:id="rId17"/>
    <p:sldId id="265" r:id="rId18"/>
    <p:sldId id="266" r:id="rId19"/>
    <p:sldId id="267" r:id="rId20"/>
    <p:sldId id="269"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75170-DDCD-40BE-A489-81D2986007B4}" type="datetimeFigureOut">
              <a:rPr lang="en-US" smtClean="0"/>
              <a:pPr/>
              <a:t>9/29/2020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95F1FB-85B4-4F03-A561-785B784296D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D2DFF-D030-42C2-8034-ACA04D19B122}" type="slidenum">
              <a:rPr lang="en-US"/>
              <a:pPr/>
              <a:t>21</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7C32F-9294-4EC5-99BA-DFD1E0BA1B24}" type="slidenum">
              <a:rPr lang="en-US"/>
              <a:pPr/>
              <a:t>22</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BF147B-86B5-4343-B45E-DF6FE78E6690}" type="slidenum">
              <a:rPr lang="en-US"/>
              <a:pPr/>
              <a:t>23</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1B4349-4298-4116-BBD3-CF42B288C429}" type="datetimeFigureOut">
              <a:rPr lang="en-US" smtClean="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445F7-96A1-4868-93DA-4A5DCC451CE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1B4349-4298-4116-BBD3-CF42B288C429}" type="datetimeFigureOut">
              <a:rPr lang="en-US" smtClean="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445F7-96A1-4868-93DA-4A5DCC451CE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1B4349-4298-4116-BBD3-CF42B288C429}" type="datetimeFigureOut">
              <a:rPr lang="en-US" smtClean="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445F7-96A1-4868-93DA-4A5DCC451C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1B4349-4298-4116-BBD3-CF42B288C429}" type="datetimeFigureOut">
              <a:rPr lang="en-US" smtClean="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445F7-96A1-4868-93DA-4A5DCC451C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1B4349-4298-4116-BBD3-CF42B288C429}" type="datetimeFigureOut">
              <a:rPr lang="en-US" smtClean="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445F7-96A1-4868-93DA-4A5DCC451CE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1B4349-4298-4116-BBD3-CF42B288C429}" type="datetimeFigureOut">
              <a:rPr lang="en-US" smtClean="0"/>
              <a:pPr/>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445F7-96A1-4868-93DA-4A5DCC451C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1B4349-4298-4116-BBD3-CF42B288C429}" type="datetimeFigureOut">
              <a:rPr lang="en-US" smtClean="0"/>
              <a:pPr/>
              <a:t>9/29/2020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2445F7-96A1-4868-93DA-4A5DCC451C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1B4349-4298-4116-BBD3-CF42B288C429}" type="datetimeFigureOut">
              <a:rPr lang="en-US" smtClean="0"/>
              <a:pPr/>
              <a:t>9/29/2020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2445F7-96A1-4868-93DA-4A5DCC451C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B4349-4298-4116-BBD3-CF42B288C429}" type="datetimeFigureOut">
              <a:rPr lang="en-US" smtClean="0"/>
              <a:pPr/>
              <a:t>9/29/2020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2445F7-96A1-4868-93DA-4A5DCC451C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1B4349-4298-4116-BBD3-CF42B288C429}" type="datetimeFigureOut">
              <a:rPr lang="en-US" smtClean="0"/>
              <a:pPr/>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445F7-96A1-4868-93DA-4A5DCC451C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1B4349-4298-4116-BBD3-CF42B288C429}" type="datetimeFigureOut">
              <a:rPr lang="en-US" smtClean="0"/>
              <a:pPr/>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445F7-96A1-4868-93DA-4A5DCC451C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B4349-4298-4116-BBD3-CF42B288C429}" type="datetimeFigureOut">
              <a:rPr lang="en-US" smtClean="0"/>
              <a:pPr/>
              <a:t>9/29/2020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2445F7-96A1-4868-93DA-4A5DCC451CE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Java</a:t>
            </a:r>
            <a:endParaRPr lang="en-US" dirty="0"/>
          </a:p>
        </p:txBody>
      </p:sp>
      <p:sp>
        <p:nvSpPr>
          <p:cNvPr id="3" name="Subtitle 2"/>
          <p:cNvSpPr>
            <a:spLocks noGrp="1"/>
          </p:cNvSpPr>
          <p:nvPr>
            <p:ph type="subTitle" idx="1"/>
          </p:nvPr>
        </p:nvSpPr>
        <p:spPr/>
        <p:txBody>
          <a:bodyPr/>
          <a:lstStyle/>
          <a:p>
            <a:r>
              <a:rPr lang="en-US" dirty="0" err="1" smtClean="0"/>
              <a:t>Nilanjana</a:t>
            </a:r>
            <a:r>
              <a:rPr lang="en-US" dirty="0" smtClean="0"/>
              <a:t> G. </a:t>
            </a:r>
            <a:r>
              <a:rPr lang="en-US" dirty="0" err="1" smtClean="0"/>
              <a:t>Basu</a:t>
            </a:r>
            <a:endParaRPr lang="en-US" dirty="0" smtClean="0"/>
          </a:p>
          <a:p>
            <a:r>
              <a:rPr lang="en-US" dirty="0" smtClean="0"/>
              <a:t>CSE, HITK</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compilation and interpretation both?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second advantage of using the Java </a:t>
            </a:r>
            <a:r>
              <a:rPr lang="en-US" dirty="0" err="1" smtClean="0"/>
              <a:t>bytecode</a:t>
            </a:r>
            <a:r>
              <a:rPr lang="en-US" dirty="0" smtClean="0"/>
              <a:t> is that it acts as a buffer between your computer and the program. </a:t>
            </a:r>
          </a:p>
          <a:p>
            <a:r>
              <a:rPr lang="en-US" dirty="0" smtClean="0"/>
              <a:t>This enables you to download an </a:t>
            </a:r>
            <a:r>
              <a:rPr lang="en-US" dirty="0" err="1" smtClean="0"/>
              <a:t>untrusted</a:t>
            </a:r>
            <a:r>
              <a:rPr lang="en-US" dirty="0" smtClean="0"/>
              <a:t> program from the Internet and execute it on your machine with some assurances. </a:t>
            </a:r>
            <a:endParaRPr lang="en-US" smtClean="0"/>
          </a:p>
          <a:p>
            <a:r>
              <a:rPr lang="en-US" smtClean="0"/>
              <a:t>Since </a:t>
            </a:r>
            <a:r>
              <a:rPr lang="en-US" dirty="0" smtClean="0"/>
              <a:t>you are running the Java interpreter (and not raw machine language code), you are protected by a layer of security which guards against malicious programs. </a:t>
            </a:r>
          </a:p>
          <a:p>
            <a:pPr>
              <a:buNone/>
            </a:pPr>
            <a:endParaRPr lang="en-US" dirty="0" smtClean="0"/>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compilation and interpretation both?</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Java </a:t>
            </a:r>
            <a:r>
              <a:rPr lang="en-US" dirty="0" err="1" smtClean="0"/>
              <a:t>bytecode</a:t>
            </a:r>
            <a:r>
              <a:rPr lang="en-US" dirty="0" smtClean="0"/>
              <a:t> and the java interpreter are not inherently specific to the Java programming language.</a:t>
            </a:r>
          </a:p>
          <a:p>
            <a:endParaRPr lang="en-US" dirty="0" smtClean="0"/>
          </a:p>
          <a:p>
            <a:r>
              <a:rPr lang="en-US" dirty="0" smtClean="0"/>
              <a:t> For example, you can use </a:t>
            </a:r>
            <a:r>
              <a:rPr lang="en-US" dirty="0" err="1" smtClean="0"/>
              <a:t>Jython</a:t>
            </a:r>
            <a:r>
              <a:rPr lang="en-US" dirty="0" smtClean="0"/>
              <a:t> to compile from the Python programming language into Java </a:t>
            </a:r>
            <a:r>
              <a:rPr lang="en-US" dirty="0" err="1" smtClean="0"/>
              <a:t>bytecode</a:t>
            </a:r>
            <a:r>
              <a:rPr lang="en-US" dirty="0" smtClean="0"/>
              <a:t>, and then use java to interpret it. There are similar ML, Lisp, and Fortran compilers that compile into Java </a:t>
            </a:r>
            <a:r>
              <a:rPr lang="en-US" dirty="0" err="1" smtClean="0"/>
              <a:t>bytecode</a:t>
            </a:r>
            <a:r>
              <a:rPr lang="en-US" dirty="0" smtClean="0"/>
              <a:t>. You could also use the Unix program </a:t>
            </a:r>
            <a:r>
              <a:rPr lang="en-US" dirty="0" err="1" smtClean="0"/>
              <a:t>gcj</a:t>
            </a:r>
            <a:r>
              <a:rPr lang="en-US" dirty="0" smtClean="0"/>
              <a:t> to compile directly from a .java source file into a machine executable file </a:t>
            </a:r>
            <a:r>
              <a:rPr lang="en-US" dirty="0" err="1" smtClean="0"/>
              <a:t>a.out</a:t>
            </a:r>
            <a:r>
              <a:rPr lang="en-US" dirty="0" smtClean="0"/>
              <a:t>, which can be run natively on any </a:t>
            </a:r>
            <a:r>
              <a:rPr lang="en-US" dirty="0" err="1" smtClean="0"/>
              <a:t>Sparc</a:t>
            </a:r>
            <a:r>
              <a:rPr lang="en-US" dirty="0" smtClean="0"/>
              <a:t> microprocessors.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JIT(Just-In-Time Compiler)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Java </a:t>
            </a:r>
            <a:r>
              <a:rPr lang="en-US" dirty="0" err="1" smtClean="0"/>
              <a:t>bytecode</a:t>
            </a:r>
            <a:r>
              <a:rPr lang="en-US" dirty="0" smtClean="0"/>
              <a:t> is executed by an interpreter, the execution will always be slower than the execution of the same program compiled into native machine language. </a:t>
            </a:r>
          </a:p>
          <a:p>
            <a:endParaRPr lang="en-US" dirty="0" smtClean="0"/>
          </a:p>
          <a:p>
            <a:r>
              <a:rPr lang="en-US" dirty="0" smtClean="0"/>
              <a:t>A JIT compiler may translate Java </a:t>
            </a:r>
            <a:r>
              <a:rPr lang="en-US" dirty="0" err="1" smtClean="0"/>
              <a:t>bytecode</a:t>
            </a:r>
            <a:r>
              <a:rPr lang="en-US" dirty="0" smtClean="0"/>
              <a:t> into native machine language while executing the program. </a:t>
            </a:r>
          </a:p>
          <a:p>
            <a:endParaRPr lang="en-US" dirty="0" smtClean="0"/>
          </a:p>
          <a:p>
            <a:r>
              <a:rPr lang="en-US" dirty="0" smtClean="0"/>
              <a:t>The translated parts of the program can then be executed much more quickly than they could be interpreted. This technique gets applied to those parts of a program frequently executed. This way a JIT compiler can significantly speed up the overall execution time.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Technology </a:t>
            </a:r>
            <a:endParaRPr lang="en-US" b="1" dirty="0"/>
          </a:p>
        </p:txBody>
      </p:sp>
      <p:sp>
        <p:nvSpPr>
          <p:cNvPr id="3" name="Content Placeholder 2"/>
          <p:cNvSpPr>
            <a:spLocks noGrp="1"/>
          </p:cNvSpPr>
          <p:nvPr>
            <p:ph idx="1"/>
          </p:nvPr>
        </p:nvSpPr>
        <p:spPr/>
        <p:txBody>
          <a:bodyPr/>
          <a:lstStyle/>
          <a:p>
            <a:pPr>
              <a:buClr>
                <a:srgbClr val="0000FF"/>
              </a:buClr>
              <a:buSzPct val="110000"/>
              <a:buFont typeface="Wingdings" pitchFamily="2" charset="2"/>
              <a:buChar char="§"/>
            </a:pPr>
            <a:r>
              <a:rPr lang="en-US" sz="2800" dirty="0" smtClean="0">
                <a:cs typeface="Arial" charset="0"/>
              </a:rPr>
              <a:t>Java technology is both a </a:t>
            </a:r>
            <a:r>
              <a:rPr lang="en-US" sz="2800" i="1" u="sng" dirty="0" smtClean="0">
                <a:solidFill>
                  <a:srgbClr val="FF3300"/>
                </a:solidFill>
                <a:cs typeface="Arial" charset="0"/>
              </a:rPr>
              <a:t>programming language</a:t>
            </a:r>
            <a:r>
              <a:rPr lang="en-US" sz="2800" dirty="0" smtClean="0">
                <a:cs typeface="Arial" charset="0"/>
              </a:rPr>
              <a:t> and a </a:t>
            </a:r>
            <a:r>
              <a:rPr lang="en-US" sz="2800" u="sng" dirty="0" smtClean="0">
                <a:solidFill>
                  <a:srgbClr val="FF3300"/>
                </a:solidFill>
                <a:cs typeface="Arial" charset="0"/>
              </a:rPr>
              <a:t>platform </a:t>
            </a:r>
          </a:p>
          <a:p>
            <a:pPr>
              <a:buClr>
                <a:srgbClr val="0000FF"/>
              </a:buClr>
              <a:buSzPct val="110000"/>
              <a:buFont typeface="Wingdings" pitchFamily="2" charset="2"/>
              <a:buChar char="§"/>
            </a:pPr>
            <a:r>
              <a:rPr lang="en-US" sz="2800" dirty="0" smtClean="0">
                <a:cs typeface="Arial" charset="0"/>
              </a:rPr>
              <a:t>The Java programming language is a </a:t>
            </a:r>
            <a:r>
              <a:rPr lang="en-US" sz="2800" u="sng" dirty="0" smtClean="0">
                <a:solidFill>
                  <a:srgbClr val="FF3300"/>
                </a:solidFill>
                <a:cs typeface="Arial" charset="0"/>
              </a:rPr>
              <a:t>high-level language</a:t>
            </a:r>
            <a:r>
              <a:rPr lang="en-US" sz="2800" dirty="0" smtClean="0">
                <a:cs typeface="Arial" charset="0"/>
              </a:rPr>
              <a:t> that can be characterized as follows</a:t>
            </a:r>
            <a:r>
              <a:rPr lang="tr-TR" sz="2800" dirty="0" smtClean="0">
                <a:cs typeface="Arial" charset="0"/>
              </a:rPr>
              <a:t>:</a:t>
            </a:r>
            <a:endParaRPr lang="en-IN" sz="2800" dirty="0" smtClean="0">
              <a:cs typeface="Arial" charset="0"/>
            </a:endParaRPr>
          </a:p>
          <a:p>
            <a:pPr>
              <a:buClr>
                <a:srgbClr val="0000FF"/>
              </a:buClr>
              <a:buSzPct val="110000"/>
              <a:buNone/>
            </a:pPr>
            <a:r>
              <a:rPr lang="en-IN" sz="2800" dirty="0" smtClean="0">
                <a:cs typeface="Arial" charset="0"/>
              </a:rPr>
              <a:t>	</a:t>
            </a:r>
            <a:r>
              <a:rPr lang="en-US" dirty="0" smtClean="0"/>
              <a:t>Simple</a:t>
            </a:r>
            <a:r>
              <a:rPr lang="tr-TR" dirty="0" smtClean="0"/>
              <a:t>,               </a:t>
            </a:r>
            <a:r>
              <a:rPr lang="en-US" dirty="0" smtClean="0"/>
              <a:t>Object </a:t>
            </a:r>
            <a:r>
              <a:rPr lang="tr-TR" dirty="0" smtClean="0"/>
              <a:t>O</a:t>
            </a:r>
            <a:r>
              <a:rPr lang="en-US" dirty="0" err="1" smtClean="0"/>
              <a:t>riented</a:t>
            </a:r>
            <a:r>
              <a:rPr lang="tr-TR" dirty="0" smtClean="0"/>
              <a:t>,         </a:t>
            </a:r>
            <a:r>
              <a:rPr lang="en-US" dirty="0" smtClean="0"/>
              <a:t>Portable</a:t>
            </a:r>
            <a:r>
              <a:rPr lang="tr-TR" dirty="0" smtClean="0"/>
              <a:t>, </a:t>
            </a:r>
            <a:r>
              <a:rPr lang="en-US" dirty="0" smtClean="0"/>
              <a:t>Distributed</a:t>
            </a:r>
            <a:r>
              <a:rPr lang="tr-TR" dirty="0" smtClean="0"/>
              <a:t>,         </a:t>
            </a:r>
            <a:r>
              <a:rPr lang="en-US" dirty="0" smtClean="0"/>
              <a:t>High </a:t>
            </a:r>
            <a:r>
              <a:rPr lang="tr-TR" dirty="0" smtClean="0"/>
              <a:t>P</a:t>
            </a:r>
            <a:r>
              <a:rPr lang="en-US" dirty="0" err="1" smtClean="0"/>
              <a:t>erformance</a:t>
            </a:r>
            <a:r>
              <a:rPr lang="tr-TR" dirty="0" smtClean="0"/>
              <a:t>,     </a:t>
            </a:r>
            <a:r>
              <a:rPr lang="en-US" dirty="0" smtClean="0"/>
              <a:t>Interpreted</a:t>
            </a:r>
            <a:r>
              <a:rPr lang="tr-TR" dirty="0" smtClean="0"/>
              <a:t>,   </a:t>
            </a:r>
            <a:r>
              <a:rPr lang="en-US" dirty="0" smtClean="0"/>
              <a:t>Multithreaded</a:t>
            </a:r>
            <a:r>
              <a:rPr lang="tr-TR" dirty="0" smtClean="0"/>
              <a:t>,      </a:t>
            </a:r>
            <a:r>
              <a:rPr lang="en-US" dirty="0" smtClean="0"/>
              <a:t>Robust</a:t>
            </a:r>
            <a:r>
              <a:rPr lang="tr-TR" dirty="0" smtClean="0"/>
              <a:t>,  </a:t>
            </a:r>
            <a:r>
              <a:rPr lang="en-US" dirty="0" smtClean="0"/>
              <a:t>Dynamic</a:t>
            </a:r>
            <a:r>
              <a:rPr lang="tr-TR" dirty="0" smtClean="0"/>
              <a:t>,     </a:t>
            </a:r>
            <a:r>
              <a:rPr lang="en-US" dirty="0" smtClean="0"/>
              <a:t>Secure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Technology</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In the Java programming language, all source code is first written in plain text files ending with the .java extension.</a:t>
            </a:r>
          </a:p>
          <a:p>
            <a:r>
              <a:rPr lang="en-US" dirty="0" smtClean="0"/>
              <a:t>Those source files are then compiled into .class files by the </a:t>
            </a:r>
            <a:r>
              <a:rPr lang="en-US" dirty="0" err="1" smtClean="0"/>
              <a:t>javac</a:t>
            </a:r>
            <a:r>
              <a:rPr lang="en-US" dirty="0" smtClean="0"/>
              <a:t> compiler. </a:t>
            </a:r>
          </a:p>
          <a:p>
            <a:r>
              <a:rPr lang="en-US" dirty="0" smtClean="0"/>
              <a:t>A .class file does not contain code that is native to your processor; it instead contains </a:t>
            </a:r>
            <a:r>
              <a:rPr lang="en-US" i="1" dirty="0" err="1" smtClean="0"/>
              <a:t>bytecodes</a:t>
            </a:r>
            <a:r>
              <a:rPr lang="en-US" dirty="0" smtClean="0"/>
              <a:t> — the machine language of the Java Virtual Machine</a:t>
            </a:r>
            <a:r>
              <a:rPr lang="en-US" baseline="30000" dirty="0"/>
              <a:t> </a:t>
            </a:r>
            <a:r>
              <a:rPr lang="en-US" dirty="0" smtClean="0"/>
              <a:t>(Java VM). </a:t>
            </a:r>
          </a:p>
          <a:p>
            <a:r>
              <a:rPr lang="en-US" dirty="0" smtClean="0"/>
              <a:t>The java launcher tool then runs your application with an instance of the Java Virtual Machine.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Technology</a:t>
            </a:r>
            <a:endParaRPr lang="en-US" dirty="0"/>
          </a:p>
        </p:txBody>
      </p:sp>
      <p:pic>
        <p:nvPicPr>
          <p:cNvPr id="4" name="Content Placeholder 3" descr="getStarted-compiler.gif"/>
          <p:cNvPicPr>
            <a:picLocks noGrp="1" noChangeAspect="1"/>
          </p:cNvPicPr>
          <p:nvPr>
            <p:ph idx="1"/>
          </p:nvPr>
        </p:nvPicPr>
        <p:blipFill>
          <a:blip r:embed="rId2"/>
          <a:stretch>
            <a:fillRect/>
          </a:stretch>
        </p:blipFill>
        <p:spPr>
          <a:xfrm>
            <a:off x="303132" y="3048000"/>
            <a:ext cx="8430946" cy="19812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Technology</a:t>
            </a:r>
            <a:endParaRPr lang="en-US" dirty="0"/>
          </a:p>
        </p:txBody>
      </p:sp>
      <p:pic>
        <p:nvPicPr>
          <p:cNvPr id="4" name="Content Placeholder 3" descr="helloWorld.gif"/>
          <p:cNvPicPr>
            <a:picLocks noGrp="1" noChangeAspect="1"/>
          </p:cNvPicPr>
          <p:nvPr>
            <p:ph idx="1"/>
          </p:nvPr>
        </p:nvPicPr>
        <p:blipFill>
          <a:blip r:embed="rId2"/>
          <a:stretch>
            <a:fillRect/>
          </a:stretch>
        </p:blipFill>
        <p:spPr>
          <a:xfrm>
            <a:off x="1981200" y="1676400"/>
            <a:ext cx="4705350" cy="4859819"/>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Java Platform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a:t>
            </a:r>
            <a:r>
              <a:rPr lang="en-US" i="1" dirty="0" smtClean="0"/>
              <a:t>platform</a:t>
            </a:r>
            <a:r>
              <a:rPr lang="en-US" dirty="0" smtClean="0"/>
              <a:t> is the hardware or software environment in which a program runs.</a:t>
            </a:r>
          </a:p>
          <a:p>
            <a:pPr>
              <a:buNone/>
            </a:pPr>
            <a:r>
              <a:rPr lang="en-US" dirty="0" smtClean="0"/>
              <a:t>	 -Microsoft Windows, Linux, Solaris OS, and Mac OS. </a:t>
            </a:r>
          </a:p>
          <a:p>
            <a:r>
              <a:rPr lang="en-US" dirty="0" smtClean="0"/>
              <a:t>Can be described as a combination of the operating system and underlying hardware. </a:t>
            </a:r>
          </a:p>
          <a:p>
            <a:r>
              <a:rPr lang="en-US" dirty="0" smtClean="0"/>
              <a:t>The Java platform differs from most other platforms in that it's a software-only platform that runs on top of other hardware-based platforms.</a:t>
            </a:r>
          </a:p>
          <a:p>
            <a:r>
              <a:rPr lang="en-US" dirty="0" smtClean="0"/>
              <a:t>The Java platform has two components:</a:t>
            </a:r>
          </a:p>
          <a:p>
            <a:pPr>
              <a:buNone/>
            </a:pPr>
            <a:r>
              <a:rPr lang="en-US" dirty="0" smtClean="0"/>
              <a:t>	The </a:t>
            </a:r>
            <a:r>
              <a:rPr lang="en-US" i="1" dirty="0" smtClean="0"/>
              <a:t>Java Virtual Machine</a:t>
            </a:r>
            <a:endParaRPr lang="en-US" dirty="0" smtClean="0"/>
          </a:p>
          <a:p>
            <a:pPr>
              <a:buNone/>
            </a:pPr>
            <a:r>
              <a:rPr lang="en-US" dirty="0" smtClean="0"/>
              <a:t>	The </a:t>
            </a:r>
            <a:r>
              <a:rPr lang="en-US" i="1" dirty="0" smtClean="0"/>
              <a:t>Java Application Programming Interface</a:t>
            </a:r>
            <a:r>
              <a:rPr lang="en-US" dirty="0" smtClean="0"/>
              <a:t> (API)</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Java Platform</a:t>
            </a:r>
            <a:endParaRPr lang="en-US" dirty="0"/>
          </a:p>
        </p:txBody>
      </p:sp>
      <p:sp>
        <p:nvSpPr>
          <p:cNvPr id="3" name="Content Placeholder 2"/>
          <p:cNvSpPr>
            <a:spLocks noGrp="1"/>
          </p:cNvSpPr>
          <p:nvPr>
            <p:ph idx="1"/>
          </p:nvPr>
        </p:nvSpPr>
        <p:spPr/>
        <p:txBody>
          <a:bodyPr>
            <a:normAutofit/>
          </a:bodyPr>
          <a:lstStyle/>
          <a:p>
            <a:r>
              <a:rPr lang="en-US" dirty="0" smtClean="0"/>
              <a:t>Java Virtual Machine is the base for the Java platform and is ported onto various hardware-based platforms.</a:t>
            </a:r>
          </a:p>
          <a:p>
            <a:r>
              <a:rPr lang="en-US" dirty="0" smtClean="0"/>
              <a:t>The API is a large collection of ready-made software components that provide many useful capabilities. It is grouped into libraries of related classes and interfaces; these libraries are known as </a:t>
            </a:r>
            <a:r>
              <a:rPr lang="en-US" i="1" dirty="0" smtClean="0"/>
              <a:t>packages</a:t>
            </a:r>
            <a:r>
              <a:rPr lang="en-US" dirty="0" smtClean="0"/>
              <a:t>.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Java Platform</a:t>
            </a:r>
            <a:endParaRPr lang="en-US" dirty="0"/>
          </a:p>
        </p:txBody>
      </p:sp>
      <p:pic>
        <p:nvPicPr>
          <p:cNvPr id="4" name="Content Placeholder 3" descr="getStarted-jvm.gif"/>
          <p:cNvPicPr>
            <a:picLocks noGrp="1" noChangeAspect="1"/>
          </p:cNvPicPr>
          <p:nvPr>
            <p:ph idx="1"/>
          </p:nvPr>
        </p:nvPicPr>
        <p:blipFill>
          <a:blip r:embed="rId2"/>
          <a:stretch>
            <a:fillRect/>
          </a:stretch>
        </p:blipFill>
        <p:spPr>
          <a:xfrm>
            <a:off x="533400" y="1934978"/>
            <a:ext cx="7438412" cy="3551422"/>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Java Program</a:t>
            </a:r>
            <a:endParaRPr lang="en-US" dirty="0"/>
          </a:p>
        </p:txBody>
      </p:sp>
      <p:sp>
        <p:nvSpPr>
          <p:cNvPr id="3" name="Content Placeholder 2"/>
          <p:cNvSpPr>
            <a:spLocks noGrp="1"/>
          </p:cNvSpPr>
          <p:nvPr>
            <p:ph idx="1"/>
          </p:nvPr>
        </p:nvSpPr>
        <p:spPr/>
        <p:txBody>
          <a:bodyPr>
            <a:normAutofit fontScale="85000" lnSpcReduction="10000"/>
          </a:bodyPr>
          <a:lstStyle/>
          <a:p>
            <a:pPr>
              <a:spcBef>
                <a:spcPct val="50000"/>
              </a:spcBef>
            </a:pPr>
            <a:r>
              <a:rPr lang="en-US" dirty="0" smtClean="0"/>
              <a:t>class </a:t>
            </a:r>
            <a:r>
              <a:rPr lang="en-US" dirty="0" err="1" smtClean="0"/>
              <a:t>class</a:t>
            </a:r>
            <a:r>
              <a:rPr lang="en-US" dirty="0" smtClean="0"/>
              <a:t>-name{</a:t>
            </a:r>
          </a:p>
          <a:p>
            <a:pPr>
              <a:spcBef>
                <a:spcPct val="50000"/>
              </a:spcBef>
            </a:pPr>
            <a:r>
              <a:rPr lang="en-US" dirty="0" smtClean="0"/>
              <a:t>  	public static void main(String </a:t>
            </a:r>
            <a:r>
              <a:rPr lang="en-US" dirty="0" err="1" smtClean="0"/>
              <a:t>args</a:t>
            </a:r>
            <a:r>
              <a:rPr lang="en-US" dirty="0" smtClean="0"/>
              <a:t>[]) {</a:t>
            </a:r>
          </a:p>
          <a:p>
            <a:pPr>
              <a:spcBef>
                <a:spcPct val="50000"/>
              </a:spcBef>
            </a:pPr>
            <a:r>
              <a:rPr lang="en-US" dirty="0" smtClean="0">
                <a:solidFill>
                  <a:schemeClr val="bg2"/>
                </a:solidFill>
              </a:rPr>
              <a:t>		</a:t>
            </a:r>
            <a:r>
              <a:rPr lang="en-US" i="1" dirty="0" smtClean="0">
                <a:solidFill>
                  <a:schemeClr val="bg2"/>
                </a:solidFill>
              </a:rPr>
              <a:t>statement1;</a:t>
            </a:r>
          </a:p>
          <a:p>
            <a:pPr>
              <a:spcBef>
                <a:spcPct val="50000"/>
              </a:spcBef>
            </a:pPr>
            <a:r>
              <a:rPr lang="en-US" i="1" dirty="0" smtClean="0">
                <a:solidFill>
                  <a:schemeClr val="bg2"/>
                </a:solidFill>
              </a:rPr>
              <a:t>		statement2;</a:t>
            </a:r>
          </a:p>
          <a:p>
            <a:pPr>
              <a:spcBef>
                <a:spcPct val="50000"/>
              </a:spcBef>
            </a:pPr>
            <a:r>
              <a:rPr lang="en-US" i="1" dirty="0" smtClean="0"/>
              <a:t>		      …</a:t>
            </a:r>
          </a:p>
          <a:p>
            <a:pPr>
              <a:spcBef>
                <a:spcPct val="50000"/>
              </a:spcBef>
            </a:pPr>
            <a:r>
              <a:rPr lang="en-US" i="1" dirty="0" smtClean="0"/>
              <a:t>		      …</a:t>
            </a:r>
          </a:p>
          <a:p>
            <a:pPr>
              <a:spcBef>
                <a:spcPct val="50000"/>
              </a:spcBef>
            </a:pPr>
            <a:r>
              <a:rPr lang="en-US" dirty="0" smtClean="0"/>
              <a:t>	}</a:t>
            </a:r>
          </a:p>
          <a:p>
            <a:pPr>
              <a:spcBef>
                <a:spcPct val="50000"/>
              </a:spcBef>
            </a:pPr>
            <a:r>
              <a:rPr lang="en-US" dirty="0" smtClean="0"/>
              <a:t>}</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smtClean="0"/>
              <a:t>Java virtual machine:</a:t>
            </a:r>
            <a:endParaRPr lang="en-US" dirty="0" smtClean="0"/>
          </a:p>
          <a:p>
            <a:pPr>
              <a:buNone/>
            </a:pPr>
            <a:r>
              <a:rPr lang="en-US" dirty="0" smtClean="0"/>
              <a:t>	A software "execution engine" that safely and compatibly executes the byte codes in Java class files on a microprocessor (whether in a computer or in another electronic device).</a:t>
            </a:r>
          </a:p>
          <a:p>
            <a:endParaRPr lang="en-US" dirty="0" smtClean="0"/>
          </a:p>
          <a:p>
            <a:r>
              <a:rPr lang="en-US" b="1" dirty="0" smtClean="0"/>
              <a:t>Java interpreter:</a:t>
            </a:r>
            <a:endParaRPr lang="en-US" dirty="0" smtClean="0"/>
          </a:p>
          <a:p>
            <a:pPr>
              <a:buNone/>
            </a:pPr>
            <a:r>
              <a:rPr lang="en-US" dirty="0" smtClean="0"/>
              <a:t>	A module that alternately decodes and executes every statement in some body of code. The Java interpreter decodes and executes </a:t>
            </a:r>
            <a:r>
              <a:rPr lang="en-US" dirty="0" err="1" smtClean="0"/>
              <a:t>bytecode</a:t>
            </a:r>
            <a:r>
              <a:rPr lang="en-US" dirty="0" smtClean="0"/>
              <a:t> for the Java virtual machine.</a:t>
            </a:r>
          </a:p>
          <a:p>
            <a:pPr>
              <a:buNone/>
            </a:pPr>
            <a:r>
              <a:rPr lang="en-US" dirty="0" smtClean="0"/>
              <a:t>	</a:t>
            </a:r>
          </a:p>
          <a:p>
            <a:pPr>
              <a:buNone/>
            </a:pPr>
            <a:r>
              <a:rPr lang="en-US" dirty="0" smtClean="0"/>
              <a:t>	The Java interpreter is actually a part of JVM. Virtual machine is not just executing the </a:t>
            </a:r>
            <a:r>
              <a:rPr lang="en-US" dirty="0" err="1" smtClean="0"/>
              <a:t>bytecodes</a:t>
            </a:r>
            <a:r>
              <a:rPr lang="en-US" dirty="0" smtClean="0"/>
              <a:t>, it has lot of tasks to do. That full-fledged environment is referred to as a JVM.</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tr-TR" sz="3200">
                <a:solidFill>
                  <a:srgbClr val="0000FF"/>
                </a:solidFill>
              </a:rPr>
              <a:t>Object-Oriented Programming (OOP)</a:t>
            </a:r>
            <a:endParaRPr lang="en-US" sz="3200">
              <a:solidFill>
                <a:srgbClr val="0000FF"/>
              </a:solidFill>
            </a:endParaRPr>
          </a:p>
        </p:txBody>
      </p:sp>
      <p:sp>
        <p:nvSpPr>
          <p:cNvPr id="27651" name="Rectangle 3"/>
          <p:cNvSpPr>
            <a:spLocks noGrp="1" noChangeArrowheads="1"/>
          </p:cNvSpPr>
          <p:nvPr>
            <p:ph type="body" idx="1"/>
          </p:nvPr>
        </p:nvSpPr>
        <p:spPr/>
        <p:txBody>
          <a:bodyPr/>
          <a:lstStyle/>
          <a:p>
            <a:pPr algn="just">
              <a:buClr>
                <a:srgbClr val="0000FF"/>
              </a:buClr>
              <a:buSzPct val="110000"/>
              <a:buFont typeface="Wingdings" pitchFamily="2" charset="2"/>
              <a:buChar char="§"/>
            </a:pPr>
            <a:r>
              <a:rPr lang="en-US" sz="2400"/>
              <a:t>OOP is the core of Java</a:t>
            </a:r>
            <a:endParaRPr lang="tr-TR" sz="2400"/>
          </a:p>
          <a:p>
            <a:pPr algn="just">
              <a:buClr>
                <a:srgbClr val="0000FF"/>
              </a:buClr>
              <a:buSzPct val="110000"/>
              <a:buFont typeface="Wingdings" pitchFamily="2" charset="2"/>
              <a:buNone/>
            </a:pPr>
            <a:endParaRPr lang="en-US" sz="2400"/>
          </a:p>
          <a:p>
            <a:pPr algn="just">
              <a:buClr>
                <a:srgbClr val="0000FF"/>
              </a:buClr>
              <a:buSzPct val="110000"/>
              <a:buFont typeface="Wingdings" pitchFamily="2" charset="2"/>
              <a:buChar char="§"/>
            </a:pPr>
            <a:r>
              <a:rPr lang="en-US" sz="2400"/>
              <a:t>All Java programs are object-oriented.</a:t>
            </a:r>
          </a:p>
          <a:p>
            <a:pPr lvl="2" algn="just">
              <a:buClr>
                <a:srgbClr val="FF3300"/>
              </a:buClr>
              <a:buSzPct val="110000"/>
              <a:buFont typeface="Wingdings" pitchFamily="2" charset="2"/>
              <a:buChar char="v"/>
            </a:pPr>
            <a:r>
              <a:rPr lang="en-US" sz="1800"/>
              <a:t>    </a:t>
            </a:r>
            <a:r>
              <a:rPr lang="en-US"/>
              <a:t>This isn’t the option the way that it is in C++</a:t>
            </a:r>
            <a:endParaRPr lang="tr-TR"/>
          </a:p>
          <a:p>
            <a:pPr lvl="2" algn="just">
              <a:buClr>
                <a:srgbClr val="FF3300"/>
              </a:buClr>
              <a:buSzPct val="110000"/>
              <a:buFont typeface="Wingdings" pitchFamily="2" charset="2"/>
              <a:buNone/>
            </a:pPr>
            <a:endParaRPr lang="en-US"/>
          </a:p>
          <a:p>
            <a:pPr algn="just">
              <a:buClr>
                <a:srgbClr val="0000FF"/>
              </a:buClr>
              <a:buSzPct val="110000"/>
              <a:buFont typeface="Wingdings" pitchFamily="2" charset="2"/>
              <a:buChar char="§"/>
            </a:pPr>
            <a:r>
              <a:rPr lang="en-US" sz="2400"/>
              <a:t>OOP and Java are integrated, it is important to understand its basic principles before writing java programs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68313" y="0"/>
            <a:ext cx="8229600" cy="765175"/>
          </a:xfrm>
        </p:spPr>
        <p:txBody>
          <a:bodyPr/>
          <a:lstStyle/>
          <a:p>
            <a:r>
              <a:rPr lang="en-US" sz="3200">
                <a:solidFill>
                  <a:srgbClr val="0000FF"/>
                </a:solidFill>
              </a:rPr>
              <a:t>Abstraction</a:t>
            </a:r>
          </a:p>
        </p:txBody>
      </p:sp>
      <p:sp>
        <p:nvSpPr>
          <p:cNvPr id="29699" name="Rectangle 3"/>
          <p:cNvSpPr>
            <a:spLocks noGrp="1" noChangeArrowheads="1"/>
          </p:cNvSpPr>
          <p:nvPr>
            <p:ph type="body" idx="1"/>
          </p:nvPr>
        </p:nvSpPr>
        <p:spPr>
          <a:xfrm>
            <a:off x="0" y="836613"/>
            <a:ext cx="9144000" cy="6453187"/>
          </a:xfrm>
        </p:spPr>
        <p:txBody>
          <a:bodyPr/>
          <a:lstStyle/>
          <a:p>
            <a:pPr>
              <a:lnSpc>
                <a:spcPct val="80000"/>
              </a:lnSpc>
              <a:buFontTx/>
              <a:buNone/>
            </a:pPr>
            <a:r>
              <a:rPr lang="tr-TR" sz="1200"/>
              <a:t>     </a:t>
            </a:r>
          </a:p>
          <a:p>
            <a:pPr>
              <a:lnSpc>
                <a:spcPct val="80000"/>
              </a:lnSpc>
              <a:buFontTx/>
              <a:buNone/>
            </a:pPr>
            <a:r>
              <a:rPr lang="tr-TR" sz="1200"/>
              <a:t> </a:t>
            </a:r>
            <a:r>
              <a:rPr lang="tr-TR" sz="2000" u="sng"/>
              <a:t>The</a:t>
            </a:r>
            <a:r>
              <a:rPr lang="en-US" sz="2000" u="sng"/>
              <a:t> essential element of  OOP is </a:t>
            </a:r>
            <a:r>
              <a:rPr lang="en-US" sz="2000" b="1" i="1" u="sng"/>
              <a:t>abstraction</a:t>
            </a:r>
            <a:endParaRPr lang="en-US" sz="2000" u="sng"/>
          </a:p>
          <a:p>
            <a:pPr>
              <a:lnSpc>
                <a:spcPct val="80000"/>
              </a:lnSpc>
              <a:buClr>
                <a:srgbClr val="0000FF"/>
              </a:buClr>
              <a:buSzPct val="110000"/>
              <a:buFont typeface="Wingdings" pitchFamily="2" charset="2"/>
              <a:buChar char="§"/>
            </a:pPr>
            <a:r>
              <a:rPr lang="en-US" sz="2000"/>
              <a:t>It is the process of  </a:t>
            </a:r>
            <a:r>
              <a:rPr lang="en-US" sz="2000">
                <a:solidFill>
                  <a:schemeClr val="accent2"/>
                </a:solidFill>
              </a:rPr>
              <a:t>focusing</a:t>
            </a:r>
            <a:r>
              <a:rPr lang="en-US" sz="2000"/>
              <a:t> on those </a:t>
            </a:r>
            <a:r>
              <a:rPr lang="en-US" sz="2000" i="1">
                <a:solidFill>
                  <a:srgbClr val="FF3300"/>
                </a:solidFill>
              </a:rPr>
              <a:t>features of something</a:t>
            </a:r>
            <a:r>
              <a:rPr lang="en-US" sz="2000"/>
              <a:t> that are </a:t>
            </a:r>
            <a:r>
              <a:rPr lang="en-US" sz="2000">
                <a:solidFill>
                  <a:srgbClr val="FF3300"/>
                </a:solidFill>
              </a:rPr>
              <a:t>essentials for the task</a:t>
            </a:r>
            <a:r>
              <a:rPr lang="en-US" sz="2000"/>
              <a:t> at hand and </a:t>
            </a:r>
            <a:r>
              <a:rPr lang="en-US" sz="2000">
                <a:solidFill>
                  <a:schemeClr val="accent2"/>
                </a:solidFill>
              </a:rPr>
              <a:t>ignoring </a:t>
            </a:r>
            <a:r>
              <a:rPr lang="en-US" sz="2000"/>
              <a:t>those that are not.</a:t>
            </a:r>
          </a:p>
          <a:p>
            <a:pPr lvl="1">
              <a:lnSpc>
                <a:spcPct val="80000"/>
              </a:lnSpc>
              <a:buClr>
                <a:srgbClr val="FF3300"/>
              </a:buClr>
              <a:buSzPct val="110000"/>
              <a:buFont typeface="Wingdings" pitchFamily="2" charset="2"/>
              <a:buChar char="v"/>
            </a:pPr>
            <a:r>
              <a:rPr lang="en-US" sz="2000"/>
              <a:t>For a personal system, we are interested only in people objects and only the ones that are employed by the company. The skiers, golfers, and cyclists are not included.</a:t>
            </a:r>
            <a:endParaRPr lang="tr-TR" sz="2000"/>
          </a:p>
          <a:p>
            <a:pPr lvl="1">
              <a:lnSpc>
                <a:spcPct val="80000"/>
              </a:lnSpc>
              <a:buClr>
                <a:srgbClr val="FF3300"/>
              </a:buClr>
              <a:buSzPct val="110000"/>
              <a:buFont typeface="Wingdings" pitchFamily="2" charset="2"/>
              <a:buNone/>
            </a:pPr>
            <a:endParaRPr lang="en-US" sz="2000"/>
          </a:p>
          <a:p>
            <a:pPr>
              <a:lnSpc>
                <a:spcPct val="80000"/>
              </a:lnSpc>
              <a:buClr>
                <a:srgbClr val="0000FF"/>
              </a:buClr>
              <a:buSzPct val="110000"/>
              <a:buFont typeface="Wingdings" pitchFamily="2" charset="2"/>
              <a:buChar char="§"/>
            </a:pPr>
            <a:r>
              <a:rPr lang="en-US" sz="2000"/>
              <a:t>The powerful way to manage abstraction is through the use of </a:t>
            </a:r>
            <a:r>
              <a:rPr lang="en-US" sz="2000">
                <a:solidFill>
                  <a:srgbClr val="0000FF"/>
                </a:solidFill>
              </a:rPr>
              <a:t>hierarchical classifications</a:t>
            </a:r>
          </a:p>
          <a:p>
            <a:pPr lvl="1">
              <a:lnSpc>
                <a:spcPct val="80000"/>
              </a:lnSpc>
              <a:buClr>
                <a:srgbClr val="FF3300"/>
              </a:buClr>
              <a:buSzPct val="110000"/>
              <a:buFont typeface="Wingdings" pitchFamily="2" charset="2"/>
              <a:buChar char="v"/>
            </a:pPr>
            <a:r>
              <a:rPr lang="en-US" sz="2000"/>
              <a:t>This allows us to </a:t>
            </a:r>
            <a:r>
              <a:rPr lang="en-US" sz="2000">
                <a:solidFill>
                  <a:srgbClr val="0000FF"/>
                </a:solidFill>
              </a:rPr>
              <a:t>layer semantic of complex systems</a:t>
            </a:r>
            <a:r>
              <a:rPr lang="en-US" sz="2000"/>
              <a:t>, breaking them into more manageable pieces.</a:t>
            </a:r>
          </a:p>
          <a:p>
            <a:pPr lvl="2">
              <a:lnSpc>
                <a:spcPct val="80000"/>
              </a:lnSpc>
              <a:buClr>
                <a:schemeClr val="accent2"/>
              </a:buClr>
              <a:buSzPct val="110000"/>
              <a:buFont typeface="Wingdings" pitchFamily="2" charset="2"/>
              <a:buChar char="ü"/>
            </a:pPr>
            <a:r>
              <a:rPr lang="en-US" sz="2000"/>
              <a:t>From the outside, the car  is a single object. Once inside, we see that car consists of several  subsystems: steering, clutch pedal, brakes, sound system, seat belts, heading,, and so on.</a:t>
            </a:r>
          </a:p>
          <a:p>
            <a:pPr lvl="2">
              <a:lnSpc>
                <a:spcPct val="80000"/>
              </a:lnSpc>
              <a:buClr>
                <a:schemeClr val="accent2"/>
              </a:buClr>
              <a:buSzPct val="110000"/>
              <a:buFont typeface="Wingdings" pitchFamily="2" charset="2"/>
              <a:buChar char="ü"/>
            </a:pPr>
            <a:r>
              <a:rPr lang="en-US" sz="2000"/>
              <a:t>Each subsystem is made of more specialized units.</a:t>
            </a:r>
          </a:p>
          <a:p>
            <a:pPr lvl="2">
              <a:lnSpc>
                <a:spcPct val="80000"/>
              </a:lnSpc>
              <a:buClr>
                <a:schemeClr val="accent2"/>
              </a:buClr>
              <a:buSzPct val="110000"/>
              <a:buFont typeface="Wingdings" pitchFamily="2" charset="2"/>
              <a:buChar char="ü"/>
            </a:pPr>
            <a:r>
              <a:rPr lang="en-US" sz="2000"/>
              <a:t>The sound system consists of a radio, CD player, a tape player </a:t>
            </a:r>
            <a:endParaRPr lang="tr-TR" sz="2000"/>
          </a:p>
          <a:p>
            <a:pPr>
              <a:lnSpc>
                <a:spcPct val="80000"/>
              </a:lnSpc>
              <a:buClr>
                <a:schemeClr val="accent2"/>
              </a:buClr>
              <a:buSzPct val="110000"/>
              <a:buFont typeface="Wingdings" pitchFamily="2" charset="2"/>
              <a:buNone/>
            </a:pPr>
            <a:endParaRPr lang="en-US" sz="20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3600" i="1">
                <a:solidFill>
                  <a:srgbClr val="0000FF"/>
                </a:solidFill>
              </a:rPr>
              <a:t>Hierarchical Abstractions</a:t>
            </a:r>
          </a:p>
        </p:txBody>
      </p:sp>
      <p:sp>
        <p:nvSpPr>
          <p:cNvPr id="31747" name="Rectangle 3"/>
          <p:cNvSpPr>
            <a:spLocks noGrp="1" noChangeArrowheads="1"/>
          </p:cNvSpPr>
          <p:nvPr>
            <p:ph type="body" idx="1"/>
          </p:nvPr>
        </p:nvSpPr>
        <p:spPr>
          <a:xfrm>
            <a:off x="395288" y="1268413"/>
            <a:ext cx="8748712" cy="5256212"/>
          </a:xfrm>
        </p:spPr>
        <p:txBody>
          <a:bodyPr/>
          <a:lstStyle/>
          <a:p>
            <a:pPr>
              <a:lnSpc>
                <a:spcPct val="80000"/>
              </a:lnSpc>
              <a:buClr>
                <a:srgbClr val="0000FF"/>
              </a:buClr>
              <a:buSzPct val="110000"/>
              <a:buFont typeface="Wingdings" pitchFamily="2" charset="2"/>
              <a:buChar char="§"/>
            </a:pPr>
            <a:r>
              <a:rPr lang="en-US" sz="2400"/>
              <a:t>We have to manage the  complexity of system through the use of </a:t>
            </a:r>
            <a:r>
              <a:rPr lang="en-US" sz="2400" b="1" i="1">
                <a:solidFill>
                  <a:schemeClr val="accent2"/>
                </a:solidFill>
              </a:rPr>
              <a:t>hierarchical abstractions</a:t>
            </a:r>
            <a:r>
              <a:rPr lang="en-US" sz="2400"/>
              <a:t>.</a:t>
            </a:r>
          </a:p>
          <a:p>
            <a:pPr>
              <a:lnSpc>
                <a:spcPct val="80000"/>
              </a:lnSpc>
              <a:buClr>
                <a:srgbClr val="0000FF"/>
              </a:buClr>
              <a:buSzPct val="110000"/>
              <a:buFont typeface="Wingdings" pitchFamily="2" charset="2"/>
              <a:buChar char="§"/>
            </a:pPr>
            <a:endParaRPr lang="tr-TR" sz="2400"/>
          </a:p>
          <a:p>
            <a:pPr>
              <a:lnSpc>
                <a:spcPct val="80000"/>
              </a:lnSpc>
              <a:buClr>
                <a:srgbClr val="0000FF"/>
              </a:buClr>
              <a:buSzPct val="110000"/>
              <a:buFont typeface="Wingdings" pitchFamily="2" charset="2"/>
              <a:buChar char="§"/>
            </a:pPr>
            <a:r>
              <a:rPr lang="en-US" sz="2400"/>
              <a:t>The data from a traditional process-oriented program can be transformed by abstraction into its component objects.</a:t>
            </a:r>
            <a:endParaRPr lang="tr-TR" sz="2400"/>
          </a:p>
          <a:p>
            <a:pPr>
              <a:lnSpc>
                <a:spcPct val="80000"/>
              </a:lnSpc>
              <a:buClr>
                <a:srgbClr val="0000FF"/>
              </a:buClr>
              <a:buSzPct val="110000"/>
              <a:buFont typeface="Wingdings" pitchFamily="2" charset="2"/>
              <a:buNone/>
            </a:pPr>
            <a:endParaRPr lang="tr-TR" sz="2400"/>
          </a:p>
          <a:p>
            <a:pPr>
              <a:lnSpc>
                <a:spcPct val="80000"/>
              </a:lnSpc>
              <a:buClr>
                <a:srgbClr val="0000FF"/>
              </a:buClr>
              <a:buSzPct val="110000"/>
              <a:buFont typeface="Wingdings" pitchFamily="2" charset="2"/>
              <a:buChar char="§"/>
            </a:pPr>
            <a:r>
              <a:rPr lang="en-US" sz="2400"/>
              <a:t>A sequence of process steps can become a collection of messages between these objects.</a:t>
            </a:r>
            <a:endParaRPr lang="tr-TR" sz="2400"/>
          </a:p>
          <a:p>
            <a:pPr>
              <a:lnSpc>
                <a:spcPct val="80000"/>
              </a:lnSpc>
              <a:buClr>
                <a:srgbClr val="0000FF"/>
              </a:buClr>
              <a:buSzPct val="110000"/>
              <a:buFont typeface="Wingdings" pitchFamily="2" charset="2"/>
              <a:buNone/>
            </a:pPr>
            <a:endParaRPr lang="tr-TR" sz="2400"/>
          </a:p>
          <a:p>
            <a:pPr>
              <a:lnSpc>
                <a:spcPct val="80000"/>
              </a:lnSpc>
              <a:buClr>
                <a:srgbClr val="0000FF"/>
              </a:buClr>
              <a:buSzPct val="110000"/>
              <a:buFont typeface="Wingdings" pitchFamily="2" charset="2"/>
              <a:buChar char="§"/>
            </a:pPr>
            <a:r>
              <a:rPr lang="en-US" sz="2400"/>
              <a:t>Each of these objects describes its own unique behavior.</a:t>
            </a:r>
            <a:endParaRPr lang="tr-TR" sz="2400"/>
          </a:p>
          <a:p>
            <a:pPr>
              <a:lnSpc>
                <a:spcPct val="80000"/>
              </a:lnSpc>
              <a:buClr>
                <a:srgbClr val="0000FF"/>
              </a:buClr>
              <a:buSzPct val="110000"/>
              <a:buFont typeface="Wingdings" pitchFamily="2" charset="2"/>
              <a:buNone/>
            </a:pPr>
            <a:endParaRPr lang="tr-TR" sz="2400"/>
          </a:p>
          <a:p>
            <a:pPr>
              <a:lnSpc>
                <a:spcPct val="80000"/>
              </a:lnSpc>
              <a:buClr>
                <a:srgbClr val="0000FF"/>
              </a:buClr>
              <a:buSzPct val="110000"/>
              <a:buFont typeface="Wingdings" pitchFamily="2" charset="2"/>
              <a:buChar char="§"/>
            </a:pPr>
            <a:r>
              <a:rPr lang="en-US" sz="2400"/>
              <a:t> We can threat objects as </a:t>
            </a:r>
            <a:r>
              <a:rPr lang="en-US" sz="2400">
                <a:solidFill>
                  <a:srgbClr val="FF3300"/>
                </a:solidFill>
              </a:rPr>
              <a:t>concrete entites</a:t>
            </a:r>
            <a:r>
              <a:rPr lang="en-US" sz="2400"/>
              <a:t> that respond to messages telling them to do something</a:t>
            </a:r>
            <a:endParaRPr lang="tr-TR" sz="2400"/>
          </a:p>
          <a:p>
            <a:pPr>
              <a:lnSpc>
                <a:spcPct val="80000"/>
              </a:lnSpc>
              <a:buFontTx/>
              <a:buNone/>
            </a:pPr>
            <a:endParaRPr lang="tr-TR" sz="2400"/>
          </a:p>
          <a:p>
            <a:pPr algn="ctr">
              <a:lnSpc>
                <a:spcPct val="80000"/>
              </a:lnSpc>
              <a:buFontTx/>
              <a:buNone/>
            </a:pPr>
            <a:r>
              <a:rPr lang="tr-TR" sz="2000"/>
              <a:t>    </a:t>
            </a:r>
            <a:r>
              <a:rPr lang="en-US" sz="2400"/>
              <a:t>This is the essence of object-oriented programming</a:t>
            </a:r>
            <a:r>
              <a:rPr lang="en-US" sz="200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395288" y="0"/>
            <a:ext cx="8424862" cy="6524625"/>
          </a:xfrm>
        </p:spPr>
        <p:txBody>
          <a:bodyPr/>
          <a:lstStyle/>
          <a:p>
            <a:pPr>
              <a:lnSpc>
                <a:spcPct val="80000"/>
              </a:lnSpc>
              <a:buFontTx/>
              <a:buNone/>
            </a:pPr>
            <a:r>
              <a:rPr lang="tr-TR" sz="2400" b="1">
                <a:solidFill>
                  <a:schemeClr val="hlink"/>
                </a:solidFill>
              </a:rPr>
              <a:t>   </a:t>
            </a:r>
          </a:p>
          <a:p>
            <a:pPr>
              <a:lnSpc>
                <a:spcPct val="80000"/>
              </a:lnSpc>
              <a:buFontTx/>
              <a:buNone/>
            </a:pPr>
            <a:r>
              <a:rPr lang="tr-TR" b="1">
                <a:solidFill>
                  <a:schemeClr val="hlink"/>
                </a:solidFill>
              </a:rPr>
              <a:t>   </a:t>
            </a:r>
            <a:r>
              <a:rPr lang="en-US" b="1">
                <a:solidFill>
                  <a:schemeClr val="hlink"/>
                </a:solidFill>
              </a:rPr>
              <a:t>It is important that we understand how the object-oriented concepts, forming the heart of Java, translate into programs</a:t>
            </a:r>
          </a:p>
          <a:p>
            <a:pPr>
              <a:lnSpc>
                <a:spcPct val="80000"/>
              </a:lnSpc>
              <a:buFontTx/>
              <a:buNone/>
            </a:pPr>
            <a:endParaRPr lang="en-US" b="1">
              <a:solidFill>
                <a:schemeClr val="hlink"/>
              </a:solidFill>
            </a:endParaRPr>
          </a:p>
          <a:p>
            <a:pPr>
              <a:lnSpc>
                <a:spcPct val="80000"/>
              </a:lnSpc>
              <a:buClr>
                <a:srgbClr val="0000FF"/>
              </a:buClr>
              <a:buSzPct val="110000"/>
              <a:buFont typeface="Wingdings" pitchFamily="2" charset="2"/>
              <a:buChar char="§"/>
            </a:pPr>
            <a:r>
              <a:rPr lang="en-US" sz="2800" b="1"/>
              <a:t>All OOP languages provide mechanism that help us to implement OO model they are</a:t>
            </a:r>
          </a:p>
          <a:p>
            <a:pPr lvl="4">
              <a:lnSpc>
                <a:spcPct val="80000"/>
              </a:lnSpc>
              <a:buClr>
                <a:srgbClr val="FF3300"/>
              </a:buClr>
              <a:buSzPct val="110000"/>
              <a:buFont typeface="Wingdings" pitchFamily="2" charset="2"/>
              <a:buChar char="v"/>
            </a:pPr>
            <a:r>
              <a:rPr lang="en-US" sz="2800" b="1"/>
              <a:t>Encapsulation</a:t>
            </a:r>
            <a:endParaRPr lang="tr-TR" sz="2800" b="1"/>
          </a:p>
          <a:p>
            <a:pPr lvl="4">
              <a:lnSpc>
                <a:spcPct val="80000"/>
              </a:lnSpc>
              <a:buClr>
                <a:srgbClr val="FF3300"/>
              </a:buClr>
              <a:buSzPct val="110000"/>
              <a:buFont typeface="Wingdings" pitchFamily="2" charset="2"/>
              <a:buChar char="v"/>
            </a:pPr>
            <a:r>
              <a:rPr lang="en-US" sz="2800" b="1"/>
              <a:t>Inheritance</a:t>
            </a:r>
          </a:p>
          <a:p>
            <a:pPr lvl="4">
              <a:lnSpc>
                <a:spcPct val="80000"/>
              </a:lnSpc>
              <a:buClr>
                <a:srgbClr val="FF3300"/>
              </a:buClr>
              <a:buSzPct val="110000"/>
              <a:buFont typeface="Wingdings" pitchFamily="2" charset="2"/>
              <a:buChar char="v"/>
            </a:pPr>
            <a:r>
              <a:rPr lang="en-US" sz="2800" b="1"/>
              <a:t>Polymorphism</a:t>
            </a:r>
            <a:endParaRPr lang="tr-TR" sz="2800" b="1"/>
          </a:p>
          <a:p>
            <a:pPr lvl="4">
              <a:lnSpc>
                <a:spcPct val="80000"/>
              </a:lnSpc>
              <a:buClr>
                <a:srgbClr val="FF3300"/>
              </a:buClr>
              <a:buSzPct val="110000"/>
              <a:buFont typeface="Wingdings" pitchFamily="2" charset="2"/>
              <a:buChar char="v"/>
            </a:pPr>
            <a:endParaRPr lang="en-US" sz="2800" b="1"/>
          </a:p>
          <a:p>
            <a:pPr>
              <a:lnSpc>
                <a:spcPct val="80000"/>
              </a:lnSpc>
              <a:buClr>
                <a:srgbClr val="336600"/>
              </a:buClr>
              <a:buSzPct val="170000"/>
              <a:buFontTx/>
              <a:buNone/>
            </a:pPr>
            <a:endParaRPr lang="en-US" sz="2000" b="1"/>
          </a:p>
          <a:p>
            <a:pPr>
              <a:lnSpc>
                <a:spcPct val="80000"/>
              </a:lnSpc>
              <a:buClr>
                <a:srgbClr val="0000FF"/>
              </a:buClr>
              <a:buSzPct val="110000"/>
              <a:buFont typeface="Wingdings" pitchFamily="2" charset="2"/>
              <a:buChar char="§"/>
            </a:pPr>
            <a:r>
              <a:rPr lang="en-US" sz="2800"/>
              <a:t>A programming language is said to support OO design if it</a:t>
            </a:r>
            <a:r>
              <a:rPr lang="tr-TR" sz="2800"/>
              <a:t>  </a:t>
            </a:r>
            <a:r>
              <a:rPr lang="en-US" sz="2800"/>
              <a:t>supports these three concepts in its syntax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95288" y="0"/>
            <a:ext cx="8229600" cy="1143000"/>
          </a:xfrm>
        </p:spPr>
        <p:txBody>
          <a:bodyPr/>
          <a:lstStyle/>
          <a:p>
            <a:r>
              <a:rPr lang="tr-TR">
                <a:solidFill>
                  <a:srgbClr val="0000FF"/>
                </a:solidFill>
              </a:rPr>
              <a:t>Encapsulation</a:t>
            </a:r>
            <a:endParaRPr lang="en-US">
              <a:solidFill>
                <a:srgbClr val="0000FF"/>
              </a:solidFill>
            </a:endParaRPr>
          </a:p>
        </p:txBody>
      </p:sp>
      <p:sp>
        <p:nvSpPr>
          <p:cNvPr id="34819" name="Rectangle 3"/>
          <p:cNvSpPr>
            <a:spLocks noGrp="1" noChangeArrowheads="1"/>
          </p:cNvSpPr>
          <p:nvPr>
            <p:ph type="body" idx="1"/>
          </p:nvPr>
        </p:nvSpPr>
        <p:spPr>
          <a:xfrm>
            <a:off x="468313" y="981075"/>
            <a:ext cx="8675687" cy="5543550"/>
          </a:xfrm>
        </p:spPr>
        <p:txBody>
          <a:bodyPr>
            <a:normAutofit lnSpcReduction="10000"/>
          </a:bodyPr>
          <a:lstStyle/>
          <a:p>
            <a:pPr algn="ctr">
              <a:lnSpc>
                <a:spcPct val="80000"/>
              </a:lnSpc>
              <a:buClr>
                <a:srgbClr val="0000FF"/>
              </a:buClr>
              <a:buSzPct val="110000"/>
              <a:buFont typeface="Wingdings" pitchFamily="2" charset="2"/>
              <a:buNone/>
            </a:pPr>
            <a:r>
              <a:rPr lang="tr-TR" sz="2000"/>
              <a:t>    </a:t>
            </a:r>
            <a:r>
              <a:rPr lang="en-US" sz="2400"/>
              <a:t>Perhaps the most important of the object-oriented concepts is that of </a:t>
            </a:r>
            <a:r>
              <a:rPr lang="en-US" sz="2400" b="1">
                <a:solidFill>
                  <a:srgbClr val="FF3300"/>
                </a:solidFill>
              </a:rPr>
              <a:t>encapsulation.</a:t>
            </a:r>
            <a:r>
              <a:rPr lang="en-US" sz="2400">
                <a:solidFill>
                  <a:srgbClr val="FF3300"/>
                </a:solidFill>
              </a:rPr>
              <a:t> </a:t>
            </a:r>
          </a:p>
          <a:p>
            <a:pPr algn="ctr">
              <a:lnSpc>
                <a:spcPct val="80000"/>
              </a:lnSpc>
              <a:buClr>
                <a:srgbClr val="0000FF"/>
              </a:buClr>
              <a:buSzPct val="110000"/>
              <a:buFont typeface="Wingdings" pitchFamily="2" charset="2"/>
              <a:buNone/>
            </a:pPr>
            <a:endParaRPr lang="en-US" sz="2400">
              <a:solidFill>
                <a:srgbClr val="FF3300"/>
              </a:solidFill>
            </a:endParaRPr>
          </a:p>
          <a:p>
            <a:pPr>
              <a:lnSpc>
                <a:spcPct val="80000"/>
              </a:lnSpc>
              <a:buClr>
                <a:srgbClr val="0000FF"/>
              </a:buClr>
              <a:buSzPct val="110000"/>
              <a:buFont typeface="Wingdings" pitchFamily="2" charset="2"/>
              <a:buChar char="§"/>
            </a:pPr>
            <a:r>
              <a:rPr lang="en-US" sz="2400" i="1"/>
              <a:t>Encapsulation</a:t>
            </a:r>
            <a:r>
              <a:rPr lang="en-US" sz="2400"/>
              <a:t> refers to the concept of making an object a "black box." </a:t>
            </a:r>
          </a:p>
          <a:p>
            <a:pPr>
              <a:lnSpc>
                <a:spcPct val="80000"/>
              </a:lnSpc>
              <a:buClr>
                <a:srgbClr val="0000FF"/>
              </a:buClr>
              <a:buSzPct val="110000"/>
              <a:buFont typeface="Wingdings" pitchFamily="2" charset="2"/>
              <a:buNone/>
            </a:pPr>
            <a:r>
              <a:rPr lang="en-US" sz="2400"/>
              <a:t>   </a:t>
            </a:r>
          </a:p>
          <a:p>
            <a:pPr>
              <a:lnSpc>
                <a:spcPct val="80000"/>
              </a:lnSpc>
              <a:buClr>
                <a:srgbClr val="0000FF"/>
              </a:buClr>
              <a:buSzPct val="110000"/>
              <a:buFont typeface="Wingdings" pitchFamily="2" charset="2"/>
              <a:buNone/>
            </a:pPr>
            <a:r>
              <a:rPr lang="en-US" sz="2400"/>
              <a:t>In other words;</a:t>
            </a:r>
          </a:p>
          <a:p>
            <a:pPr>
              <a:lnSpc>
                <a:spcPct val="80000"/>
              </a:lnSpc>
              <a:buClr>
                <a:srgbClr val="0000FF"/>
              </a:buClr>
              <a:buSzPct val="110000"/>
              <a:buFont typeface="Wingdings" pitchFamily="2" charset="2"/>
              <a:buNone/>
            </a:pPr>
            <a:endParaRPr lang="en-US" sz="2400"/>
          </a:p>
          <a:p>
            <a:pPr>
              <a:lnSpc>
                <a:spcPct val="80000"/>
              </a:lnSpc>
              <a:buClr>
                <a:srgbClr val="0000FF"/>
              </a:buClr>
              <a:buSzPct val="110000"/>
              <a:buFont typeface="Wingdings" pitchFamily="2" charset="2"/>
              <a:buChar char="§"/>
            </a:pPr>
            <a:r>
              <a:rPr lang="en-US" sz="2400" i="1"/>
              <a:t>Encapsulation </a:t>
            </a:r>
            <a:r>
              <a:rPr lang="en-US" sz="2400"/>
              <a:t>is the process of hiding all the details of an object that do not contribute to it's characteristics.  </a:t>
            </a:r>
          </a:p>
          <a:p>
            <a:pPr>
              <a:lnSpc>
                <a:spcPct val="80000"/>
              </a:lnSpc>
              <a:buClr>
                <a:srgbClr val="0000FF"/>
              </a:buClr>
              <a:buSzPct val="110000"/>
              <a:buFont typeface="Wingdings" pitchFamily="2" charset="2"/>
              <a:buNone/>
            </a:pPr>
            <a:r>
              <a:rPr lang="en-US" sz="2400"/>
              <a:t>   </a:t>
            </a:r>
          </a:p>
          <a:p>
            <a:pPr>
              <a:lnSpc>
                <a:spcPct val="80000"/>
              </a:lnSpc>
              <a:buClr>
                <a:srgbClr val="0000FF"/>
              </a:buClr>
              <a:buSzPct val="110000"/>
              <a:buFont typeface="Wingdings" pitchFamily="2" charset="2"/>
              <a:buNone/>
            </a:pPr>
            <a:r>
              <a:rPr lang="en-US" sz="2400"/>
              <a:t>  In other words;</a:t>
            </a:r>
          </a:p>
          <a:p>
            <a:pPr>
              <a:lnSpc>
                <a:spcPct val="80000"/>
              </a:lnSpc>
              <a:buClr>
                <a:srgbClr val="0000FF"/>
              </a:buClr>
              <a:buSzPct val="110000"/>
              <a:buFont typeface="Wingdings" pitchFamily="2" charset="2"/>
              <a:buNone/>
            </a:pPr>
            <a:endParaRPr lang="en-US" sz="2400"/>
          </a:p>
          <a:p>
            <a:pPr>
              <a:lnSpc>
                <a:spcPct val="80000"/>
              </a:lnSpc>
              <a:buClr>
                <a:srgbClr val="0000FF"/>
              </a:buClr>
              <a:buSzPct val="110000"/>
              <a:buFont typeface="Wingdings" pitchFamily="2" charset="2"/>
              <a:buChar char="§"/>
            </a:pPr>
            <a:r>
              <a:rPr lang="en-US" sz="2400"/>
              <a:t>Encapsulation is the concept that an object should totally separate its interface from its implementation. </a:t>
            </a:r>
          </a:p>
          <a:p>
            <a:pPr lvl="1">
              <a:lnSpc>
                <a:spcPct val="80000"/>
              </a:lnSpc>
              <a:buClr>
                <a:srgbClr val="FF3300"/>
              </a:buClr>
              <a:buSzPct val="110000"/>
              <a:buFont typeface="Wingdings" pitchFamily="2" charset="2"/>
              <a:buChar char="v"/>
            </a:pPr>
            <a:r>
              <a:rPr lang="en-US" sz="2000"/>
              <a:t>All the data and implementation code for an object should be entirely hidden behind its interface. </a:t>
            </a:r>
          </a:p>
          <a:p>
            <a:pPr>
              <a:lnSpc>
                <a:spcPct val="80000"/>
              </a:lnSpc>
              <a:buClr>
                <a:srgbClr val="0000FF"/>
              </a:buClr>
              <a:buSzPct val="110000"/>
              <a:buFont typeface="Wingdings" pitchFamily="2" charset="2"/>
              <a:buNone/>
            </a:pPr>
            <a:endParaRPr lang="en-US" sz="2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5288" y="0"/>
            <a:ext cx="8229600" cy="1143000"/>
          </a:xfrm>
        </p:spPr>
        <p:txBody>
          <a:bodyPr>
            <a:normAutofit fontScale="90000"/>
          </a:bodyPr>
          <a:lstStyle/>
          <a:p>
            <a:r>
              <a:rPr lang="en-US" sz="3600"/>
              <a:t>Independent Interface  from the Implementation</a:t>
            </a:r>
          </a:p>
        </p:txBody>
      </p:sp>
      <p:sp>
        <p:nvSpPr>
          <p:cNvPr id="35843" name="Rectangle 3"/>
          <p:cNvSpPr>
            <a:spLocks noGrp="1" noChangeArrowheads="1"/>
          </p:cNvSpPr>
          <p:nvPr>
            <p:ph type="body" idx="1"/>
          </p:nvPr>
        </p:nvSpPr>
        <p:spPr>
          <a:xfrm>
            <a:off x="323850" y="1125538"/>
            <a:ext cx="8820150" cy="5399087"/>
          </a:xfrm>
        </p:spPr>
        <p:txBody>
          <a:bodyPr/>
          <a:lstStyle/>
          <a:p>
            <a:pPr>
              <a:buClr>
                <a:srgbClr val="0000FF"/>
              </a:buClr>
              <a:buSzPct val="110000"/>
              <a:buFont typeface="Wingdings" pitchFamily="2" charset="2"/>
              <a:buChar char="§"/>
            </a:pPr>
            <a:r>
              <a:rPr lang="en-US" sz="2400"/>
              <a:t>We can create an interface as </a:t>
            </a:r>
            <a:r>
              <a:rPr lang="en-US" sz="2400">
                <a:solidFill>
                  <a:srgbClr val="FF3300"/>
                </a:solidFill>
              </a:rPr>
              <a:t>public methods in a class.</a:t>
            </a:r>
            <a:r>
              <a:rPr lang="en-US" sz="2400"/>
              <a:t> </a:t>
            </a:r>
          </a:p>
          <a:p>
            <a:pPr lvl="2">
              <a:buClr>
                <a:srgbClr val="FF3300"/>
              </a:buClr>
              <a:buSzPct val="110000"/>
              <a:buFont typeface="Wingdings" pitchFamily="2" charset="2"/>
              <a:buChar char="v"/>
            </a:pPr>
            <a:r>
              <a:rPr lang="en-US"/>
              <a:t>As long as that interface remains consistent, the application can interact with our objects. </a:t>
            </a:r>
          </a:p>
          <a:p>
            <a:pPr lvl="2">
              <a:buClr>
                <a:srgbClr val="FF3300"/>
              </a:buClr>
              <a:buSzPct val="110000"/>
              <a:buFont typeface="Wingdings" pitchFamily="2" charset="2"/>
              <a:buChar char="v"/>
            </a:pPr>
            <a:r>
              <a:rPr lang="en-US"/>
              <a:t>This remains true even if we entirely rewrite the code within a given method.</a:t>
            </a:r>
            <a:endParaRPr lang="tr-TR"/>
          </a:p>
          <a:p>
            <a:pPr>
              <a:buClr>
                <a:srgbClr val="0000FF"/>
              </a:buClr>
              <a:buSzPct val="110000"/>
              <a:buFont typeface="Wingdings" pitchFamily="2" charset="2"/>
              <a:buChar char="§"/>
            </a:pPr>
            <a:r>
              <a:rPr lang="tr-TR" sz="2800"/>
              <a:t>It</a:t>
            </a:r>
            <a:r>
              <a:rPr lang="en-US" sz="2800"/>
              <a:t> allows us to hide the internal implementation details of a class. </a:t>
            </a:r>
            <a:endParaRPr lang="tr-TR" sz="2800"/>
          </a:p>
          <a:p>
            <a:pPr lvl="2">
              <a:buClr>
                <a:srgbClr val="FF3300"/>
              </a:buClr>
              <a:buSzPct val="110000"/>
              <a:buFont typeface="Wingdings" pitchFamily="2" charset="2"/>
              <a:buChar char="v"/>
            </a:pPr>
            <a:r>
              <a:rPr lang="tr-TR"/>
              <a:t>T</a:t>
            </a:r>
            <a:r>
              <a:rPr lang="en-US"/>
              <a:t>he algorithm we use to find prime numbers might be proprietary. </a:t>
            </a:r>
            <a:endParaRPr lang="tr-TR"/>
          </a:p>
          <a:p>
            <a:pPr lvl="2">
              <a:buClr>
                <a:srgbClr val="FF3300"/>
              </a:buClr>
              <a:buSzPct val="110000"/>
              <a:buFont typeface="Wingdings" pitchFamily="2" charset="2"/>
              <a:buChar char="v"/>
            </a:pPr>
            <a:r>
              <a:rPr lang="en-US"/>
              <a:t>We can expose a simple API to the end user, but we hide all of the logic used for our algorithm by encapsulating it within our class.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tr-TR" sz="3600"/>
              <a:t>Encapsulation (con’t)</a:t>
            </a:r>
            <a:endParaRPr lang="en-US" sz="3600"/>
          </a:p>
        </p:txBody>
      </p:sp>
      <p:sp>
        <p:nvSpPr>
          <p:cNvPr id="36867" name="Rectangle 3"/>
          <p:cNvSpPr>
            <a:spLocks noGrp="1" noChangeArrowheads="1"/>
          </p:cNvSpPr>
          <p:nvPr>
            <p:ph type="body" idx="1"/>
          </p:nvPr>
        </p:nvSpPr>
        <p:spPr>
          <a:xfrm>
            <a:off x="468313" y="1052513"/>
            <a:ext cx="8424862" cy="5805487"/>
          </a:xfrm>
        </p:spPr>
        <p:txBody>
          <a:bodyPr/>
          <a:lstStyle/>
          <a:p>
            <a:pPr>
              <a:lnSpc>
                <a:spcPct val="80000"/>
              </a:lnSpc>
              <a:buClr>
                <a:srgbClr val="0000FF"/>
              </a:buClr>
              <a:buFont typeface="Wingdings" pitchFamily="2" charset="2"/>
              <a:buNone/>
            </a:pPr>
            <a:r>
              <a:rPr lang="tr-TR" sz="2800"/>
              <a:t>As summary; </a:t>
            </a:r>
          </a:p>
          <a:p>
            <a:pPr>
              <a:lnSpc>
                <a:spcPct val="80000"/>
              </a:lnSpc>
              <a:buClr>
                <a:srgbClr val="0000FF"/>
              </a:buClr>
              <a:buFont typeface="Wingdings" pitchFamily="2" charset="2"/>
              <a:buNone/>
            </a:pPr>
            <a:r>
              <a:rPr lang="tr-TR" sz="2800"/>
              <a:t>  </a:t>
            </a:r>
          </a:p>
          <a:p>
            <a:pPr>
              <a:lnSpc>
                <a:spcPct val="80000"/>
              </a:lnSpc>
              <a:buClr>
                <a:srgbClr val="0000FF"/>
              </a:buClr>
              <a:buFont typeface="Wingdings" pitchFamily="2" charset="2"/>
              <a:buChar char="§"/>
            </a:pPr>
            <a:r>
              <a:rPr lang="en-US" sz="2800"/>
              <a:t>When </a:t>
            </a:r>
            <a:r>
              <a:rPr lang="tr-TR" sz="2800"/>
              <a:t>we</a:t>
            </a:r>
            <a:r>
              <a:rPr lang="en-US" sz="2800"/>
              <a:t> use an </a:t>
            </a:r>
            <a:r>
              <a:rPr lang="en-US" sz="2800">
                <a:solidFill>
                  <a:srgbClr val="FF3300"/>
                </a:solidFill>
              </a:rPr>
              <a:t>object</a:t>
            </a:r>
            <a:r>
              <a:rPr lang="en-US" sz="2800"/>
              <a:t>, </a:t>
            </a:r>
            <a:r>
              <a:rPr lang="tr-TR" sz="2800"/>
              <a:t>we</a:t>
            </a:r>
            <a:r>
              <a:rPr lang="en-US" sz="2800"/>
              <a:t> should not know its </a:t>
            </a:r>
            <a:r>
              <a:rPr lang="en-US" sz="2800">
                <a:solidFill>
                  <a:srgbClr val="FF3300"/>
                </a:solidFill>
              </a:rPr>
              <a:t>internal workings</a:t>
            </a:r>
            <a:r>
              <a:rPr lang="en-US" sz="2800"/>
              <a:t>. </a:t>
            </a:r>
            <a:endParaRPr lang="tr-TR" sz="2800"/>
          </a:p>
          <a:p>
            <a:pPr>
              <a:lnSpc>
                <a:spcPct val="80000"/>
              </a:lnSpc>
              <a:buClr>
                <a:srgbClr val="0000FF"/>
              </a:buClr>
              <a:buFont typeface="Wingdings" pitchFamily="2" charset="2"/>
              <a:buNone/>
            </a:pPr>
            <a:endParaRPr lang="tr-TR" sz="2800"/>
          </a:p>
          <a:p>
            <a:pPr>
              <a:lnSpc>
                <a:spcPct val="80000"/>
              </a:lnSpc>
              <a:buClr>
                <a:srgbClr val="0000FF"/>
              </a:buClr>
              <a:buSzPct val="110000"/>
              <a:buFont typeface="Wingdings" pitchFamily="2" charset="2"/>
              <a:buChar char="§"/>
            </a:pPr>
            <a:r>
              <a:rPr lang="tr-TR" sz="2800"/>
              <a:t>We</a:t>
            </a:r>
            <a:r>
              <a:rPr lang="en-US" sz="2800"/>
              <a:t> don't need to understand how an object works. </a:t>
            </a:r>
            <a:endParaRPr lang="tr-TR" sz="2800"/>
          </a:p>
          <a:p>
            <a:pPr>
              <a:lnSpc>
                <a:spcPct val="80000"/>
              </a:lnSpc>
              <a:buClr>
                <a:srgbClr val="0000FF"/>
              </a:buClr>
              <a:buSzPct val="110000"/>
              <a:buFont typeface="Wingdings" pitchFamily="2" charset="2"/>
              <a:buNone/>
            </a:pPr>
            <a:endParaRPr lang="tr-TR" sz="2800"/>
          </a:p>
          <a:p>
            <a:pPr>
              <a:lnSpc>
                <a:spcPct val="80000"/>
              </a:lnSpc>
              <a:buClr>
                <a:srgbClr val="0000FF"/>
              </a:buClr>
              <a:buSzPct val="110000"/>
              <a:buFont typeface="Wingdings" pitchFamily="2" charset="2"/>
              <a:buChar char="§"/>
            </a:pPr>
            <a:r>
              <a:rPr lang="en-US" sz="2800"/>
              <a:t>An object should expose only the absolute </a:t>
            </a:r>
            <a:r>
              <a:rPr lang="en-US" sz="2800">
                <a:solidFill>
                  <a:srgbClr val="FF3300"/>
                </a:solidFill>
              </a:rPr>
              <a:t>necessary information</a:t>
            </a:r>
            <a:r>
              <a:rPr lang="en-US" sz="2800"/>
              <a:t> needed to </a:t>
            </a:r>
            <a:r>
              <a:rPr lang="en-US" sz="2800">
                <a:solidFill>
                  <a:srgbClr val="FF3300"/>
                </a:solidFill>
              </a:rPr>
              <a:t>interface with it</a:t>
            </a:r>
            <a:r>
              <a:rPr lang="en-US" sz="2800"/>
              <a:t>. </a:t>
            </a:r>
            <a:endParaRPr lang="tr-TR" sz="2800"/>
          </a:p>
          <a:p>
            <a:pPr>
              <a:lnSpc>
                <a:spcPct val="80000"/>
              </a:lnSpc>
              <a:buClr>
                <a:srgbClr val="0000FF"/>
              </a:buClr>
              <a:buSzPct val="110000"/>
              <a:buFont typeface="Wingdings" pitchFamily="2" charset="2"/>
              <a:buNone/>
            </a:pPr>
            <a:endParaRPr lang="tr-TR" sz="2800"/>
          </a:p>
          <a:p>
            <a:pPr>
              <a:lnSpc>
                <a:spcPct val="80000"/>
              </a:lnSpc>
              <a:buClr>
                <a:srgbClr val="0000FF"/>
              </a:buClr>
              <a:buSzPct val="110000"/>
              <a:buFont typeface="Wingdings" pitchFamily="2" charset="2"/>
              <a:buChar char="§"/>
            </a:pPr>
            <a:r>
              <a:rPr lang="en-US" sz="2800"/>
              <a:t>It should give </a:t>
            </a:r>
            <a:r>
              <a:rPr lang="tr-TR" sz="2800"/>
              <a:t>us</a:t>
            </a:r>
            <a:r>
              <a:rPr lang="en-US" sz="2800"/>
              <a:t> a </a:t>
            </a:r>
            <a:r>
              <a:rPr lang="en-US" sz="2800">
                <a:solidFill>
                  <a:srgbClr val="FF3300"/>
                </a:solidFill>
              </a:rPr>
              <a:t>friendly interface</a:t>
            </a:r>
            <a:r>
              <a:rPr lang="en-US" sz="2800"/>
              <a:t> to those limited </a:t>
            </a:r>
            <a:r>
              <a:rPr lang="en-US" sz="2800">
                <a:solidFill>
                  <a:srgbClr val="FF3300"/>
                </a:solidFill>
              </a:rPr>
              <a:t>set of methods</a:t>
            </a:r>
            <a:r>
              <a:rPr lang="tr-TR" sz="2800">
                <a:solidFill>
                  <a:srgbClr val="FF3300"/>
                </a:solidFill>
              </a:rPr>
              <a:t>,</a:t>
            </a:r>
            <a:r>
              <a:rPr lang="en-US" sz="2800"/>
              <a:t> and </a:t>
            </a:r>
            <a:r>
              <a:rPr lang="en-US" sz="2800">
                <a:solidFill>
                  <a:srgbClr val="FF3300"/>
                </a:solidFill>
              </a:rPr>
              <a:t>properties</a:t>
            </a:r>
            <a:r>
              <a:rPr lang="en-US" sz="2800"/>
              <a:t> that the designer thought might be </a:t>
            </a:r>
            <a:r>
              <a:rPr lang="en-US" sz="2800">
                <a:solidFill>
                  <a:srgbClr val="FF3300"/>
                </a:solidFill>
              </a:rPr>
              <a:t>useful for other users</a:t>
            </a:r>
            <a:r>
              <a:rPr lang="en-US" sz="2800"/>
              <a:t>. </a:t>
            </a:r>
          </a:p>
          <a:p>
            <a:pPr>
              <a:lnSpc>
                <a:spcPct val="80000"/>
              </a:lnSpc>
            </a:pPr>
            <a:endParaRPr lang="en-US" sz="28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tr-TR" sz="3600"/>
              <a:t>Encapsulation (con’t)</a:t>
            </a:r>
            <a:endParaRPr lang="en-US" sz="3600"/>
          </a:p>
        </p:txBody>
      </p:sp>
      <p:sp>
        <p:nvSpPr>
          <p:cNvPr id="37891" name="Rectangle 3"/>
          <p:cNvSpPr>
            <a:spLocks noGrp="1" noChangeArrowheads="1"/>
          </p:cNvSpPr>
          <p:nvPr>
            <p:ph type="body" idx="1"/>
          </p:nvPr>
        </p:nvSpPr>
        <p:spPr>
          <a:xfrm>
            <a:off x="250825" y="1196975"/>
            <a:ext cx="8893175" cy="5184775"/>
          </a:xfrm>
        </p:spPr>
        <p:txBody>
          <a:bodyPr/>
          <a:lstStyle/>
          <a:p>
            <a:pPr>
              <a:lnSpc>
                <a:spcPct val="90000"/>
              </a:lnSpc>
              <a:buFontTx/>
              <a:buNone/>
            </a:pPr>
            <a:r>
              <a:rPr lang="tr-TR" sz="2400"/>
              <a:t>  </a:t>
            </a:r>
            <a:r>
              <a:rPr lang="en-US" sz="2800"/>
              <a:t>This means</a:t>
            </a:r>
            <a:r>
              <a:rPr lang="tr-TR" sz="2800"/>
              <a:t>:</a:t>
            </a:r>
          </a:p>
          <a:p>
            <a:pPr>
              <a:lnSpc>
                <a:spcPct val="90000"/>
              </a:lnSpc>
              <a:buClr>
                <a:srgbClr val="0000FF"/>
              </a:buClr>
              <a:buSzPct val="110000"/>
              <a:buFont typeface="Wingdings" pitchFamily="2" charset="2"/>
              <a:buChar char="§"/>
            </a:pPr>
            <a:r>
              <a:rPr lang="tr-TR" sz="2400"/>
              <a:t>A</a:t>
            </a:r>
            <a:r>
              <a:rPr lang="en-US" sz="2400"/>
              <a:t>n</a:t>
            </a:r>
            <a:r>
              <a:rPr lang="en-US" sz="2400">
                <a:solidFill>
                  <a:srgbClr val="FF3300"/>
                </a:solidFill>
              </a:rPr>
              <a:t> object</a:t>
            </a:r>
            <a:r>
              <a:rPr lang="en-US" sz="2400"/>
              <a:t> should completely contain </a:t>
            </a:r>
            <a:r>
              <a:rPr lang="en-US" sz="2400">
                <a:solidFill>
                  <a:srgbClr val="FF3300"/>
                </a:solidFill>
              </a:rPr>
              <a:t>any data</a:t>
            </a:r>
            <a:r>
              <a:rPr lang="en-US" sz="2400"/>
              <a:t> it requires, </a:t>
            </a:r>
            <a:r>
              <a:rPr lang="tr-TR" sz="2400"/>
              <a:t> </a:t>
            </a:r>
          </a:p>
          <a:p>
            <a:pPr>
              <a:lnSpc>
                <a:spcPct val="90000"/>
              </a:lnSpc>
              <a:buFontTx/>
              <a:buNone/>
            </a:pPr>
            <a:r>
              <a:rPr lang="tr-TR" sz="2400"/>
              <a:t>                                       </a:t>
            </a:r>
            <a:r>
              <a:rPr lang="en-US" sz="2400"/>
              <a:t>and </a:t>
            </a:r>
            <a:endParaRPr lang="tr-TR" sz="2400"/>
          </a:p>
          <a:p>
            <a:pPr>
              <a:lnSpc>
                <a:spcPct val="90000"/>
              </a:lnSpc>
              <a:buClr>
                <a:srgbClr val="0000FF"/>
              </a:buClr>
              <a:buSzPct val="110000"/>
              <a:buFont typeface="Wingdings" pitchFamily="2" charset="2"/>
              <a:buChar char="§"/>
            </a:pPr>
            <a:r>
              <a:rPr lang="tr-TR" sz="2400"/>
              <a:t>I</a:t>
            </a:r>
            <a:r>
              <a:rPr lang="en-US" sz="2400"/>
              <a:t>t should also contain </a:t>
            </a:r>
            <a:r>
              <a:rPr lang="en-US" sz="2400">
                <a:solidFill>
                  <a:srgbClr val="FF3300"/>
                </a:solidFill>
              </a:rPr>
              <a:t>all the code</a:t>
            </a:r>
            <a:r>
              <a:rPr lang="en-US" sz="2400"/>
              <a:t> required to </a:t>
            </a:r>
            <a:r>
              <a:rPr lang="en-US" sz="2400">
                <a:solidFill>
                  <a:srgbClr val="FF3300"/>
                </a:solidFill>
              </a:rPr>
              <a:t>manipulate that data. </a:t>
            </a:r>
            <a:endParaRPr lang="tr-TR" sz="2400">
              <a:solidFill>
                <a:srgbClr val="FF3300"/>
              </a:solidFill>
            </a:endParaRPr>
          </a:p>
          <a:p>
            <a:pPr>
              <a:lnSpc>
                <a:spcPct val="90000"/>
              </a:lnSpc>
              <a:buFontTx/>
              <a:buNone/>
            </a:pPr>
            <a:endParaRPr lang="tr-TR" sz="2400"/>
          </a:p>
          <a:p>
            <a:pPr>
              <a:lnSpc>
                <a:spcPct val="90000"/>
              </a:lnSpc>
              <a:buFontTx/>
              <a:buNone/>
            </a:pPr>
            <a:r>
              <a:rPr lang="en-US" sz="2400">
                <a:solidFill>
                  <a:srgbClr val="FF3300"/>
                </a:solidFill>
              </a:rPr>
              <a:t>Programs </a:t>
            </a:r>
            <a:r>
              <a:rPr lang="en-US" sz="2400"/>
              <a:t>should </a:t>
            </a:r>
            <a:r>
              <a:rPr lang="en-US" sz="2400">
                <a:solidFill>
                  <a:srgbClr val="FF3300"/>
                </a:solidFill>
              </a:rPr>
              <a:t>interact with our object</a:t>
            </a:r>
            <a:r>
              <a:rPr lang="en-US" sz="2400"/>
              <a:t> through an </a:t>
            </a:r>
            <a:r>
              <a:rPr lang="en-US" sz="2400">
                <a:solidFill>
                  <a:srgbClr val="FF3300"/>
                </a:solidFill>
              </a:rPr>
              <a:t>interface</a:t>
            </a:r>
            <a:r>
              <a:rPr lang="en-US" sz="2400"/>
              <a:t>, </a:t>
            </a:r>
            <a:endParaRPr lang="tr-TR" sz="2400"/>
          </a:p>
          <a:p>
            <a:pPr>
              <a:lnSpc>
                <a:spcPct val="90000"/>
              </a:lnSpc>
              <a:buFontTx/>
              <a:buNone/>
            </a:pPr>
            <a:endParaRPr lang="tr-TR" sz="2400"/>
          </a:p>
          <a:p>
            <a:pPr lvl="3">
              <a:lnSpc>
                <a:spcPct val="90000"/>
              </a:lnSpc>
              <a:buClr>
                <a:srgbClr val="FF3300"/>
              </a:buClr>
              <a:buSzPct val="110000"/>
              <a:buFont typeface="Wingdings" pitchFamily="2" charset="2"/>
              <a:buChar char="v"/>
            </a:pPr>
            <a:r>
              <a:rPr lang="en-US" sz="2400"/>
              <a:t>using properties and methods.</a:t>
            </a:r>
            <a:endParaRPr lang="tr-TR" sz="2400"/>
          </a:p>
          <a:p>
            <a:pPr>
              <a:lnSpc>
                <a:spcPct val="90000"/>
              </a:lnSpc>
              <a:buFontTx/>
              <a:buNone/>
            </a:pPr>
            <a:endParaRPr lang="tr-TR" sz="2400"/>
          </a:p>
          <a:p>
            <a:pPr>
              <a:lnSpc>
                <a:spcPct val="90000"/>
              </a:lnSpc>
              <a:buClr>
                <a:srgbClr val="0000FF"/>
              </a:buClr>
              <a:buSzPct val="110000"/>
              <a:buFont typeface="Wingdings" pitchFamily="2" charset="2"/>
              <a:buChar char="§"/>
            </a:pPr>
            <a:r>
              <a:rPr lang="en-US" sz="2400">
                <a:solidFill>
                  <a:srgbClr val="0000FF"/>
                </a:solidFill>
              </a:rPr>
              <a:t>Client code</a:t>
            </a:r>
            <a:r>
              <a:rPr lang="en-US" sz="2400"/>
              <a:t> should </a:t>
            </a:r>
            <a:r>
              <a:rPr lang="en-US" sz="2400">
                <a:solidFill>
                  <a:srgbClr val="0000FF"/>
                </a:solidFill>
              </a:rPr>
              <a:t>never work directly</a:t>
            </a:r>
            <a:r>
              <a:rPr lang="en-US" sz="2400"/>
              <a:t> with the data owned by the object. </a:t>
            </a:r>
          </a:p>
          <a:p>
            <a:pPr>
              <a:lnSpc>
                <a:spcPct val="90000"/>
              </a:lnSpc>
              <a:buFontTx/>
              <a:buNone/>
            </a:pPr>
            <a:r>
              <a:rPr lang="en-US" sz="240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tr-TR" sz="3600"/>
              <a:t>Encapsulation (con’t)</a:t>
            </a:r>
            <a:endParaRPr lang="en-US" sz="3600"/>
          </a:p>
        </p:txBody>
      </p:sp>
      <p:sp>
        <p:nvSpPr>
          <p:cNvPr id="38915" name="Rectangle 3"/>
          <p:cNvSpPr>
            <a:spLocks noGrp="1" noChangeArrowheads="1"/>
          </p:cNvSpPr>
          <p:nvPr>
            <p:ph type="body" idx="1"/>
          </p:nvPr>
        </p:nvSpPr>
        <p:spPr>
          <a:xfrm>
            <a:off x="395288" y="1268413"/>
            <a:ext cx="8748712" cy="5589587"/>
          </a:xfrm>
        </p:spPr>
        <p:txBody>
          <a:bodyPr/>
          <a:lstStyle/>
          <a:p>
            <a:pPr>
              <a:buFontTx/>
              <a:buNone/>
            </a:pPr>
            <a:r>
              <a:rPr lang="tr-TR"/>
              <a:t>           </a:t>
            </a:r>
            <a:r>
              <a:rPr lang="en-US" sz="2800"/>
              <a:t>In terms of object-oriented concept:</a:t>
            </a:r>
          </a:p>
          <a:p>
            <a:pPr>
              <a:buClr>
                <a:srgbClr val="0000FF"/>
              </a:buClr>
              <a:buSzPct val="110000"/>
              <a:buFont typeface="Wingdings" pitchFamily="2" charset="2"/>
              <a:buChar char="§"/>
            </a:pPr>
            <a:r>
              <a:rPr lang="en-US" sz="2400">
                <a:solidFill>
                  <a:srgbClr val="FF3300"/>
                </a:solidFill>
              </a:rPr>
              <a:t>Programs </a:t>
            </a:r>
            <a:r>
              <a:rPr lang="en-US" sz="2400"/>
              <a:t>interact with </a:t>
            </a:r>
            <a:r>
              <a:rPr lang="en-US" sz="2400">
                <a:solidFill>
                  <a:srgbClr val="FF3300"/>
                </a:solidFill>
              </a:rPr>
              <a:t>objects</a:t>
            </a:r>
            <a:r>
              <a:rPr lang="en-US" sz="2400"/>
              <a:t> by sending </a:t>
            </a:r>
            <a:r>
              <a:rPr lang="en-US" sz="2400">
                <a:solidFill>
                  <a:srgbClr val="FF3300"/>
                </a:solidFill>
              </a:rPr>
              <a:t>messages</a:t>
            </a:r>
            <a:r>
              <a:rPr lang="en-US" sz="2400"/>
              <a:t> to the object </a:t>
            </a:r>
          </a:p>
          <a:p>
            <a:pPr>
              <a:buFontTx/>
              <a:buNone/>
            </a:pPr>
            <a:r>
              <a:rPr lang="en-US"/>
              <a:t>     </a:t>
            </a:r>
            <a:r>
              <a:rPr lang="tr-TR" sz="2800"/>
              <a:t>       </a:t>
            </a:r>
            <a:r>
              <a:rPr lang="en-US" sz="2800">
                <a:solidFill>
                  <a:srgbClr val="0000FF"/>
                </a:solidFill>
              </a:rPr>
              <a:t>The messages:</a:t>
            </a:r>
          </a:p>
          <a:p>
            <a:pPr>
              <a:buClr>
                <a:srgbClr val="0000FF"/>
              </a:buClr>
              <a:buSzPct val="110000"/>
              <a:buFont typeface="Wingdings" pitchFamily="2" charset="2"/>
              <a:buChar char="§"/>
            </a:pPr>
            <a:r>
              <a:rPr lang="en-US"/>
              <a:t> </a:t>
            </a:r>
            <a:r>
              <a:rPr lang="en-US" sz="2400"/>
              <a:t>are generated by other objects, or by external sources such as the user</a:t>
            </a:r>
            <a:r>
              <a:rPr lang="tr-TR" sz="2400"/>
              <a:t>, and </a:t>
            </a:r>
          </a:p>
          <a:p>
            <a:pPr>
              <a:buClr>
                <a:srgbClr val="0000FF"/>
              </a:buClr>
              <a:buSzPct val="110000"/>
              <a:buFont typeface="Wingdings" pitchFamily="2" charset="2"/>
              <a:buChar char="§"/>
            </a:pPr>
            <a:r>
              <a:rPr lang="en-US" sz="2400"/>
              <a:t>indicate which method or property would be  invoked</a:t>
            </a:r>
            <a:r>
              <a:rPr lang="tr-TR" sz="2400"/>
              <a:t>.</a:t>
            </a:r>
          </a:p>
          <a:p>
            <a:pPr>
              <a:buClr>
                <a:srgbClr val="0000FF"/>
              </a:buClr>
              <a:buSzPct val="110000"/>
              <a:buFont typeface="Wingdings" pitchFamily="2" charset="2"/>
              <a:buNone/>
            </a:pPr>
            <a:endParaRPr lang="tr-TR" sz="2400"/>
          </a:p>
          <a:p>
            <a:pPr>
              <a:buClr>
                <a:srgbClr val="0000FF"/>
              </a:buClr>
              <a:buSzPct val="110000"/>
              <a:buFont typeface="Wingdings" pitchFamily="2" charset="2"/>
              <a:buChar char="§"/>
            </a:pPr>
            <a:r>
              <a:rPr lang="en-US" sz="2400"/>
              <a:t>The way the object reacts to these messages is through </a:t>
            </a:r>
            <a:r>
              <a:rPr lang="en-US" sz="2400">
                <a:solidFill>
                  <a:srgbClr val="FF3300"/>
                </a:solidFill>
              </a:rPr>
              <a:t>methods or properties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rPr>
              <a:t>Example Program</a:t>
            </a:r>
            <a:endParaRPr lang="en-US" dirty="0"/>
          </a:p>
        </p:txBody>
      </p:sp>
      <p:sp>
        <p:nvSpPr>
          <p:cNvPr id="3" name="Content Placeholder 2"/>
          <p:cNvSpPr>
            <a:spLocks noGrp="1"/>
          </p:cNvSpPr>
          <p:nvPr>
            <p:ph idx="1"/>
          </p:nvPr>
        </p:nvSpPr>
        <p:spPr/>
        <p:txBody>
          <a:bodyPr>
            <a:normAutofit fontScale="85000" lnSpcReduction="10000"/>
          </a:bodyPr>
          <a:lstStyle/>
          <a:p>
            <a:pPr algn="ctr">
              <a:spcBef>
                <a:spcPct val="50000"/>
              </a:spcBef>
            </a:pPr>
            <a:r>
              <a:rPr lang="en-US" b="1" dirty="0" smtClean="0"/>
              <a:t>“</a:t>
            </a:r>
            <a:r>
              <a:rPr lang="en-US" b="1" u="sng" dirty="0" smtClean="0"/>
              <a:t>First</a:t>
            </a:r>
            <a:r>
              <a:rPr lang="en-US" b="1" dirty="0" smtClean="0"/>
              <a:t>.java”</a:t>
            </a:r>
          </a:p>
          <a:p>
            <a:pPr>
              <a:spcBef>
                <a:spcPct val="50000"/>
              </a:spcBef>
            </a:pPr>
            <a:r>
              <a:rPr lang="en-US" dirty="0" smtClean="0"/>
              <a:t>class </a:t>
            </a:r>
            <a:r>
              <a:rPr lang="en-US" u="sng" dirty="0" smtClean="0"/>
              <a:t>First</a:t>
            </a:r>
            <a:r>
              <a:rPr lang="en-US" dirty="0" smtClean="0"/>
              <a:t> {</a:t>
            </a:r>
          </a:p>
          <a:p>
            <a:pPr>
              <a:spcBef>
                <a:spcPct val="50000"/>
              </a:spcBef>
            </a:pPr>
            <a:r>
              <a:rPr lang="en-US" dirty="0" smtClean="0"/>
              <a:t>  </a:t>
            </a:r>
          </a:p>
          <a:p>
            <a:pPr>
              <a:spcBef>
                <a:spcPct val="50000"/>
              </a:spcBef>
            </a:pPr>
            <a:r>
              <a:rPr lang="en-US" dirty="0" smtClean="0"/>
              <a:t>	public static void main(String </a:t>
            </a:r>
            <a:r>
              <a:rPr lang="en-US" dirty="0" err="1" smtClean="0"/>
              <a:t>args</a:t>
            </a:r>
            <a:r>
              <a:rPr lang="en-US" dirty="0" smtClean="0"/>
              <a:t>[]) {</a:t>
            </a:r>
          </a:p>
          <a:p>
            <a:pPr>
              <a:spcBef>
                <a:spcPct val="50000"/>
              </a:spcBef>
            </a:pPr>
            <a:r>
              <a:rPr lang="en-US" dirty="0" smtClean="0"/>
              <a:t>		</a:t>
            </a:r>
            <a:r>
              <a:rPr lang="en-US" dirty="0" err="1" smtClean="0"/>
              <a:t>System.out.println</a:t>
            </a:r>
            <a:r>
              <a:rPr lang="en-US" dirty="0" smtClean="0"/>
              <a:t>(“Hello World”);</a:t>
            </a:r>
          </a:p>
          <a:p>
            <a:pPr>
              <a:spcBef>
                <a:spcPct val="50000"/>
              </a:spcBef>
            </a:pPr>
            <a:r>
              <a:rPr lang="en-US" dirty="0" smtClean="0"/>
              <a:t>	}</a:t>
            </a:r>
          </a:p>
          <a:p>
            <a:pPr>
              <a:spcBef>
                <a:spcPct val="50000"/>
              </a:spcBef>
            </a:pPr>
            <a:endParaRPr lang="en-US" dirty="0" smtClean="0"/>
          </a:p>
          <a:p>
            <a:pPr>
              <a:spcBef>
                <a:spcPct val="50000"/>
              </a:spcBef>
            </a:pPr>
            <a:r>
              <a:rPr lang="en-US" dirty="0" smtClean="0"/>
              <a:t>}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tr-TR"/>
              <a:t>Encapsulation (con’t)</a:t>
            </a:r>
            <a:endParaRPr lang="en-US"/>
          </a:p>
        </p:txBody>
      </p:sp>
      <p:sp>
        <p:nvSpPr>
          <p:cNvPr id="39939" name="Rectangle 3"/>
          <p:cNvSpPr>
            <a:spLocks noGrp="1" noChangeArrowheads="1"/>
          </p:cNvSpPr>
          <p:nvPr>
            <p:ph type="body" idx="1"/>
          </p:nvPr>
        </p:nvSpPr>
        <p:spPr/>
        <p:txBody>
          <a:bodyPr>
            <a:normAutofit fontScale="92500" lnSpcReduction="10000"/>
          </a:bodyPr>
          <a:lstStyle/>
          <a:p>
            <a:pPr>
              <a:lnSpc>
                <a:spcPct val="80000"/>
              </a:lnSpc>
              <a:buClr>
                <a:srgbClr val="FF3300"/>
              </a:buClr>
              <a:buSzPct val="110000"/>
              <a:buFont typeface="Wingdings" pitchFamily="2" charset="2"/>
              <a:buChar char="v"/>
            </a:pPr>
            <a:r>
              <a:rPr lang="en-US" sz="2400"/>
              <a:t>In Java the basis of </a:t>
            </a:r>
            <a:r>
              <a:rPr lang="en-US" sz="2400">
                <a:solidFill>
                  <a:srgbClr val="FF3300"/>
                </a:solidFill>
              </a:rPr>
              <a:t>encapsulation</a:t>
            </a:r>
            <a:r>
              <a:rPr lang="en-US" sz="2400"/>
              <a:t> is </a:t>
            </a:r>
            <a:r>
              <a:rPr lang="en-US" sz="2400">
                <a:solidFill>
                  <a:srgbClr val="FF3300"/>
                </a:solidFill>
              </a:rPr>
              <a:t>class</a:t>
            </a:r>
          </a:p>
          <a:p>
            <a:pPr>
              <a:lnSpc>
                <a:spcPct val="80000"/>
              </a:lnSpc>
              <a:buClr>
                <a:srgbClr val="FF3300"/>
              </a:buClr>
              <a:buSzPct val="110000"/>
              <a:buFont typeface="Wingdings" pitchFamily="2" charset="2"/>
              <a:buChar char="v"/>
            </a:pPr>
            <a:r>
              <a:rPr lang="en-US" sz="2400">
                <a:solidFill>
                  <a:srgbClr val="0000FF"/>
                </a:solidFill>
              </a:rPr>
              <a:t>Objects</a:t>
            </a:r>
            <a:r>
              <a:rPr lang="en-US" sz="2400"/>
              <a:t> are sometimes referred to as </a:t>
            </a:r>
            <a:r>
              <a:rPr lang="en-US" sz="2400">
                <a:solidFill>
                  <a:srgbClr val="0000FF"/>
                </a:solidFill>
              </a:rPr>
              <a:t>instance of a class</a:t>
            </a:r>
          </a:p>
          <a:p>
            <a:pPr>
              <a:lnSpc>
                <a:spcPct val="80000"/>
              </a:lnSpc>
              <a:buClr>
                <a:srgbClr val="FF3300"/>
              </a:buClr>
              <a:buSzPct val="110000"/>
              <a:buFont typeface="Wingdings" pitchFamily="2" charset="2"/>
              <a:buNone/>
            </a:pPr>
            <a:r>
              <a:rPr lang="tr-TR" sz="2400">
                <a:solidFill>
                  <a:srgbClr val="0000FF"/>
                </a:solidFill>
              </a:rPr>
              <a:t>      </a:t>
            </a:r>
            <a:r>
              <a:rPr lang="en-US" sz="2400">
                <a:solidFill>
                  <a:srgbClr val="0000FF"/>
                </a:solidFill>
              </a:rPr>
              <a:t>         </a:t>
            </a:r>
            <a:r>
              <a:rPr lang="en-US" sz="2400"/>
              <a:t>Thus:</a:t>
            </a:r>
          </a:p>
          <a:p>
            <a:pPr lvl="2">
              <a:lnSpc>
                <a:spcPct val="80000"/>
              </a:lnSpc>
              <a:buClr>
                <a:srgbClr val="FF3300"/>
              </a:buClr>
              <a:buSzPct val="110000"/>
              <a:buFont typeface="Wingdings" pitchFamily="2" charset="2"/>
              <a:buChar char="v"/>
            </a:pPr>
            <a:r>
              <a:rPr lang="en-US"/>
              <a:t>A </a:t>
            </a:r>
            <a:r>
              <a:rPr lang="en-US" b="1">
                <a:solidFill>
                  <a:srgbClr val="336600"/>
                </a:solidFill>
              </a:rPr>
              <a:t>class</a:t>
            </a:r>
            <a:r>
              <a:rPr lang="en-US"/>
              <a:t> is a </a:t>
            </a:r>
            <a:r>
              <a:rPr lang="en-US" b="1">
                <a:solidFill>
                  <a:srgbClr val="336600"/>
                </a:solidFill>
              </a:rPr>
              <a:t>logical construct</a:t>
            </a:r>
          </a:p>
          <a:p>
            <a:pPr lvl="2">
              <a:lnSpc>
                <a:spcPct val="80000"/>
              </a:lnSpc>
              <a:buClr>
                <a:srgbClr val="FF3300"/>
              </a:buClr>
              <a:buSzPct val="110000"/>
              <a:buFont typeface="Wingdings" pitchFamily="2" charset="2"/>
              <a:buChar char="v"/>
            </a:pPr>
            <a:r>
              <a:rPr lang="en-US"/>
              <a:t>An </a:t>
            </a:r>
            <a:r>
              <a:rPr lang="en-US" b="1">
                <a:solidFill>
                  <a:srgbClr val="336600"/>
                </a:solidFill>
              </a:rPr>
              <a:t>object</a:t>
            </a:r>
            <a:r>
              <a:rPr lang="en-US"/>
              <a:t> has </a:t>
            </a:r>
            <a:r>
              <a:rPr lang="en-US" b="1">
                <a:solidFill>
                  <a:srgbClr val="336600"/>
                </a:solidFill>
              </a:rPr>
              <a:t>physical reality</a:t>
            </a:r>
            <a:endParaRPr lang="tr-TR" b="1">
              <a:solidFill>
                <a:srgbClr val="336600"/>
              </a:solidFill>
            </a:endParaRPr>
          </a:p>
          <a:p>
            <a:pPr lvl="2">
              <a:lnSpc>
                <a:spcPct val="80000"/>
              </a:lnSpc>
              <a:buClr>
                <a:srgbClr val="FF3300"/>
              </a:buClr>
              <a:buSzPct val="110000"/>
              <a:buFont typeface="Wingdings" pitchFamily="2" charset="2"/>
              <a:buNone/>
            </a:pPr>
            <a:endParaRPr lang="tr-TR" b="1">
              <a:solidFill>
                <a:srgbClr val="336600"/>
              </a:solidFill>
            </a:endParaRPr>
          </a:p>
          <a:p>
            <a:pPr>
              <a:lnSpc>
                <a:spcPct val="80000"/>
              </a:lnSpc>
              <a:buClr>
                <a:srgbClr val="0000FF"/>
              </a:buClr>
              <a:buSzPct val="110000"/>
              <a:buFont typeface="Wingdings" pitchFamily="2" charset="2"/>
              <a:buChar char="§"/>
            </a:pPr>
            <a:r>
              <a:rPr lang="en-US" sz="2400"/>
              <a:t>The class defines the </a:t>
            </a:r>
            <a:r>
              <a:rPr lang="en-US" sz="2400">
                <a:solidFill>
                  <a:srgbClr val="FF3300"/>
                </a:solidFill>
              </a:rPr>
              <a:t>structure</a:t>
            </a:r>
            <a:r>
              <a:rPr lang="en-US" sz="2400"/>
              <a:t> and </a:t>
            </a:r>
            <a:r>
              <a:rPr lang="en-US" sz="2400">
                <a:solidFill>
                  <a:srgbClr val="FF3300"/>
                </a:solidFill>
              </a:rPr>
              <a:t>behavior </a:t>
            </a:r>
            <a:r>
              <a:rPr lang="en-US" sz="2400"/>
              <a:t>(</a:t>
            </a:r>
            <a:r>
              <a:rPr lang="en-US" sz="2400" b="1">
                <a:solidFill>
                  <a:srgbClr val="336600"/>
                </a:solidFill>
              </a:rPr>
              <a:t>data and code</a:t>
            </a:r>
            <a:r>
              <a:rPr lang="en-US" sz="2400"/>
              <a:t>) that will be shared by a set of objects</a:t>
            </a:r>
            <a:endParaRPr lang="tr-TR" sz="2400"/>
          </a:p>
          <a:p>
            <a:pPr>
              <a:lnSpc>
                <a:spcPct val="80000"/>
              </a:lnSpc>
              <a:buClr>
                <a:srgbClr val="0000FF"/>
              </a:buClr>
              <a:buSzPct val="110000"/>
              <a:buFont typeface="Wingdings" pitchFamily="2" charset="2"/>
              <a:buNone/>
            </a:pPr>
            <a:endParaRPr lang="en-US" sz="2400"/>
          </a:p>
          <a:p>
            <a:pPr lvl="2">
              <a:lnSpc>
                <a:spcPct val="80000"/>
              </a:lnSpc>
              <a:buClr>
                <a:srgbClr val="FF3300"/>
              </a:buClr>
              <a:buSzPct val="110000"/>
              <a:buFont typeface="Wingdings" pitchFamily="2" charset="2"/>
              <a:buChar char="v"/>
            </a:pPr>
            <a:r>
              <a:rPr lang="en-US"/>
              <a:t>When we create a c</a:t>
            </a:r>
            <a:r>
              <a:rPr lang="tr-TR"/>
              <a:t>l</a:t>
            </a:r>
            <a:r>
              <a:rPr lang="en-US"/>
              <a:t>ass, we will specify the code and data that constitute that class.</a:t>
            </a:r>
            <a:endParaRPr lang="tr-TR"/>
          </a:p>
          <a:p>
            <a:pPr lvl="2">
              <a:lnSpc>
                <a:spcPct val="80000"/>
              </a:lnSpc>
              <a:buClr>
                <a:srgbClr val="FF3300"/>
              </a:buClr>
              <a:buSzPct val="110000"/>
              <a:buFont typeface="Wingdings" pitchFamily="2" charset="2"/>
              <a:buChar char="v"/>
            </a:pPr>
            <a:r>
              <a:rPr lang="en-US"/>
              <a:t>These elements are called members of the cl</a:t>
            </a:r>
            <a:r>
              <a:rPr lang="tr-TR"/>
              <a:t>a</a:t>
            </a:r>
            <a:r>
              <a:rPr lang="en-US"/>
              <a:t>ss</a:t>
            </a:r>
            <a:endParaRPr lang="tr-TR"/>
          </a:p>
          <a:p>
            <a:pPr lvl="2">
              <a:lnSpc>
                <a:spcPct val="80000"/>
              </a:lnSpc>
              <a:buClr>
                <a:srgbClr val="FF3300"/>
              </a:buClr>
              <a:buSzPct val="110000"/>
              <a:buFont typeface="Wingdings" pitchFamily="2" charset="2"/>
              <a:buChar char="v"/>
            </a:pPr>
            <a:r>
              <a:rPr lang="en-US"/>
              <a:t>The data def</a:t>
            </a:r>
            <a:r>
              <a:rPr lang="tr-TR"/>
              <a:t>i</a:t>
            </a:r>
            <a:r>
              <a:rPr lang="en-US"/>
              <a:t>ned by the class are referred to </a:t>
            </a:r>
            <a:r>
              <a:rPr lang="en-US">
                <a:solidFill>
                  <a:srgbClr val="0000FF"/>
                </a:solidFill>
              </a:rPr>
              <a:t>member variables</a:t>
            </a:r>
            <a:r>
              <a:rPr lang="en-US"/>
              <a:t> or just </a:t>
            </a:r>
            <a:r>
              <a:rPr lang="en-US">
                <a:solidFill>
                  <a:srgbClr val="0000FF"/>
                </a:solidFill>
              </a:rPr>
              <a:t>methods</a:t>
            </a:r>
            <a:r>
              <a:rPr lang="en-US"/>
              <a:t> (C/C++ programmer calls this </a:t>
            </a:r>
            <a:r>
              <a:rPr lang="tr-TR"/>
              <a:t>as </a:t>
            </a:r>
            <a:r>
              <a:rPr lang="en-US"/>
              <a:t>a function</a:t>
            </a:r>
            <a:r>
              <a:rPr lang="tr-TR"/>
              <a:t>)</a:t>
            </a:r>
            <a:endParaRPr lang="en-US"/>
          </a:p>
          <a:p>
            <a:pPr lvl="2">
              <a:lnSpc>
                <a:spcPct val="80000"/>
              </a:lnSpc>
              <a:buClr>
                <a:srgbClr val="FF3300"/>
              </a:buClr>
              <a:buSzPct val="110000"/>
              <a:buFont typeface="Wingdings" pitchFamily="2" charset="2"/>
              <a:buChar char="v"/>
            </a:pP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tr-TR" sz="3600"/>
              <a:t>Methods and Properties</a:t>
            </a:r>
            <a:endParaRPr lang="en-US" sz="3600"/>
          </a:p>
        </p:txBody>
      </p:sp>
      <p:sp>
        <p:nvSpPr>
          <p:cNvPr id="40963" name="Rectangle 3"/>
          <p:cNvSpPr>
            <a:spLocks noGrp="1" noChangeArrowheads="1"/>
          </p:cNvSpPr>
          <p:nvPr>
            <p:ph type="body" idx="1"/>
          </p:nvPr>
        </p:nvSpPr>
        <p:spPr/>
        <p:txBody>
          <a:bodyPr>
            <a:normAutofit fontScale="92500"/>
          </a:bodyPr>
          <a:lstStyle/>
          <a:p>
            <a:pPr>
              <a:lnSpc>
                <a:spcPct val="80000"/>
              </a:lnSpc>
              <a:buClr>
                <a:srgbClr val="0000FF"/>
              </a:buClr>
              <a:buSzPct val="110000"/>
              <a:buFont typeface="Wingdings" pitchFamily="2" charset="2"/>
              <a:buChar char="§"/>
            </a:pPr>
            <a:r>
              <a:rPr lang="en-US" sz="2400"/>
              <a:t>Some of the information in the </a:t>
            </a:r>
            <a:r>
              <a:rPr lang="en-US" sz="2400" b="1">
                <a:solidFill>
                  <a:srgbClr val="336600"/>
                </a:solidFill>
              </a:rPr>
              <a:t>object</a:t>
            </a:r>
            <a:r>
              <a:rPr lang="en-US" sz="2400"/>
              <a:t> may actually be </a:t>
            </a:r>
            <a:r>
              <a:rPr lang="en-US" sz="2400" b="1">
                <a:solidFill>
                  <a:srgbClr val="336600"/>
                </a:solidFill>
              </a:rPr>
              <a:t>directly accessible</a:t>
            </a:r>
          </a:p>
          <a:p>
            <a:pPr>
              <a:lnSpc>
                <a:spcPct val="80000"/>
              </a:lnSpc>
              <a:buClr>
                <a:srgbClr val="0000FF"/>
              </a:buClr>
              <a:buSzPct val="110000"/>
              <a:buFont typeface="Wingdings" pitchFamily="2" charset="2"/>
              <a:buNone/>
            </a:pPr>
            <a:endParaRPr lang="en-US" sz="2400"/>
          </a:p>
          <a:p>
            <a:pPr>
              <a:lnSpc>
                <a:spcPct val="80000"/>
              </a:lnSpc>
              <a:buClr>
                <a:srgbClr val="0000FF"/>
              </a:buClr>
              <a:buSzPct val="110000"/>
              <a:buFont typeface="Wingdings" pitchFamily="2" charset="2"/>
              <a:buChar char="§"/>
            </a:pPr>
            <a:r>
              <a:rPr lang="en-US" sz="2400"/>
              <a:t>Other information may require us to use a </a:t>
            </a:r>
            <a:r>
              <a:rPr lang="en-US" sz="2400" b="1" i="1" u="sng">
                <a:solidFill>
                  <a:srgbClr val="FF3300"/>
                </a:solidFill>
              </a:rPr>
              <a:t>method</a:t>
            </a:r>
            <a:r>
              <a:rPr lang="en-US" sz="2400">
                <a:solidFill>
                  <a:srgbClr val="FF3300"/>
                </a:solidFill>
              </a:rPr>
              <a:t> </a:t>
            </a:r>
            <a:r>
              <a:rPr lang="en-US" sz="2400"/>
              <a:t>to access it .</a:t>
            </a:r>
          </a:p>
          <a:p>
            <a:pPr>
              <a:lnSpc>
                <a:spcPct val="80000"/>
              </a:lnSpc>
              <a:buClr>
                <a:srgbClr val="0000FF"/>
              </a:buClr>
              <a:buSzPct val="110000"/>
              <a:buFont typeface="Wingdings" pitchFamily="2" charset="2"/>
              <a:buChar char="§"/>
            </a:pPr>
            <a:endParaRPr lang="en-US" sz="2400"/>
          </a:p>
          <a:p>
            <a:pPr>
              <a:lnSpc>
                <a:spcPct val="80000"/>
              </a:lnSpc>
              <a:buClr>
                <a:srgbClr val="0000FF"/>
              </a:buClr>
              <a:buSzPct val="110000"/>
              <a:buFont typeface="Wingdings" pitchFamily="2" charset="2"/>
              <a:buNone/>
            </a:pPr>
            <a:r>
              <a:rPr lang="en-US" sz="2400"/>
              <a:t>   Because:</a:t>
            </a:r>
          </a:p>
          <a:p>
            <a:pPr>
              <a:lnSpc>
                <a:spcPct val="80000"/>
              </a:lnSpc>
              <a:buClr>
                <a:srgbClr val="0000FF"/>
              </a:buClr>
              <a:buSzPct val="110000"/>
              <a:buFont typeface="Wingdings" pitchFamily="2" charset="2"/>
              <a:buNone/>
            </a:pPr>
            <a:endParaRPr lang="en-US" sz="2400"/>
          </a:p>
          <a:p>
            <a:pPr>
              <a:lnSpc>
                <a:spcPct val="80000"/>
              </a:lnSpc>
              <a:buClr>
                <a:srgbClr val="FF3300"/>
              </a:buClr>
              <a:buSzPct val="110000"/>
              <a:buFont typeface="Wingdings" pitchFamily="2" charset="2"/>
              <a:buChar char="v"/>
            </a:pPr>
            <a:r>
              <a:rPr lang="en-US" sz="2400"/>
              <a:t>The information stored internally may be unnecessary  for the user   </a:t>
            </a:r>
          </a:p>
          <a:p>
            <a:pPr>
              <a:lnSpc>
                <a:spcPct val="80000"/>
              </a:lnSpc>
              <a:buFontTx/>
              <a:buNone/>
            </a:pPr>
            <a:r>
              <a:rPr lang="en-US" sz="2400"/>
              <a:t>                         and</a:t>
            </a:r>
          </a:p>
          <a:p>
            <a:pPr>
              <a:lnSpc>
                <a:spcPct val="80000"/>
              </a:lnSpc>
            </a:pPr>
            <a:endParaRPr lang="en-US" sz="2400"/>
          </a:p>
          <a:p>
            <a:pPr>
              <a:lnSpc>
                <a:spcPct val="80000"/>
              </a:lnSpc>
              <a:buClr>
                <a:srgbClr val="FF3300"/>
              </a:buClr>
              <a:buSzPct val="110000"/>
              <a:buFont typeface="Wingdings" pitchFamily="2" charset="2"/>
              <a:buChar char="v"/>
            </a:pPr>
            <a:r>
              <a:rPr lang="en-US" sz="2400"/>
              <a:t>Only certain things can be written into the information space, and the object needs to check whether the program  is  outside the  limits.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3600"/>
              <a:t>Methods and Properties (con’t)</a:t>
            </a:r>
            <a:r>
              <a:rPr lang="tr-TR"/>
              <a:t> </a:t>
            </a:r>
            <a:endParaRPr lang="en-US"/>
          </a:p>
        </p:txBody>
      </p:sp>
      <p:sp>
        <p:nvSpPr>
          <p:cNvPr id="41987" name="Rectangle 3"/>
          <p:cNvSpPr>
            <a:spLocks noGrp="1" noChangeArrowheads="1"/>
          </p:cNvSpPr>
          <p:nvPr>
            <p:ph type="body" idx="1"/>
          </p:nvPr>
        </p:nvSpPr>
        <p:spPr/>
        <p:txBody>
          <a:bodyPr/>
          <a:lstStyle/>
          <a:p>
            <a:pPr>
              <a:lnSpc>
                <a:spcPct val="80000"/>
              </a:lnSpc>
              <a:buClr>
                <a:srgbClr val="0000FF"/>
              </a:buClr>
              <a:buSzPct val="110000"/>
              <a:buFont typeface="Wingdings" pitchFamily="2" charset="2"/>
              <a:buChar char="§"/>
            </a:pPr>
            <a:r>
              <a:rPr lang="en-US" sz="2400"/>
              <a:t>The directly accessible bits of information in the object are its </a:t>
            </a:r>
            <a:r>
              <a:rPr lang="en-US" sz="2400" b="1" i="1" u="sng">
                <a:solidFill>
                  <a:srgbClr val="FF3300"/>
                </a:solidFill>
              </a:rPr>
              <a:t>properties</a:t>
            </a:r>
            <a:r>
              <a:rPr lang="en-US" sz="2400" b="1">
                <a:solidFill>
                  <a:srgbClr val="FF3300"/>
                </a:solidFill>
              </a:rPr>
              <a:t>. </a:t>
            </a:r>
          </a:p>
          <a:p>
            <a:pPr>
              <a:lnSpc>
                <a:spcPct val="80000"/>
              </a:lnSpc>
              <a:buFontTx/>
              <a:buNone/>
            </a:pPr>
            <a:endParaRPr lang="en-US" sz="2400" b="1">
              <a:solidFill>
                <a:srgbClr val="FF3300"/>
              </a:solidFill>
            </a:endParaRPr>
          </a:p>
          <a:p>
            <a:pPr>
              <a:lnSpc>
                <a:spcPct val="80000"/>
              </a:lnSpc>
              <a:buClr>
                <a:srgbClr val="0000FF"/>
              </a:buClr>
              <a:buSzPct val="110000"/>
              <a:buFont typeface="Wingdings" pitchFamily="2" charset="2"/>
              <a:buChar char="§"/>
            </a:pPr>
            <a:r>
              <a:rPr lang="en-US" sz="2400"/>
              <a:t>The difference between data accessed via </a:t>
            </a:r>
            <a:r>
              <a:rPr lang="en-US" sz="2400">
                <a:solidFill>
                  <a:srgbClr val="0000FF"/>
                </a:solidFill>
              </a:rPr>
              <a:t>properties</a:t>
            </a:r>
            <a:r>
              <a:rPr lang="en-US" sz="2400"/>
              <a:t> and data accessed via </a:t>
            </a:r>
            <a:r>
              <a:rPr lang="en-US" sz="2400">
                <a:solidFill>
                  <a:srgbClr val="0000FF"/>
                </a:solidFill>
              </a:rPr>
              <a:t>methods </a:t>
            </a:r>
            <a:r>
              <a:rPr lang="en-US" sz="2400"/>
              <a:t>is that:</a:t>
            </a:r>
          </a:p>
          <a:p>
            <a:pPr>
              <a:lnSpc>
                <a:spcPct val="80000"/>
              </a:lnSpc>
              <a:buClr>
                <a:srgbClr val="0000FF"/>
              </a:buClr>
              <a:buSzPct val="110000"/>
              <a:buFont typeface="Wingdings" pitchFamily="2" charset="2"/>
              <a:buNone/>
            </a:pPr>
            <a:endParaRPr lang="en-US" sz="2400"/>
          </a:p>
          <a:p>
            <a:pPr lvl="2">
              <a:lnSpc>
                <a:spcPct val="80000"/>
              </a:lnSpc>
              <a:buClr>
                <a:srgbClr val="FF3300"/>
              </a:buClr>
              <a:buSzPct val="110000"/>
              <a:buFont typeface="Wingdings" pitchFamily="2" charset="2"/>
              <a:buChar char="v"/>
            </a:pPr>
            <a:r>
              <a:rPr lang="en-US" i="1"/>
              <a:t>with</a:t>
            </a:r>
            <a:r>
              <a:rPr lang="en-US" i="1">
                <a:solidFill>
                  <a:srgbClr val="336600"/>
                </a:solidFill>
              </a:rPr>
              <a:t> properties</a:t>
            </a:r>
            <a:r>
              <a:rPr lang="en-US"/>
              <a:t>  </a:t>
            </a:r>
          </a:p>
          <a:p>
            <a:pPr lvl="2">
              <a:lnSpc>
                <a:spcPct val="80000"/>
              </a:lnSpc>
              <a:buClr>
                <a:srgbClr val="FF3300"/>
              </a:buClr>
              <a:buSzPct val="110000"/>
              <a:buFont typeface="Wingdings" pitchFamily="2" charset="2"/>
              <a:buNone/>
            </a:pPr>
            <a:r>
              <a:rPr lang="en-US"/>
              <a:t>             you see exactly what you're doing to the object; </a:t>
            </a:r>
          </a:p>
          <a:p>
            <a:pPr lvl="2">
              <a:lnSpc>
                <a:spcPct val="80000"/>
              </a:lnSpc>
              <a:buClr>
                <a:srgbClr val="FF3300"/>
              </a:buClr>
              <a:buSzPct val="110000"/>
              <a:buFont typeface="Wingdings" pitchFamily="2" charset="2"/>
              <a:buChar char="v"/>
            </a:pPr>
            <a:r>
              <a:rPr lang="en-US"/>
              <a:t>with</a:t>
            </a:r>
            <a:r>
              <a:rPr lang="en-US">
                <a:solidFill>
                  <a:srgbClr val="336600"/>
                </a:solidFill>
              </a:rPr>
              <a:t> methods,</a:t>
            </a:r>
            <a:r>
              <a:rPr lang="en-US"/>
              <a:t> </a:t>
            </a:r>
          </a:p>
          <a:p>
            <a:pPr lvl="2">
              <a:lnSpc>
                <a:spcPct val="80000"/>
              </a:lnSpc>
              <a:buClr>
                <a:srgbClr val="FF3300"/>
              </a:buClr>
              <a:buSzPct val="110000"/>
              <a:buFont typeface="Wingdings" pitchFamily="2" charset="2"/>
              <a:buNone/>
            </a:pPr>
            <a:r>
              <a:rPr lang="en-US"/>
              <a:t>             unless you  created the object yourself, you just see the effects of what you're doing.</a:t>
            </a:r>
          </a:p>
          <a:p>
            <a:pPr>
              <a:lnSpc>
                <a:spcPct val="80000"/>
              </a:lnSpc>
            </a:pPr>
            <a:endParaRPr 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Compiling &amp; Running the Program</a:t>
            </a:r>
            <a:endParaRPr lang="en-US" dirty="0"/>
          </a:p>
        </p:txBody>
      </p:sp>
      <p:sp>
        <p:nvSpPr>
          <p:cNvPr id="3" name="Content Placeholder 2"/>
          <p:cNvSpPr>
            <a:spLocks noGrp="1"/>
          </p:cNvSpPr>
          <p:nvPr>
            <p:ph idx="1"/>
          </p:nvPr>
        </p:nvSpPr>
        <p:spPr/>
        <p:txBody>
          <a:bodyPr>
            <a:normAutofit fontScale="77500" lnSpcReduction="20000"/>
          </a:bodyPr>
          <a:lstStyle/>
          <a:p>
            <a:pPr>
              <a:spcBef>
                <a:spcPct val="50000"/>
              </a:spcBef>
            </a:pPr>
            <a:r>
              <a:rPr lang="en-US" b="1" dirty="0" smtClean="0"/>
              <a:t>Compiling:</a:t>
            </a:r>
            <a:r>
              <a:rPr lang="en-US" dirty="0" smtClean="0"/>
              <a:t> is the process of translating source code written in a particular programming language into computer-readable machine code that can be executed.</a:t>
            </a:r>
          </a:p>
          <a:p>
            <a:pPr>
              <a:spcBef>
                <a:spcPct val="50000"/>
              </a:spcBef>
            </a:pPr>
            <a:r>
              <a:rPr lang="en-US" b="1" dirty="0" smtClean="0"/>
              <a:t>$  </a:t>
            </a:r>
            <a:r>
              <a:rPr lang="en-US" b="1" dirty="0" err="1" smtClean="0"/>
              <a:t>javac</a:t>
            </a:r>
            <a:r>
              <a:rPr lang="en-US" b="1" dirty="0" smtClean="0"/>
              <a:t> First.java</a:t>
            </a:r>
          </a:p>
          <a:p>
            <a:pPr>
              <a:spcBef>
                <a:spcPct val="50000"/>
              </a:spcBef>
            </a:pPr>
            <a:r>
              <a:rPr lang="en-US" dirty="0" smtClean="0"/>
              <a:t>This command will produce a file ‘</a:t>
            </a:r>
            <a:r>
              <a:rPr lang="en-US" dirty="0" err="1" smtClean="0"/>
              <a:t>First.class</a:t>
            </a:r>
            <a:r>
              <a:rPr lang="en-US" dirty="0" smtClean="0"/>
              <a:t>’, which is used for running the program with the command ‘java’.</a:t>
            </a:r>
          </a:p>
          <a:p>
            <a:pPr>
              <a:spcBef>
                <a:spcPct val="50000"/>
              </a:spcBef>
            </a:pPr>
            <a:endParaRPr lang="en-US" sz="2000" b="1" dirty="0" smtClean="0"/>
          </a:p>
          <a:p>
            <a:pPr>
              <a:spcBef>
                <a:spcPct val="50000"/>
              </a:spcBef>
            </a:pPr>
            <a:r>
              <a:rPr lang="en-US" b="1" dirty="0" smtClean="0"/>
              <a:t>Running:</a:t>
            </a:r>
            <a:r>
              <a:rPr lang="en-US" dirty="0" smtClean="0"/>
              <a:t> is the process of executing program on a computer.</a:t>
            </a:r>
            <a:endParaRPr lang="en-US" b="1" dirty="0" smtClean="0"/>
          </a:p>
          <a:p>
            <a:pPr>
              <a:spcBef>
                <a:spcPct val="50000"/>
              </a:spcBef>
            </a:pPr>
            <a:r>
              <a:rPr lang="en-US" b="1" dirty="0" smtClean="0"/>
              <a:t>$  java First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About Printing on the Screen</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spcBef>
                <a:spcPct val="50000"/>
              </a:spcBef>
              <a:buFontTx/>
              <a:buAutoNum type="arabicPeriod"/>
            </a:pPr>
            <a:r>
              <a:rPr lang="en-US" dirty="0" err="1" smtClean="0"/>
              <a:t>System.out.println</a:t>
            </a:r>
            <a:r>
              <a:rPr lang="en-US" dirty="0" smtClean="0"/>
              <a:t>(“Hello World”); – outputs the string “Hello World” followed by a new line on the screen.</a:t>
            </a:r>
          </a:p>
          <a:p>
            <a:pPr marL="457200" indent="-457200">
              <a:spcBef>
                <a:spcPct val="50000"/>
              </a:spcBef>
              <a:buFontTx/>
              <a:buAutoNum type="arabicPeriod"/>
            </a:pPr>
            <a:r>
              <a:rPr lang="en-US" dirty="0" err="1" smtClean="0"/>
              <a:t>System.out.print</a:t>
            </a:r>
            <a:r>
              <a:rPr lang="en-US" dirty="0" smtClean="0"/>
              <a:t>(“Hello World”); - outputs the string “Hello World” on the screen. This string is </a:t>
            </a:r>
            <a:r>
              <a:rPr lang="en-US" i="1" dirty="0" smtClean="0"/>
              <a:t>not</a:t>
            </a:r>
            <a:r>
              <a:rPr lang="en-US" dirty="0" smtClean="0"/>
              <a:t> followed by a new line.</a:t>
            </a:r>
          </a:p>
          <a:p>
            <a:pPr marL="457200" indent="-457200">
              <a:spcBef>
                <a:spcPct val="50000"/>
              </a:spcBef>
              <a:buFontTx/>
              <a:buAutoNum type="arabicPeriod"/>
            </a:pPr>
            <a:r>
              <a:rPr lang="en-US" dirty="0" smtClean="0"/>
              <a:t>Some Escape Sequence –</a:t>
            </a:r>
          </a:p>
          <a:p>
            <a:pPr marL="914400" lvl="1" indent="-457200">
              <a:spcBef>
                <a:spcPct val="50000"/>
              </a:spcBef>
              <a:buFontTx/>
              <a:buChar char="•"/>
            </a:pPr>
            <a:r>
              <a:rPr lang="en-US" dirty="0" smtClean="0"/>
              <a:t>\n – stands for new line character</a:t>
            </a:r>
          </a:p>
          <a:p>
            <a:pPr marL="914400" lvl="1" indent="-457200">
              <a:spcBef>
                <a:spcPct val="50000"/>
              </a:spcBef>
              <a:buFontTx/>
              <a:buChar char="•"/>
            </a:pPr>
            <a:r>
              <a:rPr lang="en-US" dirty="0" smtClean="0"/>
              <a:t>\t – stands for tab character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Java Programming Language</a:t>
            </a:r>
            <a:endParaRPr lang="en-US" b="1" dirty="0"/>
          </a:p>
        </p:txBody>
      </p:sp>
      <p:sp>
        <p:nvSpPr>
          <p:cNvPr id="3" name="Content Placeholder 2"/>
          <p:cNvSpPr>
            <a:spLocks noGrp="1"/>
          </p:cNvSpPr>
          <p:nvPr>
            <p:ph idx="1"/>
          </p:nvPr>
        </p:nvSpPr>
        <p:spPr/>
        <p:txBody>
          <a:bodyPr/>
          <a:lstStyle/>
          <a:p>
            <a:pPr>
              <a:lnSpc>
                <a:spcPct val="90000"/>
              </a:lnSpc>
              <a:buClr>
                <a:srgbClr val="0000FF"/>
              </a:buClr>
              <a:buSzPct val="110000"/>
              <a:buFont typeface="Wingdings" pitchFamily="2" charset="2"/>
              <a:buChar char="§"/>
            </a:pPr>
            <a:r>
              <a:rPr lang="en-US" sz="2800" b="1" dirty="0" smtClean="0">
                <a:solidFill>
                  <a:schemeClr val="accent2"/>
                </a:solidFill>
              </a:rPr>
              <a:t>Robust</a:t>
            </a:r>
            <a:r>
              <a:rPr lang="en-US" sz="2800" dirty="0" smtClean="0"/>
              <a:t> and </a:t>
            </a:r>
            <a:r>
              <a:rPr lang="en-US" sz="2800" b="1" dirty="0" smtClean="0">
                <a:solidFill>
                  <a:schemeClr val="accent2"/>
                </a:solidFill>
              </a:rPr>
              <a:t>Versatile</a:t>
            </a:r>
            <a:r>
              <a:rPr lang="en-US" sz="2800" b="1" dirty="0" smtClean="0"/>
              <a:t> </a:t>
            </a:r>
            <a:r>
              <a:rPr lang="en-US" sz="2800" dirty="0" smtClean="0"/>
              <a:t>enabling developers to: </a:t>
            </a:r>
          </a:p>
          <a:p>
            <a:pPr lvl="1">
              <a:lnSpc>
                <a:spcPct val="90000"/>
              </a:lnSpc>
              <a:buClr>
                <a:srgbClr val="FF3300"/>
              </a:buClr>
              <a:buSzPct val="110000"/>
              <a:buFont typeface="Wingdings" pitchFamily="2" charset="2"/>
              <a:buChar char="v"/>
            </a:pPr>
            <a:r>
              <a:rPr lang="en-US" b="1" dirty="0" smtClean="0">
                <a:solidFill>
                  <a:srgbClr val="0070C0"/>
                </a:solidFill>
              </a:rPr>
              <a:t>W</a:t>
            </a:r>
            <a:r>
              <a:rPr lang="en-US" dirty="0" smtClean="0"/>
              <a:t>rite software on </a:t>
            </a:r>
            <a:r>
              <a:rPr lang="en-US" b="1" dirty="0" smtClean="0">
                <a:solidFill>
                  <a:srgbClr val="0070C0"/>
                </a:solidFill>
              </a:rPr>
              <a:t>O</a:t>
            </a:r>
            <a:r>
              <a:rPr lang="en-US" dirty="0" smtClean="0"/>
              <a:t>ne platform and </a:t>
            </a:r>
            <a:r>
              <a:rPr lang="en-US" b="1" dirty="0" smtClean="0">
                <a:solidFill>
                  <a:srgbClr val="0070C0"/>
                </a:solidFill>
              </a:rPr>
              <a:t>R</a:t>
            </a:r>
            <a:r>
              <a:rPr lang="en-US" dirty="0" smtClean="0"/>
              <a:t>un it on </a:t>
            </a:r>
            <a:r>
              <a:rPr lang="en-US" b="1" dirty="0" smtClean="0">
                <a:solidFill>
                  <a:srgbClr val="0070C0"/>
                </a:solidFill>
              </a:rPr>
              <a:t>A</a:t>
            </a:r>
            <a:r>
              <a:rPr lang="en-US" dirty="0" smtClean="0"/>
              <a:t>nother.</a:t>
            </a:r>
          </a:p>
          <a:p>
            <a:pPr lvl="1">
              <a:lnSpc>
                <a:spcPct val="90000"/>
              </a:lnSpc>
              <a:buClr>
                <a:srgbClr val="FF3300"/>
              </a:buClr>
              <a:buSzPct val="110000"/>
              <a:buFont typeface="Wingdings" pitchFamily="2" charset="2"/>
              <a:buChar char="v"/>
            </a:pPr>
            <a:r>
              <a:rPr lang="en-US" dirty="0" smtClean="0"/>
              <a:t>Create </a:t>
            </a:r>
            <a:r>
              <a:rPr lang="en-US" dirty="0" smtClean="0"/>
              <a:t>programs to run within a web browser. </a:t>
            </a:r>
          </a:p>
          <a:p>
            <a:pPr lvl="1">
              <a:lnSpc>
                <a:spcPct val="90000"/>
              </a:lnSpc>
              <a:buClr>
                <a:srgbClr val="FF3300"/>
              </a:buClr>
              <a:buSzPct val="110000"/>
              <a:buFont typeface="Wingdings" pitchFamily="2" charset="2"/>
              <a:buChar char="v"/>
            </a:pPr>
            <a:r>
              <a:rPr lang="en-US" dirty="0" smtClean="0"/>
              <a:t>Develop server-side applications for online forums, stores, polls, processing HTML forms, and more. </a:t>
            </a:r>
          </a:p>
          <a:p>
            <a:pPr lvl="1">
              <a:lnSpc>
                <a:spcPct val="90000"/>
              </a:lnSpc>
              <a:buClr>
                <a:srgbClr val="FF3300"/>
              </a:buClr>
              <a:buSzPct val="110000"/>
              <a:buFont typeface="Wingdings" pitchFamily="2" charset="2"/>
              <a:buChar char="v"/>
            </a:pPr>
            <a:r>
              <a:rPr lang="en-US" dirty="0" smtClean="0"/>
              <a:t>Write applications for cell phones, two-way pagers, and other consumer devices.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and Interpreter</a:t>
            </a:r>
            <a:endParaRPr lang="en-US" dirty="0"/>
          </a:p>
        </p:txBody>
      </p:sp>
      <p:sp>
        <p:nvSpPr>
          <p:cNvPr id="3" name="Content Placeholder 2"/>
          <p:cNvSpPr>
            <a:spLocks noGrp="1"/>
          </p:cNvSpPr>
          <p:nvPr>
            <p:ph idx="1"/>
          </p:nvPr>
        </p:nvSpPr>
        <p:spPr/>
        <p:txBody>
          <a:bodyPr>
            <a:normAutofit fontScale="92500"/>
          </a:bodyPr>
          <a:lstStyle/>
          <a:p>
            <a:r>
              <a:rPr lang="en-US" sz="2800" dirty="0" smtClean="0"/>
              <a:t>A </a:t>
            </a:r>
            <a:r>
              <a:rPr lang="en-US" sz="2800" i="1" dirty="0" smtClean="0"/>
              <a:t>compiler</a:t>
            </a:r>
            <a:r>
              <a:rPr lang="en-US" sz="2800" dirty="0" smtClean="0"/>
              <a:t> is a program that reads in as input a program (in some high-level programming language) and outputs machine language code (for some machine architecture). </a:t>
            </a:r>
          </a:p>
          <a:p>
            <a:r>
              <a:rPr lang="en-US" sz="2800" dirty="0" smtClean="0"/>
              <a:t>Example, the Unix program g++ transforms a C++ source file into a machine executable file </a:t>
            </a:r>
            <a:r>
              <a:rPr lang="en-US" sz="2800" dirty="0" err="1" smtClean="0"/>
              <a:t>a.out</a:t>
            </a:r>
            <a:r>
              <a:rPr lang="en-US" sz="2800" dirty="0" smtClean="0"/>
              <a:t> which can be run natively on </a:t>
            </a:r>
            <a:r>
              <a:rPr lang="en-US" sz="2800" dirty="0" err="1" smtClean="0"/>
              <a:t>Sparc</a:t>
            </a:r>
            <a:r>
              <a:rPr lang="en-US" sz="2800" dirty="0" smtClean="0"/>
              <a:t> microprocessors. </a:t>
            </a:r>
          </a:p>
          <a:p>
            <a:r>
              <a:rPr lang="en-US" sz="2800" dirty="0" smtClean="0"/>
              <a:t>As a second example, the Java compiler </a:t>
            </a:r>
            <a:r>
              <a:rPr lang="en-US" sz="2800" dirty="0" err="1" smtClean="0"/>
              <a:t>javac</a:t>
            </a:r>
            <a:r>
              <a:rPr lang="en-US" sz="2800" dirty="0" smtClean="0"/>
              <a:t> transforms a .java source file into a .class file that is written in </a:t>
            </a:r>
            <a:r>
              <a:rPr lang="en-US" sz="2800" i="1" dirty="0" smtClean="0"/>
              <a:t>Java </a:t>
            </a:r>
            <a:r>
              <a:rPr lang="en-US" sz="2800" i="1" dirty="0" err="1" smtClean="0"/>
              <a:t>bytecode</a:t>
            </a:r>
            <a:r>
              <a:rPr lang="en-US" sz="2800" dirty="0" smtClean="0"/>
              <a:t>, which is the machine language for an imaginary machine known as the </a:t>
            </a:r>
            <a:r>
              <a:rPr lang="en-US" sz="2800" i="1" dirty="0" smtClean="0"/>
              <a:t>Java Virtual Machine</a:t>
            </a:r>
            <a:r>
              <a:rPr lang="en-US" sz="2800" dirty="0" smtClean="0"/>
              <a:t>.</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and Interpreter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An </a:t>
            </a:r>
            <a:r>
              <a:rPr lang="en-US" i="1" dirty="0" smtClean="0"/>
              <a:t>interpreter</a:t>
            </a:r>
            <a:r>
              <a:rPr lang="en-US" dirty="0" smtClean="0"/>
              <a:t> is a program that reads in as input a source program, along with data for the program, and translates the source program instruction by instruction.</a:t>
            </a:r>
          </a:p>
          <a:p>
            <a:r>
              <a:rPr lang="en-US" dirty="0" smtClean="0"/>
              <a:t>For example, the Java interpreter java translate a .class file into code that can be executed natively on the underlying machine. </a:t>
            </a:r>
          </a:p>
          <a:p>
            <a:r>
              <a:rPr lang="en-US" dirty="0" smtClean="0"/>
              <a:t>As a second example, the program </a:t>
            </a:r>
            <a:r>
              <a:rPr lang="en-US" dirty="0" err="1" smtClean="0"/>
              <a:t>VirtualPC</a:t>
            </a:r>
            <a:r>
              <a:rPr lang="en-US" dirty="0" smtClean="0"/>
              <a:t> interprets programs written for the Intel Pentium architecture (IBM-PC clone) for the PowerPC architecture (Macintosh). This enable Macintosh users to run Windows programs on their computer.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compilation and interpretation both?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main advantage of compilation is that you end up with raw machine language code that can be efficiently executed on your machine. However, it can only be executed on one type of machine architecture (Intel Pentium, PowerPC). </a:t>
            </a:r>
          </a:p>
          <a:p>
            <a:r>
              <a:rPr lang="en-US" dirty="0" smtClean="0"/>
              <a:t>A primary advantage of a compiling to an intermediate language like Java </a:t>
            </a:r>
            <a:r>
              <a:rPr lang="en-US" dirty="0" err="1" smtClean="0"/>
              <a:t>bytecode</a:t>
            </a:r>
            <a:r>
              <a:rPr lang="en-US" dirty="0" smtClean="0"/>
              <a:t> and then interpreting is that you can achieve </a:t>
            </a:r>
            <a:r>
              <a:rPr lang="en-US" i="1" dirty="0" smtClean="0"/>
              <a:t>platform independence</a:t>
            </a:r>
            <a:r>
              <a:rPr lang="en-US" dirty="0" smtClean="0"/>
              <a:t>: you can interpret the same .class file on differently types of machine architectures.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1639</TotalTime>
  <Words>1997</Words>
  <Application>Microsoft Office PowerPoint</Application>
  <PresentationFormat>On-screen Show (4:3)</PresentationFormat>
  <Paragraphs>221</Paragraphs>
  <Slides>32</Slides>
  <Notes>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Introduction to Java</vt:lpstr>
      <vt:lpstr>Structure of a Java Program</vt:lpstr>
      <vt:lpstr>Example Program</vt:lpstr>
      <vt:lpstr>Compiling &amp; Running the Program</vt:lpstr>
      <vt:lpstr>About Printing on the Screen</vt:lpstr>
      <vt:lpstr>The Java Programming Language</vt:lpstr>
      <vt:lpstr>Compiler and Interpreter</vt:lpstr>
      <vt:lpstr>Compiler and Interpreter</vt:lpstr>
      <vt:lpstr>Why compilation and interpretation both?</vt:lpstr>
      <vt:lpstr>Why compilation and interpretation both?</vt:lpstr>
      <vt:lpstr>Why compilation and interpretation both?</vt:lpstr>
      <vt:lpstr>JIT(Just-In-Time Compiler)</vt:lpstr>
      <vt:lpstr>Java Technology </vt:lpstr>
      <vt:lpstr>Java Technology</vt:lpstr>
      <vt:lpstr>Java Technology</vt:lpstr>
      <vt:lpstr>Java Technology</vt:lpstr>
      <vt:lpstr>The Java Platform</vt:lpstr>
      <vt:lpstr>The Java Platform</vt:lpstr>
      <vt:lpstr>The Java Platform</vt:lpstr>
      <vt:lpstr>Slide 20</vt:lpstr>
      <vt:lpstr>Object-Oriented Programming (OOP)</vt:lpstr>
      <vt:lpstr>Abstraction</vt:lpstr>
      <vt:lpstr>Hierarchical Abstractions</vt:lpstr>
      <vt:lpstr>Slide 24</vt:lpstr>
      <vt:lpstr>Encapsulation</vt:lpstr>
      <vt:lpstr>Independent Interface  from the Implementation</vt:lpstr>
      <vt:lpstr>Encapsulation (con’t)</vt:lpstr>
      <vt:lpstr>Encapsulation (con’t)</vt:lpstr>
      <vt:lpstr>Encapsulation (con’t)</vt:lpstr>
      <vt:lpstr>Encapsulation (con’t)</vt:lpstr>
      <vt:lpstr>Methods and Properties</vt:lpstr>
      <vt:lpstr>Methods and Properties (con’t)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NGB</dc:creator>
  <cp:lastModifiedBy>hp</cp:lastModifiedBy>
  <cp:revision>41</cp:revision>
  <dcterms:created xsi:type="dcterms:W3CDTF">2018-08-08T10:27:09Z</dcterms:created>
  <dcterms:modified xsi:type="dcterms:W3CDTF">2020-09-30T06:16:10Z</dcterms:modified>
</cp:coreProperties>
</file>