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6" r:id="rId23"/>
    <p:sldId id="277" r:id="rId24"/>
    <p:sldId id="278" r:id="rId25"/>
    <p:sldId id="279" r:id="rId26"/>
    <p:sldId id="280" r:id="rId27"/>
    <p:sldId id="281" r:id="rId28"/>
    <p:sldId id="282" r:id="rId29"/>
    <p:sldId id="283" r:id="rId30"/>
    <p:sldId id="284" r:id="rId31"/>
    <p:sldId id="285" r:id="rId32"/>
    <p:sldId id="288" r:id="rId33"/>
    <p:sldId id="290" r:id="rId34"/>
    <p:sldId id="287" r:id="rId35"/>
    <p:sldId id="289"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24F64-80B9-4287-AEFA-0BB6618CE53F}" type="datetimeFigureOut">
              <a:rPr lang="en-US" smtClean="0"/>
              <a:pPr/>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4CF47D-C727-41AF-80E1-D7C2C9F5531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24F64-80B9-4287-AEFA-0BB6618CE53F}" type="datetimeFigureOut">
              <a:rPr lang="en-US" smtClean="0"/>
              <a:pPr/>
              <a:t>8/17/2020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CF47D-C727-41AF-80E1-D7C2C9F5531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Functions</a:t>
            </a:r>
            <a:endParaRPr lang="en-US" dirty="0"/>
          </a:p>
        </p:txBody>
      </p:sp>
      <p:sp>
        <p:nvSpPr>
          <p:cNvPr id="3" name="Subtitle 2"/>
          <p:cNvSpPr>
            <a:spLocks noGrp="1"/>
          </p:cNvSpPr>
          <p:nvPr>
            <p:ph type="subTitle" idx="1"/>
          </p:nvPr>
        </p:nvSpPr>
        <p:spPr/>
        <p:txBody>
          <a:bodyPr/>
          <a:lstStyle/>
          <a:p>
            <a:r>
              <a:rPr lang="en-US" dirty="0" smtClean="0"/>
              <a:t>Nilanjana G. </a:t>
            </a:r>
            <a:r>
              <a:rPr lang="en-US" dirty="0" err="1" smtClean="0"/>
              <a:t>Basu</a:t>
            </a:r>
            <a:r>
              <a:rPr lang="en-US" dirty="0" smtClean="0"/>
              <a:t>, HIT, Kolkata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203832"/>
            <a:ext cx="7748587" cy="5349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 example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15390" y="1752600"/>
            <a:ext cx="8494621"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address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0" y="1066800"/>
            <a:ext cx="8766011" cy="43434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0" y="5562600"/>
            <a:ext cx="86868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address example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28600" y="1612380"/>
            <a:ext cx="8210964" cy="4255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reference</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871" y="1676400"/>
            <a:ext cx="8031330" cy="388030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81000" y="5562600"/>
            <a:ext cx="7543800" cy="114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reference example</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381000" y="2133599"/>
            <a:ext cx="8382000" cy="44492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normAutofit lnSpcReduction="10000"/>
          </a:bodyPr>
          <a:lstStyle/>
          <a:p>
            <a:r>
              <a:rPr lang="en-US" dirty="0" smtClean="0"/>
              <a:t>A reference can never be null</a:t>
            </a:r>
          </a:p>
          <a:p>
            <a:r>
              <a:rPr lang="en-US" dirty="0" smtClean="0"/>
              <a:t>Once established, a reference cannot be changed so as to make it point to a different variable</a:t>
            </a:r>
          </a:p>
          <a:p>
            <a:r>
              <a:rPr lang="en-US" dirty="0" smtClean="0"/>
              <a:t>A reference does not require any explicit mechanism to dereference the memory address and access the actual data value</a:t>
            </a:r>
          </a:p>
          <a:p>
            <a:pPr>
              <a:buFont typeface="Wingdings" pitchFamily="2" charset="2"/>
              <a:buChar char="ü"/>
            </a:pPr>
            <a:r>
              <a:rPr lang="en-US" dirty="0" smtClean="0"/>
              <a:t>So to swap two variables, call by reference is preferable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Return by reference	</a:t>
            </a:r>
            <a:endParaRPr lang="en-US" dirty="0"/>
          </a:p>
        </p:txBody>
      </p:sp>
      <p:sp>
        <p:nvSpPr>
          <p:cNvPr id="3" name="Content Placeholder 2"/>
          <p:cNvSpPr>
            <a:spLocks noGrp="1"/>
          </p:cNvSpPr>
          <p:nvPr>
            <p:ph idx="1"/>
          </p:nvPr>
        </p:nvSpPr>
        <p:spPr>
          <a:xfrm>
            <a:off x="304800" y="914400"/>
            <a:ext cx="8229600" cy="4800600"/>
          </a:xfrm>
        </p:spPr>
        <p:txBody>
          <a:bodyPr>
            <a:noAutofit/>
          </a:bodyPr>
          <a:lstStyle/>
          <a:p>
            <a:r>
              <a:rPr lang="en-US" sz="1800" b="1" dirty="0" smtClean="0"/>
              <a:t>#include&lt;</a:t>
            </a:r>
            <a:r>
              <a:rPr lang="en-US" sz="1800" b="1" dirty="0" err="1" smtClean="0"/>
              <a:t>iostream</a:t>
            </a:r>
            <a:r>
              <a:rPr lang="en-US" sz="1800" b="1" dirty="0" smtClean="0"/>
              <a:t>&gt;</a:t>
            </a:r>
          </a:p>
          <a:p>
            <a:r>
              <a:rPr lang="en-US" sz="1800" b="1" dirty="0" smtClean="0"/>
              <a:t>using namespace std;</a:t>
            </a:r>
          </a:p>
          <a:p>
            <a:r>
              <a:rPr lang="en-US" sz="1800" b="1" dirty="0" err="1" smtClean="0"/>
              <a:t>int</a:t>
            </a:r>
            <a:r>
              <a:rPr lang="en-US" sz="1800" b="1" dirty="0" smtClean="0"/>
              <a:t> &amp; min(</a:t>
            </a:r>
            <a:r>
              <a:rPr lang="en-US" sz="1800" b="1" dirty="0" err="1" smtClean="0"/>
              <a:t>int</a:t>
            </a:r>
            <a:r>
              <a:rPr lang="en-US" sz="1800" b="1" dirty="0" smtClean="0"/>
              <a:t> &amp;, </a:t>
            </a:r>
            <a:r>
              <a:rPr lang="en-US" sz="1800" b="1" dirty="0" err="1" smtClean="0"/>
              <a:t>int</a:t>
            </a:r>
            <a:r>
              <a:rPr lang="en-US" sz="1800" b="1" dirty="0" smtClean="0"/>
              <a:t> &amp;);//prototype</a:t>
            </a:r>
          </a:p>
          <a:p>
            <a:r>
              <a:rPr lang="en-US" sz="1800" b="1" dirty="0" err="1" smtClean="0"/>
              <a:t>int</a:t>
            </a:r>
            <a:r>
              <a:rPr lang="en-US" sz="1800" b="1" dirty="0" smtClean="0"/>
              <a:t> main(){//caller</a:t>
            </a:r>
          </a:p>
          <a:p>
            <a:r>
              <a:rPr lang="en-US" sz="1800" b="1" dirty="0" err="1" smtClean="0"/>
              <a:t>cout</a:t>
            </a:r>
            <a:r>
              <a:rPr lang="en-US" sz="1800" b="1" dirty="0" smtClean="0"/>
              <a:t>&lt;&lt; "Enter Input"&lt;&lt;</a:t>
            </a:r>
            <a:r>
              <a:rPr lang="en-US" sz="1800" b="1" dirty="0" err="1" smtClean="0"/>
              <a:t>endl</a:t>
            </a:r>
            <a:r>
              <a:rPr lang="en-US" sz="1800" b="1" dirty="0" smtClean="0"/>
              <a:t>;</a:t>
            </a:r>
          </a:p>
          <a:p>
            <a:r>
              <a:rPr lang="en-US" sz="1800" b="1" dirty="0" err="1" smtClean="0"/>
              <a:t>int</a:t>
            </a:r>
            <a:r>
              <a:rPr lang="en-US" sz="1800" b="1" dirty="0" smtClean="0"/>
              <a:t> </a:t>
            </a:r>
            <a:r>
              <a:rPr lang="en-US" sz="1800" b="1" dirty="0" err="1" smtClean="0"/>
              <a:t>f,g</a:t>
            </a:r>
            <a:r>
              <a:rPr lang="en-US" sz="1800" b="1" dirty="0" smtClean="0"/>
              <a:t>;</a:t>
            </a:r>
          </a:p>
          <a:p>
            <a:r>
              <a:rPr lang="en-US" sz="1800" b="1" dirty="0" err="1" smtClean="0"/>
              <a:t>cin</a:t>
            </a:r>
            <a:r>
              <a:rPr lang="en-US" sz="1800" b="1" dirty="0" smtClean="0"/>
              <a:t>&gt;&gt;f&gt;&gt;g;</a:t>
            </a:r>
          </a:p>
          <a:p>
            <a:r>
              <a:rPr lang="en-US" sz="1800" b="1" dirty="0" err="1" smtClean="0"/>
              <a:t>cout</a:t>
            </a:r>
            <a:r>
              <a:rPr lang="en-US" sz="1800" b="1" dirty="0" smtClean="0"/>
              <a:t>&lt;&lt;"Min is "&lt;&lt;min(</a:t>
            </a:r>
            <a:r>
              <a:rPr lang="en-US" sz="1800" b="1" dirty="0" err="1" smtClean="0"/>
              <a:t>f,g</a:t>
            </a:r>
            <a:r>
              <a:rPr lang="en-US" sz="1800" b="1" dirty="0" smtClean="0"/>
              <a:t>)&lt;&lt;</a:t>
            </a:r>
            <a:r>
              <a:rPr lang="en-US" sz="1800" b="1" dirty="0" err="1" smtClean="0"/>
              <a:t>endl</a:t>
            </a:r>
            <a:r>
              <a:rPr lang="en-US" sz="1800" b="1" dirty="0" smtClean="0"/>
              <a:t>; // function call</a:t>
            </a:r>
          </a:p>
          <a:p>
            <a:r>
              <a:rPr lang="en-US" sz="1800" b="1" dirty="0" err="1" smtClean="0"/>
              <a:t>cout</a:t>
            </a:r>
            <a:r>
              <a:rPr lang="en-US" sz="1800" b="1" dirty="0" smtClean="0"/>
              <a:t>&lt;&lt;" f and g is "&lt;&lt;f&lt;&lt;" "&lt;&lt;g&lt;&lt;</a:t>
            </a:r>
            <a:r>
              <a:rPr lang="en-US" sz="1800" b="1" dirty="0" err="1" smtClean="0"/>
              <a:t>endl</a:t>
            </a:r>
            <a:r>
              <a:rPr lang="en-US" sz="1800" b="1" dirty="0" smtClean="0"/>
              <a:t>;</a:t>
            </a:r>
          </a:p>
          <a:p>
            <a:r>
              <a:rPr lang="en-US" sz="1800" b="1" i="1" u="sng" dirty="0" smtClean="0"/>
              <a:t>min(</a:t>
            </a:r>
            <a:r>
              <a:rPr lang="en-US" sz="1800" b="1" i="1" u="sng" dirty="0" err="1" smtClean="0"/>
              <a:t>f,g</a:t>
            </a:r>
            <a:r>
              <a:rPr lang="en-US" sz="1800" b="1" i="1" u="sng" dirty="0" smtClean="0"/>
              <a:t>)=100;</a:t>
            </a:r>
          </a:p>
          <a:p>
            <a:r>
              <a:rPr lang="en-US" sz="1800" b="1" dirty="0" err="1" smtClean="0"/>
              <a:t>cout</a:t>
            </a:r>
            <a:r>
              <a:rPr lang="en-US" sz="1800" b="1" dirty="0" smtClean="0"/>
              <a:t>&lt;&lt;" f and g is "&lt;&lt;f&lt;&lt;" "&lt;&lt;g&lt;&lt;</a:t>
            </a:r>
            <a:r>
              <a:rPr lang="en-US" sz="1800" b="1" dirty="0" err="1" smtClean="0"/>
              <a:t>endl</a:t>
            </a:r>
            <a:r>
              <a:rPr lang="en-US" sz="1800" b="1" dirty="0" smtClean="0"/>
              <a:t>;</a:t>
            </a:r>
          </a:p>
          <a:p>
            <a:r>
              <a:rPr lang="en-US" sz="1800" b="1" dirty="0" smtClean="0"/>
              <a:t>return 0;</a:t>
            </a:r>
          </a:p>
          <a:p>
            <a:r>
              <a:rPr lang="en-US" sz="1800" b="1" dirty="0" smtClean="0"/>
              <a:t>}</a:t>
            </a:r>
          </a:p>
          <a:p>
            <a:r>
              <a:rPr lang="en-US" sz="1800" b="1" dirty="0" err="1" smtClean="0"/>
              <a:t>int</a:t>
            </a:r>
            <a:r>
              <a:rPr lang="en-US" sz="1800" b="1" dirty="0" smtClean="0"/>
              <a:t>  &amp; min(</a:t>
            </a:r>
            <a:r>
              <a:rPr lang="en-US" sz="1800" b="1" dirty="0" err="1" smtClean="0"/>
              <a:t>int</a:t>
            </a:r>
            <a:r>
              <a:rPr lang="en-US" sz="1800" b="1" dirty="0" smtClean="0"/>
              <a:t> &amp; a, </a:t>
            </a:r>
            <a:r>
              <a:rPr lang="en-US" sz="1800" b="1" dirty="0" err="1" smtClean="0"/>
              <a:t>int</a:t>
            </a:r>
            <a:r>
              <a:rPr lang="en-US" sz="1800" b="1" dirty="0" smtClean="0"/>
              <a:t> &amp; b){ //definition</a:t>
            </a:r>
          </a:p>
          <a:p>
            <a:r>
              <a:rPr lang="en-US" sz="1800" b="1" dirty="0" smtClean="0"/>
              <a:t>if(a&lt;b)</a:t>
            </a:r>
          </a:p>
          <a:p>
            <a:r>
              <a:rPr lang="en-US" sz="1800" b="1" dirty="0" smtClean="0"/>
              <a:t>    return   a;//return statement</a:t>
            </a:r>
          </a:p>
          <a:p>
            <a:r>
              <a:rPr lang="en-US" sz="1800" b="1" dirty="0" smtClean="0"/>
              <a:t>else</a:t>
            </a:r>
          </a:p>
          <a:p>
            <a:r>
              <a:rPr lang="en-US" sz="1800" b="1" dirty="0" smtClean="0"/>
              <a:t>    return   b;/*return statement  */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43197" y="1676400"/>
            <a:ext cx="85979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 C++ function call, when one or more arguments are omitted, the function may be defined to take default values for the omitted arguments by providing default values in the function prototype or in the definition</a:t>
            </a:r>
          </a:p>
          <a:p>
            <a:r>
              <a:rPr lang="en-US" dirty="0" smtClean="0"/>
              <a:t>Parameters without default value are placed first and those with default values are placed later (C++ stores the actual arguments on stack from right to left) </a:t>
            </a:r>
          </a:p>
          <a:p>
            <a:r>
              <a:rPr lang="en-US" dirty="0" smtClean="0"/>
              <a:t>Otherwise it gives you compiler error “default argument missing for parameter…”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function is a set of program statements that can be processed independently.</a:t>
            </a:r>
          </a:p>
          <a:p>
            <a:r>
              <a:rPr lang="en-US" dirty="0" smtClean="0"/>
              <a:t>The communication between a caller(calling function) and a callee(called function) takes place through parameters</a:t>
            </a:r>
          </a:p>
          <a:p>
            <a:r>
              <a:rPr lang="en-US" dirty="0" smtClean="0"/>
              <a:t>Advantages:</a:t>
            </a:r>
          </a:p>
          <a:p>
            <a:pPr lvl="1">
              <a:buFont typeface="Wingdings" pitchFamily="2" charset="2"/>
              <a:buChar char="Ø"/>
            </a:pPr>
            <a:r>
              <a:rPr lang="en-US" dirty="0" smtClean="0"/>
              <a:t>Modular programming</a:t>
            </a:r>
          </a:p>
          <a:p>
            <a:pPr lvl="1">
              <a:buFont typeface="Wingdings" pitchFamily="2" charset="2"/>
              <a:buChar char="Ø"/>
            </a:pPr>
            <a:r>
              <a:rPr lang="en-US" dirty="0" smtClean="0"/>
              <a:t>Reduction in the amount of work and development time</a:t>
            </a:r>
          </a:p>
          <a:p>
            <a:pPr lvl="1">
              <a:buFont typeface="Wingdings" pitchFamily="2" charset="2"/>
              <a:buChar char="Ø"/>
            </a:pPr>
            <a:r>
              <a:rPr lang="en-US" dirty="0" smtClean="0"/>
              <a:t>Program and function debugging is easier</a:t>
            </a:r>
          </a:p>
          <a:p>
            <a:pPr lvl="1">
              <a:buFont typeface="Wingdings" pitchFamily="2" charset="2"/>
              <a:buChar char="Ø"/>
            </a:pPr>
            <a:r>
              <a:rPr lang="en-US" dirty="0" smtClean="0"/>
              <a:t>Reduction in size</a:t>
            </a:r>
          </a:p>
          <a:p>
            <a:pPr lvl="1">
              <a:buFont typeface="Wingdings" pitchFamily="2" charset="2"/>
              <a:buChar char="Ø"/>
            </a:pPr>
            <a:r>
              <a:rPr lang="en-US" dirty="0" smtClean="0"/>
              <a:t>Reuse of code</a:t>
            </a:r>
          </a:p>
          <a:p>
            <a:pPr lvl="1">
              <a:buFont typeface="Wingdings" pitchFamily="2" charset="2"/>
              <a:buChar char="Ø"/>
            </a:pPr>
            <a:r>
              <a:rPr lang="en-US" dirty="0" smtClean="0"/>
              <a:t>Library of function can be implemented</a:t>
            </a:r>
          </a:p>
          <a:p>
            <a:pPr lvl="1">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7 </a:t>
            </a:r>
            <a:endParaRPr lang="en-US" dirty="0"/>
          </a:p>
        </p:txBody>
      </p:sp>
      <p:sp>
        <p:nvSpPr>
          <p:cNvPr id="3" name="Content Placeholder 2"/>
          <p:cNvSpPr>
            <a:spLocks noGrp="1"/>
          </p:cNvSpPr>
          <p:nvPr>
            <p:ph idx="1"/>
          </p:nvPr>
        </p:nvSpPr>
        <p:spPr/>
        <p:txBody>
          <a:bodyPr>
            <a:normAutofit fontScale="62500" lnSpcReduction="20000"/>
          </a:bodyPr>
          <a:lstStyle/>
          <a:p>
            <a:endParaRPr lang="en-US" b="1" dirty="0" smtClean="0"/>
          </a:p>
          <a:p>
            <a:r>
              <a:rPr lang="en-US" b="1" dirty="0" smtClean="0"/>
              <a:t>#include&lt;</a:t>
            </a:r>
            <a:r>
              <a:rPr lang="en-US" b="1" dirty="0" err="1" smtClean="0"/>
              <a:t>iostream</a:t>
            </a:r>
            <a:r>
              <a:rPr lang="en-US" b="1" dirty="0" smtClean="0"/>
              <a:t>&gt;</a:t>
            </a:r>
          </a:p>
          <a:p>
            <a:r>
              <a:rPr lang="en-US" b="1" dirty="0" smtClean="0"/>
              <a:t>using namespace std;</a:t>
            </a:r>
          </a:p>
          <a:p>
            <a:r>
              <a:rPr lang="en-US" b="1" dirty="0" smtClean="0"/>
              <a:t>void add(</a:t>
            </a:r>
            <a:r>
              <a:rPr lang="en-US" b="1" dirty="0" err="1" smtClean="0"/>
              <a:t>int</a:t>
            </a:r>
            <a:r>
              <a:rPr lang="en-US" b="1" dirty="0" smtClean="0"/>
              <a:t>=100, </a:t>
            </a:r>
            <a:r>
              <a:rPr lang="en-US" b="1" dirty="0" err="1" smtClean="0"/>
              <a:t>int</a:t>
            </a:r>
            <a:r>
              <a:rPr lang="en-US" b="1" dirty="0" smtClean="0"/>
              <a:t>=100, </a:t>
            </a:r>
            <a:r>
              <a:rPr lang="en-US" b="1" dirty="0" err="1" smtClean="0"/>
              <a:t>int</a:t>
            </a:r>
            <a:r>
              <a:rPr lang="en-US" b="1" dirty="0" smtClean="0"/>
              <a:t>=200, </a:t>
            </a:r>
            <a:r>
              <a:rPr lang="en-US" b="1" dirty="0" err="1" smtClean="0"/>
              <a:t>int</a:t>
            </a:r>
            <a:r>
              <a:rPr lang="en-US" b="1" dirty="0" smtClean="0"/>
              <a:t>=200);</a:t>
            </a:r>
          </a:p>
          <a:p>
            <a:r>
              <a:rPr lang="en-US" b="1" dirty="0" err="1" smtClean="0"/>
              <a:t>int</a:t>
            </a:r>
            <a:r>
              <a:rPr lang="en-US" b="1" dirty="0" smtClean="0"/>
              <a:t> main(){</a:t>
            </a:r>
          </a:p>
          <a:p>
            <a:r>
              <a:rPr lang="en-US" b="1" dirty="0" smtClean="0"/>
              <a:t>add();</a:t>
            </a:r>
          </a:p>
          <a:p>
            <a:r>
              <a:rPr lang="en-US" b="1" dirty="0" smtClean="0"/>
              <a:t>add(1);</a:t>
            </a:r>
          </a:p>
          <a:p>
            <a:r>
              <a:rPr lang="en-US" b="1" dirty="0" smtClean="0"/>
              <a:t>add(1,2);</a:t>
            </a:r>
          </a:p>
          <a:p>
            <a:r>
              <a:rPr lang="en-US" b="1" dirty="0" smtClean="0"/>
              <a:t>add(1,2,3);</a:t>
            </a:r>
          </a:p>
          <a:p>
            <a:r>
              <a:rPr lang="en-US" b="1" dirty="0" smtClean="0"/>
              <a:t>add(1,2,3,4);</a:t>
            </a:r>
          </a:p>
          <a:p>
            <a:r>
              <a:rPr lang="en-US" b="1" dirty="0" smtClean="0"/>
              <a:t>return 0;</a:t>
            </a:r>
          </a:p>
          <a:p>
            <a:r>
              <a:rPr lang="en-US" b="1" dirty="0" smtClean="0"/>
              <a:t>}</a:t>
            </a:r>
          </a:p>
          <a:p>
            <a:r>
              <a:rPr lang="en-US" b="1" dirty="0" smtClean="0"/>
              <a:t>void add(</a:t>
            </a:r>
            <a:r>
              <a:rPr lang="en-US" b="1" dirty="0" err="1" smtClean="0"/>
              <a:t>int</a:t>
            </a:r>
            <a:r>
              <a:rPr lang="en-US" b="1" dirty="0" smtClean="0"/>
              <a:t> a, </a:t>
            </a:r>
            <a:r>
              <a:rPr lang="en-US" b="1" dirty="0" err="1" smtClean="0"/>
              <a:t>int</a:t>
            </a:r>
            <a:r>
              <a:rPr lang="en-US" b="1" dirty="0" smtClean="0"/>
              <a:t> b, </a:t>
            </a:r>
            <a:r>
              <a:rPr lang="en-US" b="1" dirty="0" err="1" smtClean="0"/>
              <a:t>int</a:t>
            </a:r>
            <a:r>
              <a:rPr lang="en-US" b="1" dirty="0" smtClean="0"/>
              <a:t> c, </a:t>
            </a:r>
            <a:r>
              <a:rPr lang="en-US" b="1" dirty="0" err="1" smtClean="0"/>
              <a:t>int</a:t>
            </a:r>
            <a:r>
              <a:rPr lang="en-US" b="1" dirty="0" smtClean="0"/>
              <a:t> d){</a:t>
            </a:r>
          </a:p>
          <a:p>
            <a:r>
              <a:rPr lang="en-US" b="1" dirty="0" err="1" smtClean="0"/>
              <a:t>cout</a:t>
            </a:r>
            <a:r>
              <a:rPr lang="en-US" b="1" dirty="0" smtClean="0"/>
              <a:t>&lt;&lt;"Addition is "&lt;&lt;</a:t>
            </a:r>
            <a:r>
              <a:rPr lang="en-US" b="1" dirty="0" err="1" smtClean="0"/>
              <a:t>a+b+c+d</a:t>
            </a:r>
            <a:r>
              <a:rPr lang="en-US" b="1" dirty="0" smtClean="0"/>
              <a:t>&lt;&lt;</a:t>
            </a:r>
            <a:r>
              <a:rPr lang="en-US" b="1" dirty="0" err="1" smtClean="0"/>
              <a:t>endl</a:t>
            </a:r>
            <a:r>
              <a:rPr lang="en-US" b="1" dirty="0" smtClean="0"/>
              <a:t>;}</a:t>
            </a:r>
          </a:p>
          <a:p>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2357" y="1600200"/>
            <a:ext cx="8899580" cy="4495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stack looks like</a:t>
            </a:r>
            <a:endParaRPr lang="en-IN" dirty="0"/>
          </a:p>
        </p:txBody>
      </p:sp>
      <p:sp>
        <p:nvSpPr>
          <p:cNvPr id="3" name="Content Placeholder 2"/>
          <p:cNvSpPr>
            <a:spLocks noGrp="1"/>
          </p:cNvSpPr>
          <p:nvPr>
            <p:ph idx="1"/>
          </p:nvPr>
        </p:nvSpPr>
        <p:spPr/>
        <p:txBody>
          <a:bodyPr>
            <a:normAutofit/>
          </a:bodyPr>
          <a:lstStyle/>
          <a:p>
            <a:r>
              <a:rPr lang="en-IN" dirty="0" smtClean="0"/>
              <a:t>add(1,2)</a:t>
            </a:r>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void add(</a:t>
            </a:r>
            <a:r>
              <a:rPr lang="en-US" b="1" dirty="0" err="1" smtClean="0"/>
              <a:t>int</a:t>
            </a:r>
            <a:r>
              <a:rPr lang="en-US" b="1" dirty="0" smtClean="0"/>
              <a:t> a=100, </a:t>
            </a:r>
            <a:r>
              <a:rPr lang="en-US" b="1" dirty="0" err="1" smtClean="0"/>
              <a:t>int</a:t>
            </a:r>
            <a:r>
              <a:rPr lang="en-US" b="1" dirty="0" smtClean="0"/>
              <a:t> b=200, </a:t>
            </a:r>
            <a:r>
              <a:rPr lang="en-US" b="1" dirty="0" err="1" smtClean="0"/>
              <a:t>int</a:t>
            </a:r>
            <a:r>
              <a:rPr lang="en-US" b="1" dirty="0" smtClean="0"/>
              <a:t> c, </a:t>
            </a:r>
            <a:r>
              <a:rPr lang="en-US" b="1" dirty="0" err="1" smtClean="0"/>
              <a:t>int</a:t>
            </a:r>
            <a:r>
              <a:rPr lang="en-US" b="1" dirty="0" smtClean="0"/>
              <a:t> d)</a:t>
            </a:r>
            <a:endParaRPr lang="en-IN" dirty="0" smtClean="0"/>
          </a:p>
          <a:p>
            <a:endParaRPr lang="en-IN" dirty="0"/>
          </a:p>
        </p:txBody>
      </p:sp>
      <p:sp>
        <p:nvSpPr>
          <p:cNvPr id="4" name="Flowchart: Magnetic Disk 3"/>
          <p:cNvSpPr/>
          <p:nvPr/>
        </p:nvSpPr>
        <p:spPr>
          <a:xfrm>
            <a:off x="1219200" y="2667000"/>
            <a:ext cx="1524000" cy="2209800"/>
          </a:xfrm>
          <a:prstGeom prst="flowChartMagneticDisk">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c 4"/>
          <p:cNvSpPr/>
          <p:nvPr/>
        </p:nvSpPr>
        <p:spPr>
          <a:xfrm flipV="1">
            <a:off x="-914400" y="3505200"/>
            <a:ext cx="3657600" cy="381000"/>
          </a:xfrm>
          <a:prstGeom prst="arc">
            <a:avLst>
              <a:gd name="adj1" fmla="val 1922474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1524000" y="3505200"/>
            <a:ext cx="609600" cy="369332"/>
          </a:xfrm>
          <a:prstGeom prst="rect">
            <a:avLst/>
          </a:prstGeom>
          <a:noFill/>
        </p:spPr>
        <p:txBody>
          <a:bodyPr wrap="square" rtlCol="0">
            <a:spAutoFit/>
          </a:bodyPr>
          <a:lstStyle/>
          <a:p>
            <a:r>
              <a:rPr lang="en-IN" b="1" dirty="0" smtClean="0"/>
              <a:t>1</a:t>
            </a:r>
            <a:endParaRPr lang="en-IN" b="1" dirty="0"/>
          </a:p>
        </p:txBody>
      </p:sp>
      <p:sp>
        <p:nvSpPr>
          <p:cNvPr id="7" name="TextBox 6"/>
          <p:cNvSpPr txBox="1"/>
          <p:nvPr/>
        </p:nvSpPr>
        <p:spPr>
          <a:xfrm>
            <a:off x="1600200" y="4191000"/>
            <a:ext cx="685800" cy="381000"/>
          </a:xfrm>
          <a:prstGeom prst="rect">
            <a:avLst/>
          </a:prstGeom>
          <a:noFill/>
        </p:spPr>
        <p:txBody>
          <a:bodyPr wrap="square" rtlCol="0">
            <a:spAutoFit/>
          </a:bodyPr>
          <a:lstStyle/>
          <a:p>
            <a:r>
              <a:rPr lang="en-IN" b="1" dirty="0" smtClean="0"/>
              <a:t>2</a:t>
            </a:r>
            <a:endParaRPr lang="en-IN" b="1" dirty="0"/>
          </a:p>
        </p:txBody>
      </p:sp>
      <p:sp>
        <p:nvSpPr>
          <p:cNvPr id="8" name="Rectangle 7"/>
          <p:cNvSpPr/>
          <p:nvPr/>
        </p:nvSpPr>
        <p:spPr>
          <a:xfrm>
            <a:off x="3200400" y="1676400"/>
            <a:ext cx="5715000" cy="461665"/>
          </a:xfrm>
          <a:prstGeom prst="rect">
            <a:avLst/>
          </a:prstGeom>
        </p:spPr>
        <p:txBody>
          <a:bodyPr wrap="square">
            <a:spAutoFit/>
          </a:bodyPr>
          <a:lstStyle/>
          <a:p>
            <a:r>
              <a:rPr lang="en-US" sz="2400" b="1" dirty="0" smtClean="0"/>
              <a:t>void add(</a:t>
            </a:r>
            <a:r>
              <a:rPr lang="en-US" sz="2400" b="1" dirty="0" err="1" smtClean="0"/>
              <a:t>int</a:t>
            </a:r>
            <a:r>
              <a:rPr lang="en-US" sz="2400" b="1" dirty="0" smtClean="0"/>
              <a:t> a, </a:t>
            </a:r>
            <a:r>
              <a:rPr lang="en-US" sz="2400" b="1" dirty="0" err="1" smtClean="0"/>
              <a:t>int</a:t>
            </a:r>
            <a:r>
              <a:rPr lang="en-US" sz="2400" b="1" dirty="0" smtClean="0"/>
              <a:t> b, </a:t>
            </a:r>
            <a:r>
              <a:rPr lang="en-US" sz="2400" b="1" dirty="0" err="1" smtClean="0"/>
              <a:t>int</a:t>
            </a:r>
            <a:r>
              <a:rPr lang="en-US" sz="2400" b="1" dirty="0" smtClean="0"/>
              <a:t> c=100, </a:t>
            </a:r>
            <a:r>
              <a:rPr lang="en-US" sz="2400" b="1" dirty="0" err="1" smtClean="0"/>
              <a:t>int</a:t>
            </a:r>
            <a:r>
              <a:rPr lang="en-US" sz="2400" b="1" dirty="0" smtClean="0"/>
              <a:t> d=200)</a:t>
            </a:r>
            <a:endParaRPr lang="en-IN" sz="2400" dirty="0"/>
          </a:p>
        </p:txBody>
      </p:sp>
      <p:sp>
        <p:nvSpPr>
          <p:cNvPr id="9" name="Freeform 8"/>
          <p:cNvSpPr/>
          <p:nvPr/>
        </p:nvSpPr>
        <p:spPr>
          <a:xfrm>
            <a:off x="2064327" y="3054927"/>
            <a:ext cx="4135582" cy="519546"/>
          </a:xfrm>
          <a:custGeom>
            <a:avLst/>
            <a:gdLst>
              <a:gd name="connsiteX0" fmla="*/ 0 w 4135582"/>
              <a:gd name="connsiteY0" fmla="*/ 519546 h 519546"/>
              <a:gd name="connsiteX1" fmla="*/ 2576946 w 4135582"/>
              <a:gd name="connsiteY1" fmla="*/ 20782 h 519546"/>
              <a:gd name="connsiteX2" fmla="*/ 3879273 w 4135582"/>
              <a:gd name="connsiteY2" fmla="*/ 394855 h 519546"/>
              <a:gd name="connsiteX3" fmla="*/ 4114800 w 4135582"/>
              <a:gd name="connsiteY3" fmla="*/ 477982 h 519546"/>
            </a:gdLst>
            <a:ahLst/>
            <a:cxnLst>
              <a:cxn ang="0">
                <a:pos x="connsiteX0" y="connsiteY0"/>
              </a:cxn>
              <a:cxn ang="0">
                <a:pos x="connsiteX1" y="connsiteY1"/>
              </a:cxn>
              <a:cxn ang="0">
                <a:pos x="connsiteX2" y="connsiteY2"/>
              </a:cxn>
              <a:cxn ang="0">
                <a:pos x="connsiteX3" y="connsiteY3"/>
              </a:cxn>
            </a:cxnLst>
            <a:rect l="l" t="t" r="r" b="b"/>
            <a:pathLst>
              <a:path w="4135582" h="519546">
                <a:moveTo>
                  <a:pt x="0" y="519546"/>
                </a:moveTo>
                <a:cubicBezTo>
                  <a:pt x="965200" y="280555"/>
                  <a:pt x="1930401" y="41564"/>
                  <a:pt x="2576946" y="20782"/>
                </a:cubicBezTo>
                <a:cubicBezTo>
                  <a:pt x="3223491" y="0"/>
                  <a:pt x="3622964" y="318655"/>
                  <a:pt x="3879273" y="394855"/>
                </a:cubicBezTo>
                <a:cubicBezTo>
                  <a:pt x="4135582" y="471055"/>
                  <a:pt x="4125191" y="474518"/>
                  <a:pt x="4114800" y="47798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6400800" y="3352800"/>
            <a:ext cx="2438400" cy="369332"/>
          </a:xfrm>
          <a:prstGeom prst="rect">
            <a:avLst/>
          </a:prstGeom>
          <a:noFill/>
        </p:spPr>
        <p:txBody>
          <a:bodyPr wrap="square" rtlCol="0">
            <a:spAutoFit/>
          </a:bodyPr>
          <a:lstStyle/>
          <a:p>
            <a:r>
              <a:rPr lang="en-IN" dirty="0" smtClean="0"/>
              <a:t>a</a:t>
            </a:r>
            <a:endParaRPr lang="en-IN" dirty="0"/>
          </a:p>
        </p:txBody>
      </p:sp>
      <p:sp>
        <p:nvSpPr>
          <p:cNvPr id="11" name="Freeform 10"/>
          <p:cNvSpPr/>
          <p:nvPr/>
        </p:nvSpPr>
        <p:spPr>
          <a:xfrm>
            <a:off x="2209800" y="3810000"/>
            <a:ext cx="4135582" cy="519546"/>
          </a:xfrm>
          <a:custGeom>
            <a:avLst/>
            <a:gdLst>
              <a:gd name="connsiteX0" fmla="*/ 0 w 4135582"/>
              <a:gd name="connsiteY0" fmla="*/ 519546 h 519546"/>
              <a:gd name="connsiteX1" fmla="*/ 2576946 w 4135582"/>
              <a:gd name="connsiteY1" fmla="*/ 20782 h 519546"/>
              <a:gd name="connsiteX2" fmla="*/ 3879273 w 4135582"/>
              <a:gd name="connsiteY2" fmla="*/ 394855 h 519546"/>
              <a:gd name="connsiteX3" fmla="*/ 4114800 w 4135582"/>
              <a:gd name="connsiteY3" fmla="*/ 477982 h 519546"/>
            </a:gdLst>
            <a:ahLst/>
            <a:cxnLst>
              <a:cxn ang="0">
                <a:pos x="connsiteX0" y="connsiteY0"/>
              </a:cxn>
              <a:cxn ang="0">
                <a:pos x="connsiteX1" y="connsiteY1"/>
              </a:cxn>
              <a:cxn ang="0">
                <a:pos x="connsiteX2" y="connsiteY2"/>
              </a:cxn>
              <a:cxn ang="0">
                <a:pos x="connsiteX3" y="connsiteY3"/>
              </a:cxn>
            </a:cxnLst>
            <a:rect l="l" t="t" r="r" b="b"/>
            <a:pathLst>
              <a:path w="4135582" h="519546">
                <a:moveTo>
                  <a:pt x="0" y="519546"/>
                </a:moveTo>
                <a:cubicBezTo>
                  <a:pt x="965200" y="280555"/>
                  <a:pt x="1930401" y="41564"/>
                  <a:pt x="2576946" y="20782"/>
                </a:cubicBezTo>
                <a:cubicBezTo>
                  <a:pt x="3223491" y="0"/>
                  <a:pt x="3622964" y="318655"/>
                  <a:pt x="3879273" y="394855"/>
                </a:cubicBezTo>
                <a:cubicBezTo>
                  <a:pt x="4135582" y="471055"/>
                  <a:pt x="4125191" y="474518"/>
                  <a:pt x="4114800" y="47798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p:cNvSpPr txBox="1"/>
          <p:nvPr/>
        </p:nvSpPr>
        <p:spPr>
          <a:xfrm>
            <a:off x="6477000" y="4267200"/>
            <a:ext cx="609600" cy="369332"/>
          </a:xfrm>
          <a:prstGeom prst="rect">
            <a:avLst/>
          </a:prstGeom>
          <a:noFill/>
        </p:spPr>
        <p:txBody>
          <a:bodyPr wrap="square" rtlCol="0">
            <a:spAutoFit/>
          </a:bodyPr>
          <a:lstStyle/>
          <a:p>
            <a:r>
              <a:rPr lang="en-IN" dirty="0" smtClean="0"/>
              <a:t>b</a:t>
            </a:r>
            <a:endParaRPr lang="en-IN" dirty="0"/>
          </a:p>
        </p:txBody>
      </p:sp>
      <p:cxnSp>
        <p:nvCxnSpPr>
          <p:cNvPr id="14" name="Straight Arrow Connector 13"/>
          <p:cNvCxnSpPr/>
          <p:nvPr/>
        </p:nvCxnSpPr>
        <p:spPr>
          <a:xfrm rot="5400000">
            <a:off x="1714500" y="2324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Multiply 14"/>
          <p:cNvSpPr/>
          <p:nvPr/>
        </p:nvSpPr>
        <p:spPr>
          <a:xfrm>
            <a:off x="7924800" y="5029200"/>
            <a:ext cx="609600" cy="685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8</a:t>
            </a:r>
            <a:endParaRPr lang="en-US" dirty="0"/>
          </a:p>
        </p:txBody>
      </p:sp>
      <p:sp>
        <p:nvSpPr>
          <p:cNvPr id="3" name="Content Placeholder 2"/>
          <p:cNvSpPr>
            <a:spLocks noGrp="1"/>
          </p:cNvSpPr>
          <p:nvPr>
            <p:ph idx="1"/>
          </p:nvPr>
        </p:nvSpPr>
        <p:spPr/>
        <p:txBody>
          <a:bodyPr>
            <a:normAutofit fontScale="62500" lnSpcReduction="20000"/>
          </a:bodyPr>
          <a:lstStyle/>
          <a:p>
            <a:endParaRPr lang="en-US" b="1" dirty="0" smtClean="0"/>
          </a:p>
          <a:p>
            <a:r>
              <a:rPr lang="en-US" b="1" dirty="0" smtClean="0"/>
              <a:t>#include&lt;</a:t>
            </a:r>
            <a:r>
              <a:rPr lang="en-US" b="1" dirty="0" err="1" smtClean="0"/>
              <a:t>iostream</a:t>
            </a:r>
            <a:r>
              <a:rPr lang="en-US" b="1" dirty="0" smtClean="0"/>
              <a:t>&gt;</a:t>
            </a:r>
          </a:p>
          <a:p>
            <a:r>
              <a:rPr lang="en-US" b="1" dirty="0" smtClean="0"/>
              <a:t>using namespace std;</a:t>
            </a:r>
          </a:p>
          <a:p>
            <a:r>
              <a:rPr lang="en-US" b="1" i="1" u="sng" dirty="0" smtClean="0"/>
              <a:t>void add(</a:t>
            </a:r>
            <a:r>
              <a:rPr lang="en-US" b="1" i="1" u="sng" dirty="0" err="1" smtClean="0"/>
              <a:t>int,int</a:t>
            </a:r>
            <a:r>
              <a:rPr lang="en-US" b="1" i="1" u="sng" dirty="0" smtClean="0"/>
              <a:t>=100, </a:t>
            </a:r>
            <a:r>
              <a:rPr lang="en-US" b="1" i="1" u="sng" dirty="0" err="1" smtClean="0"/>
              <a:t>int</a:t>
            </a:r>
            <a:r>
              <a:rPr lang="en-US" b="1" i="1" u="sng" dirty="0" smtClean="0"/>
              <a:t>=100, </a:t>
            </a:r>
            <a:r>
              <a:rPr lang="en-US" b="1" i="1" u="sng" dirty="0" err="1" smtClean="0"/>
              <a:t>int</a:t>
            </a:r>
            <a:r>
              <a:rPr lang="en-US" b="1" i="1" u="sng" dirty="0" smtClean="0"/>
              <a:t>=200, </a:t>
            </a:r>
            <a:r>
              <a:rPr lang="en-US" b="1" i="1" u="sng" dirty="0" err="1" smtClean="0"/>
              <a:t>int</a:t>
            </a:r>
            <a:r>
              <a:rPr lang="en-US" b="1" i="1" u="sng" dirty="0" smtClean="0"/>
              <a:t>=200);</a:t>
            </a:r>
          </a:p>
          <a:p>
            <a:r>
              <a:rPr lang="en-US" b="1" dirty="0" err="1" smtClean="0"/>
              <a:t>int</a:t>
            </a:r>
            <a:r>
              <a:rPr lang="en-US" b="1" dirty="0" smtClean="0"/>
              <a:t> main(){</a:t>
            </a:r>
          </a:p>
          <a:p>
            <a:r>
              <a:rPr lang="en-US" b="1" dirty="0" smtClean="0"/>
              <a:t>add(0);</a:t>
            </a:r>
          </a:p>
          <a:p>
            <a:r>
              <a:rPr lang="en-US" b="1" dirty="0" smtClean="0"/>
              <a:t>add(0,1);</a:t>
            </a:r>
          </a:p>
          <a:p>
            <a:r>
              <a:rPr lang="en-US" b="1" dirty="0" smtClean="0"/>
              <a:t>add(0,1,2);</a:t>
            </a:r>
          </a:p>
          <a:p>
            <a:r>
              <a:rPr lang="en-US" b="1" dirty="0" smtClean="0"/>
              <a:t>add(0,1,2,3);</a:t>
            </a:r>
          </a:p>
          <a:p>
            <a:r>
              <a:rPr lang="en-US" b="1" dirty="0" smtClean="0"/>
              <a:t>add(0,1,2,3,4);</a:t>
            </a:r>
          </a:p>
          <a:p>
            <a:r>
              <a:rPr lang="en-US" b="1" dirty="0" smtClean="0"/>
              <a:t>return 0; </a:t>
            </a:r>
          </a:p>
          <a:p>
            <a:r>
              <a:rPr lang="en-US" b="1" dirty="0" smtClean="0"/>
              <a:t>}</a:t>
            </a:r>
          </a:p>
          <a:p>
            <a:r>
              <a:rPr lang="en-US" b="1" dirty="0" smtClean="0"/>
              <a:t>void add(</a:t>
            </a:r>
            <a:r>
              <a:rPr lang="en-US" b="1" dirty="0" err="1" smtClean="0"/>
              <a:t>int</a:t>
            </a:r>
            <a:r>
              <a:rPr lang="en-US" b="1" dirty="0" smtClean="0"/>
              <a:t> a, </a:t>
            </a:r>
            <a:r>
              <a:rPr lang="en-US" b="1" dirty="0" err="1" smtClean="0"/>
              <a:t>int</a:t>
            </a:r>
            <a:r>
              <a:rPr lang="en-US" b="1" dirty="0" smtClean="0"/>
              <a:t> b, </a:t>
            </a:r>
            <a:r>
              <a:rPr lang="en-US" b="1" dirty="0" err="1" smtClean="0"/>
              <a:t>int</a:t>
            </a:r>
            <a:r>
              <a:rPr lang="en-US" b="1" dirty="0" smtClean="0"/>
              <a:t> c, </a:t>
            </a:r>
            <a:r>
              <a:rPr lang="en-US" b="1" dirty="0" err="1" smtClean="0"/>
              <a:t>int</a:t>
            </a:r>
            <a:r>
              <a:rPr lang="en-US" b="1" dirty="0" smtClean="0"/>
              <a:t> d, </a:t>
            </a:r>
            <a:r>
              <a:rPr lang="en-US" b="1" dirty="0" err="1" smtClean="0"/>
              <a:t>int</a:t>
            </a:r>
            <a:r>
              <a:rPr lang="en-US" b="1" dirty="0" smtClean="0"/>
              <a:t> e){</a:t>
            </a:r>
          </a:p>
          <a:p>
            <a:r>
              <a:rPr lang="en-US" b="1" dirty="0" err="1" smtClean="0"/>
              <a:t>cout</a:t>
            </a:r>
            <a:r>
              <a:rPr lang="en-US" b="1" dirty="0" smtClean="0"/>
              <a:t>&lt;&lt;"Addition is "&lt;&lt;</a:t>
            </a:r>
            <a:r>
              <a:rPr lang="en-US" b="1" dirty="0" err="1" smtClean="0"/>
              <a:t>a+b+c+d+e</a:t>
            </a:r>
            <a:r>
              <a:rPr lang="en-US" b="1" dirty="0" smtClean="0"/>
              <a:t>&lt;&lt;</a:t>
            </a:r>
            <a:r>
              <a:rPr lang="en-US" b="1" dirty="0" err="1" smtClean="0"/>
              <a:t>endl</a:t>
            </a:r>
            <a:r>
              <a:rPr lang="en-US" b="1" dirty="0" smtClean="0"/>
              <a:t>;}</a:t>
            </a:r>
          </a:p>
          <a:p>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92357" y="1600200"/>
            <a:ext cx="8899580" cy="4495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the time required to execute a function is relatively smaller than the context switch time, inline functions are the solution</a:t>
            </a:r>
          </a:p>
          <a:p>
            <a:r>
              <a:rPr lang="en-US" dirty="0" smtClean="0"/>
              <a:t>Function body is inserted in place of the function call statement during the compilation process</a:t>
            </a:r>
          </a:p>
          <a:p>
            <a:r>
              <a:rPr lang="en-US" dirty="0" smtClean="0"/>
              <a:t>Similar to macro in </a:t>
            </a:r>
            <a:r>
              <a:rPr lang="en-US" dirty="0" smtClean="0"/>
              <a:t>C but there are differences</a:t>
            </a:r>
            <a:endParaRPr lang="en-US" dirty="0" smtClean="0"/>
          </a:p>
          <a:p>
            <a:r>
              <a:rPr lang="en-US" dirty="0" smtClean="0"/>
              <a:t>J</a:t>
            </a:r>
            <a:r>
              <a:rPr lang="en-US" dirty="0" smtClean="0"/>
              <a:t>ust </a:t>
            </a:r>
            <a:r>
              <a:rPr lang="en-US" dirty="0" smtClean="0"/>
              <a:t>write “inline” keyword before function name in the function </a:t>
            </a:r>
            <a:r>
              <a:rPr lang="en-US" dirty="0" smtClean="0"/>
              <a:t>definition. </a:t>
            </a:r>
            <a:r>
              <a:rPr lang="en-US" dirty="0" smtClean="0"/>
              <a:t>It is like a request to compiler to make this function inline but if the function will be treated as an inline function, that depends on the compiler.</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Inline function </a:t>
            </a:r>
            <a:r>
              <a:rPr lang="en-US" dirty="0" err="1" smtClean="0"/>
              <a:t>vs</a:t>
            </a:r>
            <a:r>
              <a:rPr lang="en-US" dirty="0" smtClean="0"/>
              <a:t> Macros </a:t>
            </a:r>
            <a:endParaRPr lang="en-US" dirty="0"/>
          </a:p>
        </p:txBody>
      </p:sp>
      <p:graphicFrame>
        <p:nvGraphicFramePr>
          <p:cNvPr id="5" name="Content Placeholder 4"/>
          <p:cNvGraphicFramePr>
            <a:graphicFrameLocks noGrp="1"/>
          </p:cNvGraphicFramePr>
          <p:nvPr>
            <p:ph idx="1"/>
          </p:nvPr>
        </p:nvGraphicFramePr>
        <p:xfrm>
          <a:off x="457200" y="838200"/>
          <a:ext cx="8229600" cy="57759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IN" dirty="0" smtClean="0"/>
                        <a:t>Inline</a:t>
                      </a:r>
                      <a:endParaRPr lang="en-IN" dirty="0"/>
                    </a:p>
                  </a:txBody>
                  <a:tcPr/>
                </a:tc>
                <a:tc>
                  <a:txBody>
                    <a:bodyPr/>
                    <a:lstStyle/>
                    <a:p>
                      <a:pPr algn="ctr"/>
                      <a:r>
                        <a:rPr lang="en-IN" dirty="0" smtClean="0"/>
                        <a:t>Macro </a:t>
                      </a:r>
                      <a:endParaRPr lang="en-IN" dirty="0"/>
                    </a:p>
                  </a:txBody>
                  <a:tcPr/>
                </a:tc>
              </a:tr>
              <a:tr h="370840">
                <a:tc>
                  <a:txBody>
                    <a:bodyPr/>
                    <a:lstStyle/>
                    <a:p>
                      <a:r>
                        <a:rPr lang="en-IN" dirty="0" smtClean="0"/>
                        <a:t>Inline functions are parsed by the compiler.</a:t>
                      </a:r>
                      <a:endParaRPr lang="en-IN" dirty="0"/>
                    </a:p>
                  </a:txBody>
                  <a:tcPr/>
                </a:tc>
                <a:tc>
                  <a:txBody>
                    <a:bodyPr/>
                    <a:lstStyle/>
                    <a:p>
                      <a:r>
                        <a:rPr lang="en-IN" dirty="0" smtClean="0"/>
                        <a:t>Macros are expanded by the </a:t>
                      </a:r>
                      <a:r>
                        <a:rPr lang="en-IN" dirty="0" err="1" smtClean="0"/>
                        <a:t>preprocessor</a:t>
                      </a:r>
                      <a:r>
                        <a:rPr lang="en-IN" dirty="0" smtClean="0"/>
                        <a:t>.</a:t>
                      </a:r>
                      <a:endParaRPr lang="en-IN" dirty="0"/>
                    </a:p>
                  </a:txBody>
                  <a:tcPr/>
                </a:tc>
              </a:tr>
              <a:tr h="370840">
                <a:tc>
                  <a:txBody>
                    <a:bodyPr/>
                    <a:lstStyle/>
                    <a:p>
                      <a:r>
                        <a:rPr lang="en-IN" dirty="0" smtClean="0"/>
                        <a:t>Keyword</a:t>
                      </a:r>
                      <a:r>
                        <a:rPr lang="en-IN" baseline="0" dirty="0" smtClean="0"/>
                        <a:t> </a:t>
                      </a:r>
                      <a:r>
                        <a:rPr lang="en-IN" dirty="0" smtClean="0"/>
                        <a:t>inline is used</a:t>
                      </a:r>
                    </a:p>
                  </a:txBody>
                  <a:tcPr/>
                </a:tc>
                <a:tc>
                  <a:txBody>
                    <a:bodyPr/>
                    <a:lstStyle/>
                    <a:p>
                      <a:r>
                        <a:rPr lang="en-IN" dirty="0" smtClean="0"/>
                        <a:t>Keyword</a:t>
                      </a:r>
                      <a:r>
                        <a:rPr lang="en-IN" baseline="0" dirty="0" smtClean="0"/>
                        <a:t> #define is used</a:t>
                      </a:r>
                      <a:endParaRPr lang="en-IN" dirty="0"/>
                    </a:p>
                  </a:txBody>
                  <a:tcPr/>
                </a:tc>
              </a:tr>
              <a:tr h="370840">
                <a:tc>
                  <a:txBody>
                    <a:bodyPr/>
                    <a:lstStyle/>
                    <a:p>
                      <a:r>
                        <a:rPr lang="en-IN" dirty="0"/>
                        <a:t>It evaluates the argument only once.</a:t>
                      </a:r>
                    </a:p>
                  </a:txBody>
                  <a:tcPr anchor="ctr"/>
                </a:tc>
                <a:tc>
                  <a:txBody>
                    <a:bodyPr/>
                    <a:lstStyle/>
                    <a:p>
                      <a:r>
                        <a:rPr lang="en-IN" dirty="0"/>
                        <a:t>It evaluates the argument each time it is used in the code.</a:t>
                      </a:r>
                    </a:p>
                  </a:txBody>
                  <a:tcPr anchor="ctr"/>
                </a:tc>
              </a:tr>
              <a:tr h="370840">
                <a:tc>
                  <a:txBody>
                    <a:bodyPr/>
                    <a:lstStyle/>
                    <a:p>
                      <a:r>
                        <a:rPr lang="en-IN" dirty="0"/>
                        <a:t>The compiler may not inline and expand all the functions.</a:t>
                      </a:r>
                    </a:p>
                  </a:txBody>
                  <a:tcPr anchor="ctr"/>
                </a:tc>
                <a:tc>
                  <a:txBody>
                    <a:bodyPr/>
                    <a:lstStyle/>
                    <a:p>
                      <a:r>
                        <a:rPr lang="en-IN" dirty="0"/>
                        <a:t>Macros are always expanded.</a:t>
                      </a:r>
                    </a:p>
                  </a:txBody>
                  <a:tcPr anchor="ctr"/>
                </a:tc>
              </a:tr>
              <a:tr h="370840">
                <a:tc>
                  <a:txBody>
                    <a:bodyPr/>
                    <a:lstStyle/>
                    <a:p>
                      <a:r>
                        <a:rPr lang="en-IN" dirty="0"/>
                        <a:t>The short functions, defined inside the class are automatically made onto inline functions.</a:t>
                      </a:r>
                    </a:p>
                  </a:txBody>
                  <a:tcPr anchor="ctr"/>
                </a:tc>
                <a:tc>
                  <a:txBody>
                    <a:bodyPr/>
                    <a:lstStyle/>
                    <a:p>
                      <a:r>
                        <a:rPr lang="en-IN" dirty="0"/>
                        <a:t>Macros should be defined specifically.</a:t>
                      </a:r>
                    </a:p>
                  </a:txBody>
                  <a:tcPr anchor="ctr"/>
                </a:tc>
              </a:tr>
              <a:tr h="370840">
                <a:tc>
                  <a:txBody>
                    <a:bodyPr/>
                    <a:lstStyle/>
                    <a:p>
                      <a:r>
                        <a:rPr lang="en-IN" dirty="0"/>
                        <a:t>Debugging is easy for an inline function as error checking is done during compilation.</a:t>
                      </a:r>
                    </a:p>
                  </a:txBody>
                  <a:tcPr anchor="ctr"/>
                </a:tc>
                <a:tc>
                  <a:txBody>
                    <a:bodyPr/>
                    <a:lstStyle/>
                    <a:p>
                      <a:r>
                        <a:rPr lang="en-IN" dirty="0"/>
                        <a:t>Debugging becomes difficult for macros </a:t>
                      </a:r>
                      <a:r>
                        <a:rPr lang="en-IN" dirty="0" smtClean="0"/>
                        <a:t>because the </a:t>
                      </a:r>
                      <a:r>
                        <a:rPr lang="en-IN" dirty="0" err="1" smtClean="0"/>
                        <a:t>preprocessor</a:t>
                      </a:r>
                      <a:r>
                        <a:rPr lang="en-IN" dirty="0" smtClean="0"/>
                        <a:t> does</a:t>
                      </a:r>
                      <a:r>
                        <a:rPr lang="en-IN" baseline="0" dirty="0" smtClean="0"/>
                        <a:t> the textual replacement which is not visible in the source code itself. </a:t>
                      </a:r>
                      <a:endParaRPr lang="en-IN" dirty="0"/>
                    </a:p>
                  </a:txBody>
                  <a:tcPr anchor="ctr"/>
                </a:tc>
              </a:tr>
              <a:tr h="370840">
                <a:tc>
                  <a:txBody>
                    <a:bodyPr/>
                    <a:lstStyle/>
                    <a:p>
                      <a:r>
                        <a:rPr lang="en-IN" dirty="0" smtClean="0"/>
                        <a:t>Type checking is done</a:t>
                      </a:r>
                      <a:endParaRPr lang="en-IN" dirty="0"/>
                    </a:p>
                  </a:txBody>
                  <a:tcPr/>
                </a:tc>
                <a:tc>
                  <a:txBody>
                    <a:bodyPr/>
                    <a:lstStyle/>
                    <a:p>
                      <a:r>
                        <a:rPr lang="en-IN" smtClean="0"/>
                        <a:t>No  </a:t>
                      </a:r>
                      <a:r>
                        <a:rPr lang="en-IN" dirty="0" smtClean="0"/>
                        <a:t>type checking</a:t>
                      </a:r>
                      <a:endParaRPr lang="en-IN" dirty="0"/>
                    </a:p>
                  </a:txBody>
                  <a:tcPr/>
                </a:tc>
              </a:tr>
              <a:tr h="370840">
                <a:tc>
                  <a:txBody>
                    <a:bodyPr/>
                    <a:lstStyle/>
                    <a:p>
                      <a:r>
                        <a:rPr lang="en-IN" b="0" i="0" dirty="0" smtClean="0"/>
                        <a:t>Inline function can be defined inside or outside the class. </a:t>
                      </a:r>
                      <a:endParaRPr lang="en-IN" dirty="0"/>
                    </a:p>
                  </a:txBody>
                  <a:tcPr/>
                </a:tc>
                <a:tc>
                  <a:txBody>
                    <a:bodyPr/>
                    <a:lstStyle/>
                    <a:p>
                      <a:r>
                        <a:rPr lang="en-IN" b="0" i="0" dirty="0" smtClean="0"/>
                        <a:t>Macros are always defined at the start of the program.</a:t>
                      </a:r>
                      <a:endParaRPr lang="en-IN"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#include&lt;</a:t>
            </a:r>
            <a:r>
              <a:rPr lang="en-US" b="1" dirty="0" err="1" smtClean="0"/>
              <a:t>iostream</a:t>
            </a:r>
            <a:r>
              <a:rPr lang="en-US" b="1" dirty="0" smtClean="0"/>
              <a:t>&gt;</a:t>
            </a:r>
          </a:p>
          <a:p>
            <a:r>
              <a:rPr lang="en-US" b="1" dirty="0" smtClean="0"/>
              <a:t>using namespace std;</a:t>
            </a:r>
          </a:p>
          <a:p>
            <a:r>
              <a:rPr lang="en-US" b="1" dirty="0" smtClean="0"/>
              <a:t>void add(</a:t>
            </a:r>
            <a:r>
              <a:rPr lang="en-US" b="1" dirty="0" err="1" smtClean="0"/>
              <a:t>int</a:t>
            </a:r>
            <a:r>
              <a:rPr lang="en-US" b="1" dirty="0" smtClean="0"/>
              <a:t>, </a:t>
            </a:r>
            <a:r>
              <a:rPr lang="en-US" b="1" dirty="0" err="1" smtClean="0"/>
              <a:t>int,int</a:t>
            </a:r>
            <a:r>
              <a:rPr lang="en-US" b="1" dirty="0" smtClean="0"/>
              <a:t>=100, </a:t>
            </a:r>
            <a:r>
              <a:rPr lang="en-US" b="1" dirty="0" err="1" smtClean="0"/>
              <a:t>int</a:t>
            </a:r>
            <a:r>
              <a:rPr lang="en-US" b="1" dirty="0" smtClean="0"/>
              <a:t>=100);</a:t>
            </a:r>
          </a:p>
          <a:p>
            <a:r>
              <a:rPr lang="en-US" b="1" dirty="0" smtClean="0"/>
              <a:t>void add();</a:t>
            </a:r>
          </a:p>
          <a:p>
            <a:r>
              <a:rPr lang="en-US" b="1" dirty="0" smtClean="0"/>
              <a:t>void add(</a:t>
            </a:r>
            <a:r>
              <a:rPr lang="en-US" b="1" dirty="0" err="1" smtClean="0"/>
              <a:t>int,int,int</a:t>
            </a:r>
            <a:r>
              <a:rPr lang="en-US" b="1" dirty="0" smtClean="0"/>
              <a:t>);</a:t>
            </a:r>
          </a:p>
          <a:p>
            <a:r>
              <a:rPr lang="en-US" b="1" dirty="0" smtClean="0"/>
              <a:t>void add(</a:t>
            </a:r>
            <a:r>
              <a:rPr lang="en-US" b="1" dirty="0" err="1" smtClean="0"/>
              <a:t>int</a:t>
            </a:r>
            <a:r>
              <a:rPr lang="en-US" b="1" dirty="0" smtClean="0"/>
              <a:t>);</a:t>
            </a:r>
          </a:p>
          <a:p>
            <a:r>
              <a:rPr lang="en-US" b="1" dirty="0" err="1" smtClean="0"/>
              <a:t>int</a:t>
            </a:r>
            <a:r>
              <a:rPr lang="en-US" b="1" dirty="0" smtClean="0"/>
              <a:t> main(){</a:t>
            </a:r>
          </a:p>
          <a:p>
            <a:r>
              <a:rPr lang="en-US" b="1" dirty="0" smtClean="0"/>
              <a:t>add();</a:t>
            </a:r>
          </a:p>
          <a:p>
            <a:r>
              <a:rPr lang="en-US" b="1" dirty="0" smtClean="0"/>
              <a:t>//add(0,1,2);</a:t>
            </a:r>
          </a:p>
          <a:p>
            <a:r>
              <a:rPr lang="en-US" b="1" dirty="0" smtClean="0"/>
              <a:t>add(0,1,2,3);</a:t>
            </a:r>
          </a:p>
          <a:p>
            <a:r>
              <a:rPr lang="en-US" b="1" dirty="0" smtClean="0"/>
              <a:t>add(1);</a:t>
            </a:r>
          </a:p>
          <a:p>
            <a:r>
              <a:rPr lang="en-US" b="1" dirty="0" smtClean="0"/>
              <a:t>return 0;</a:t>
            </a:r>
          </a:p>
          <a:p>
            <a:r>
              <a:rPr lang="en-US" b="1" dirty="0" smtClean="0"/>
              <a:t>}</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 </a:t>
            </a:r>
            <a:endParaRPr lang="en-US" dirty="0"/>
          </a:p>
        </p:txBody>
      </p:sp>
      <p:sp>
        <p:nvSpPr>
          <p:cNvPr id="3" name="Content Placeholder 2"/>
          <p:cNvSpPr>
            <a:spLocks noGrp="1"/>
          </p:cNvSpPr>
          <p:nvPr>
            <p:ph idx="1"/>
          </p:nvPr>
        </p:nvSpPr>
        <p:spPr/>
        <p:txBody>
          <a:bodyPr>
            <a:normAutofit fontScale="92500"/>
          </a:bodyPr>
          <a:lstStyle/>
          <a:p>
            <a:r>
              <a:rPr lang="en-US" b="1" dirty="0" smtClean="0"/>
              <a:t>void add(</a:t>
            </a:r>
            <a:r>
              <a:rPr lang="en-US" b="1" dirty="0" err="1" smtClean="0"/>
              <a:t>int</a:t>
            </a:r>
            <a:r>
              <a:rPr lang="en-US" b="1" dirty="0" smtClean="0"/>
              <a:t> a, </a:t>
            </a:r>
            <a:r>
              <a:rPr lang="en-US" b="1" dirty="0" err="1" smtClean="0"/>
              <a:t>int</a:t>
            </a:r>
            <a:r>
              <a:rPr lang="en-US" b="1" dirty="0" smtClean="0"/>
              <a:t> b, </a:t>
            </a:r>
            <a:r>
              <a:rPr lang="en-US" b="1" dirty="0" err="1" smtClean="0"/>
              <a:t>int</a:t>
            </a:r>
            <a:r>
              <a:rPr lang="en-US" b="1" dirty="0" smtClean="0"/>
              <a:t> c, </a:t>
            </a:r>
            <a:r>
              <a:rPr lang="en-US" b="1" dirty="0" err="1" smtClean="0"/>
              <a:t>int</a:t>
            </a:r>
            <a:r>
              <a:rPr lang="en-US" b="1" dirty="0" smtClean="0"/>
              <a:t> d){</a:t>
            </a:r>
          </a:p>
          <a:p>
            <a:r>
              <a:rPr lang="en-US" b="1" dirty="0" err="1" smtClean="0"/>
              <a:t>cout</a:t>
            </a:r>
            <a:r>
              <a:rPr lang="en-US" b="1" dirty="0" smtClean="0"/>
              <a:t>&lt;&lt;"Addition is "&lt;&lt;</a:t>
            </a:r>
            <a:r>
              <a:rPr lang="en-US" b="1" dirty="0" err="1" smtClean="0"/>
              <a:t>a+b+c+d</a:t>
            </a:r>
            <a:r>
              <a:rPr lang="en-US" b="1" dirty="0" smtClean="0"/>
              <a:t>&lt;&lt;</a:t>
            </a:r>
            <a:r>
              <a:rPr lang="en-US" b="1" dirty="0" err="1" smtClean="0"/>
              <a:t>endl</a:t>
            </a:r>
            <a:r>
              <a:rPr lang="en-US" b="1" dirty="0" smtClean="0"/>
              <a:t>;</a:t>
            </a:r>
          </a:p>
          <a:p>
            <a:r>
              <a:rPr lang="en-US" b="1" dirty="0" smtClean="0"/>
              <a:t>}</a:t>
            </a:r>
          </a:p>
          <a:p>
            <a:r>
              <a:rPr lang="en-US" b="1" dirty="0" smtClean="0"/>
              <a:t>void add(){</a:t>
            </a:r>
            <a:r>
              <a:rPr lang="en-US" b="1" dirty="0" err="1" smtClean="0"/>
              <a:t>cout</a:t>
            </a:r>
            <a:r>
              <a:rPr lang="en-US" b="1" dirty="0" smtClean="0"/>
              <a:t>&lt;&lt;"HI"&lt;&lt;</a:t>
            </a:r>
            <a:r>
              <a:rPr lang="en-US" b="1" dirty="0" err="1" smtClean="0"/>
              <a:t>endl</a:t>
            </a:r>
            <a:r>
              <a:rPr lang="en-US" b="1" dirty="0" smtClean="0"/>
              <a:t>;}</a:t>
            </a:r>
          </a:p>
          <a:p>
            <a:endParaRPr lang="en-US" b="1" dirty="0" smtClean="0"/>
          </a:p>
          <a:p>
            <a:r>
              <a:rPr lang="en-US" b="1" dirty="0" smtClean="0"/>
              <a:t>void add(</a:t>
            </a:r>
            <a:r>
              <a:rPr lang="en-US" b="1" dirty="0" err="1" smtClean="0"/>
              <a:t>int</a:t>
            </a:r>
            <a:r>
              <a:rPr lang="en-US" b="1" dirty="0" smtClean="0"/>
              <a:t> a, </a:t>
            </a:r>
            <a:r>
              <a:rPr lang="en-US" b="1" dirty="0" err="1" smtClean="0"/>
              <a:t>int</a:t>
            </a:r>
            <a:r>
              <a:rPr lang="en-US" b="1" dirty="0" smtClean="0"/>
              <a:t> b, </a:t>
            </a:r>
            <a:r>
              <a:rPr lang="en-US" b="1" dirty="0" err="1" smtClean="0"/>
              <a:t>int</a:t>
            </a:r>
            <a:r>
              <a:rPr lang="en-US" b="1" dirty="0" smtClean="0"/>
              <a:t> c){</a:t>
            </a:r>
            <a:r>
              <a:rPr lang="en-US" b="1" dirty="0" err="1" smtClean="0"/>
              <a:t>cout</a:t>
            </a:r>
            <a:r>
              <a:rPr lang="en-US" b="1" dirty="0" smtClean="0"/>
              <a:t>&lt;&lt;</a:t>
            </a:r>
            <a:r>
              <a:rPr lang="en-US" b="1" dirty="0" err="1" smtClean="0"/>
              <a:t>a+b+c</a:t>
            </a:r>
            <a:r>
              <a:rPr lang="en-US" b="1" dirty="0" smtClean="0"/>
              <a:t>&lt;&lt;</a:t>
            </a:r>
            <a:r>
              <a:rPr lang="en-US" b="1" dirty="0" err="1" smtClean="0"/>
              <a:t>endl</a:t>
            </a:r>
            <a:r>
              <a:rPr lang="en-US" b="1" dirty="0" smtClean="0"/>
              <a:t>;}</a:t>
            </a:r>
          </a:p>
          <a:p>
            <a:endParaRPr lang="en-US" b="1" dirty="0" smtClean="0"/>
          </a:p>
          <a:p>
            <a:r>
              <a:rPr lang="en-US" b="1" dirty="0" smtClean="0"/>
              <a:t>void add(</a:t>
            </a:r>
            <a:r>
              <a:rPr lang="en-US" b="1" dirty="0" err="1" smtClean="0"/>
              <a:t>int</a:t>
            </a:r>
            <a:r>
              <a:rPr lang="en-US" b="1" dirty="0" smtClean="0"/>
              <a:t> a){</a:t>
            </a:r>
            <a:r>
              <a:rPr lang="en-US" b="1" dirty="0" err="1" smtClean="0"/>
              <a:t>cout</a:t>
            </a:r>
            <a:r>
              <a:rPr lang="en-US" b="1" dirty="0" smtClean="0"/>
              <a:t>&lt;&lt;a&lt;&lt;</a:t>
            </a:r>
            <a:r>
              <a:rPr lang="en-US" b="1" dirty="0" err="1" smtClean="0"/>
              <a:t>endl</a:t>
            </a:r>
            <a:r>
              <a:rPr lang="en-US" b="1" dirty="0" smtClean="0"/>
              <a:t>;}</a:t>
            </a:r>
          </a:p>
          <a:p>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lstStyle/>
          <a:p>
            <a:r>
              <a:rPr lang="en-US" dirty="0" smtClean="0"/>
              <a:t>Overloaded functions have same name but different argument lists (i.e. number, type and sequence can vary)</a:t>
            </a:r>
          </a:p>
          <a:p>
            <a:r>
              <a:rPr lang="en-US" dirty="0" smtClean="0"/>
              <a:t>Each overloaded function does same type of operation on different type of arguments. Implementation or body of the function should be different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1</a:t>
            </a:r>
            <a:endParaRPr lang="en-US" dirty="0"/>
          </a:p>
        </p:txBody>
      </p:sp>
      <p:sp>
        <p:nvSpPr>
          <p:cNvPr id="3" name="Content Placeholder 2"/>
          <p:cNvSpPr>
            <a:spLocks noGrp="1"/>
          </p:cNvSpPr>
          <p:nvPr>
            <p:ph idx="1"/>
          </p:nvPr>
        </p:nvSpPr>
        <p:spPr>
          <a:xfrm>
            <a:off x="381000" y="1066800"/>
            <a:ext cx="8305800" cy="5562600"/>
          </a:xfrm>
        </p:spPr>
        <p:txBody>
          <a:bodyPr>
            <a:normAutofit fontScale="92500"/>
          </a:bodyPr>
          <a:lstStyle/>
          <a:p>
            <a:r>
              <a:rPr lang="en-US" sz="1600" b="1" dirty="0" smtClean="0"/>
              <a:t>#include&lt;</a:t>
            </a:r>
            <a:r>
              <a:rPr lang="en-US" sz="1600" b="1" dirty="0" err="1" smtClean="0"/>
              <a:t>iostream</a:t>
            </a:r>
            <a:r>
              <a:rPr lang="en-US" sz="1600" b="1" dirty="0" smtClean="0"/>
              <a:t>&gt;</a:t>
            </a:r>
          </a:p>
          <a:p>
            <a:r>
              <a:rPr lang="en-US" sz="1600" b="1" dirty="0" smtClean="0"/>
              <a:t>using namespace std;</a:t>
            </a:r>
          </a:p>
          <a:p>
            <a:r>
              <a:rPr lang="en-US" sz="1600" b="1" dirty="0" err="1" smtClean="0"/>
              <a:t>struct</a:t>
            </a:r>
            <a:r>
              <a:rPr lang="en-US" sz="1600" b="1" dirty="0" smtClean="0"/>
              <a:t> student{</a:t>
            </a:r>
          </a:p>
          <a:p>
            <a:r>
              <a:rPr lang="en-US" sz="1600" b="1" dirty="0" smtClean="0"/>
              <a:t>string name;</a:t>
            </a:r>
          </a:p>
          <a:p>
            <a:r>
              <a:rPr lang="en-US" sz="1600" b="1" dirty="0" smtClean="0"/>
              <a:t>string roll;</a:t>
            </a:r>
          </a:p>
          <a:p>
            <a:r>
              <a:rPr lang="en-US" sz="1600" b="1" dirty="0" err="1" smtClean="0"/>
              <a:t>int</a:t>
            </a:r>
            <a:r>
              <a:rPr lang="en-US" sz="1600" b="1" dirty="0" smtClean="0"/>
              <a:t> age;</a:t>
            </a:r>
          </a:p>
          <a:p>
            <a:r>
              <a:rPr lang="en-US" sz="1600" b="1" dirty="0" smtClean="0"/>
              <a:t>void display(){</a:t>
            </a:r>
          </a:p>
          <a:p>
            <a:r>
              <a:rPr lang="en-US" sz="1600" b="1" dirty="0" err="1" smtClean="0"/>
              <a:t>cout</a:t>
            </a:r>
            <a:r>
              <a:rPr lang="en-US" sz="1600" b="1" dirty="0" smtClean="0"/>
              <a:t>&lt;&lt;</a:t>
            </a:r>
            <a:r>
              <a:rPr lang="en-US" sz="1600" b="1" dirty="0" err="1" smtClean="0"/>
              <a:t>endl</a:t>
            </a:r>
            <a:r>
              <a:rPr lang="en-US" sz="1600" b="1" dirty="0" smtClean="0"/>
              <a:t> &lt;&lt; "Name: "&lt;&lt;name &lt;&lt;</a:t>
            </a:r>
            <a:r>
              <a:rPr lang="en-US" sz="1600" b="1" dirty="0" err="1" smtClean="0"/>
              <a:t>endl</a:t>
            </a:r>
            <a:r>
              <a:rPr lang="en-US" sz="1600" b="1" dirty="0" smtClean="0"/>
              <a:t> &lt;&lt; "Roll: "&lt;&lt;roll &lt;&lt;</a:t>
            </a:r>
            <a:r>
              <a:rPr lang="en-US" sz="1600" b="1" dirty="0" err="1" smtClean="0"/>
              <a:t>endl</a:t>
            </a:r>
            <a:r>
              <a:rPr lang="en-US" sz="1600" b="1" dirty="0" smtClean="0"/>
              <a:t> &lt;&lt;"Age: "&lt;&lt; age &lt;&lt; </a:t>
            </a:r>
            <a:r>
              <a:rPr lang="en-US" sz="1600" b="1" dirty="0" err="1" smtClean="0"/>
              <a:t>endl</a:t>
            </a:r>
            <a:r>
              <a:rPr lang="en-US" sz="1600" b="1" dirty="0" smtClean="0"/>
              <a:t>&lt;&lt; </a:t>
            </a:r>
            <a:r>
              <a:rPr lang="en-US" sz="1600" b="1" dirty="0" err="1" smtClean="0"/>
              <a:t>endl</a:t>
            </a:r>
            <a:r>
              <a:rPr lang="en-US" sz="1600" b="1" dirty="0" smtClean="0"/>
              <a:t>;</a:t>
            </a:r>
          </a:p>
          <a:p>
            <a:r>
              <a:rPr lang="en-US" sz="1600" b="1" dirty="0" smtClean="0"/>
              <a:t>}</a:t>
            </a:r>
          </a:p>
          <a:p>
            <a:r>
              <a:rPr lang="en-US" sz="1600" b="1" dirty="0" smtClean="0"/>
              <a:t>void input(){</a:t>
            </a:r>
          </a:p>
          <a:p>
            <a:r>
              <a:rPr lang="en-US" sz="1600" b="1" dirty="0" err="1" smtClean="0"/>
              <a:t>cout</a:t>
            </a:r>
            <a:r>
              <a:rPr lang="en-US" sz="1600" b="1" dirty="0" smtClean="0"/>
              <a:t>&lt;&lt; "Enter Input" &lt;&lt;</a:t>
            </a:r>
            <a:r>
              <a:rPr lang="en-US" sz="1600" b="1" dirty="0" err="1" smtClean="0"/>
              <a:t>endl</a:t>
            </a:r>
            <a:r>
              <a:rPr lang="en-US" sz="1600" b="1" dirty="0" smtClean="0"/>
              <a:t>;</a:t>
            </a:r>
          </a:p>
          <a:p>
            <a:r>
              <a:rPr lang="en-US" sz="1600" b="1" dirty="0" err="1" smtClean="0"/>
              <a:t>cout</a:t>
            </a:r>
            <a:r>
              <a:rPr lang="en-US" sz="1600" b="1" dirty="0" smtClean="0"/>
              <a:t>&lt;&lt; "Enter Name" &lt;&lt;</a:t>
            </a:r>
            <a:r>
              <a:rPr lang="en-US" sz="1600" b="1" dirty="0" err="1" smtClean="0"/>
              <a:t>endl</a:t>
            </a:r>
            <a:r>
              <a:rPr lang="en-US" sz="1600" b="1" dirty="0" smtClean="0"/>
              <a:t>;</a:t>
            </a:r>
          </a:p>
          <a:p>
            <a:r>
              <a:rPr lang="en-US" sz="1600" b="1" dirty="0" err="1" smtClean="0"/>
              <a:t>getline</a:t>
            </a:r>
            <a:r>
              <a:rPr lang="en-US" sz="1600" b="1" dirty="0" smtClean="0"/>
              <a:t>(</a:t>
            </a:r>
            <a:r>
              <a:rPr lang="en-US" sz="1600" b="1" dirty="0" err="1" smtClean="0"/>
              <a:t>cin</a:t>
            </a:r>
            <a:r>
              <a:rPr lang="en-US" sz="1600" b="1" dirty="0" smtClean="0"/>
              <a:t>, name);</a:t>
            </a:r>
          </a:p>
          <a:p>
            <a:r>
              <a:rPr lang="en-US" sz="1600" b="1" dirty="0" err="1" smtClean="0"/>
              <a:t>cout</a:t>
            </a:r>
            <a:r>
              <a:rPr lang="en-US" sz="1600" b="1" dirty="0" smtClean="0"/>
              <a:t>&lt;&lt; "Enter Roll" &lt;&lt;</a:t>
            </a:r>
            <a:r>
              <a:rPr lang="en-US" sz="1600" b="1" dirty="0" err="1" smtClean="0"/>
              <a:t>endl</a:t>
            </a:r>
            <a:r>
              <a:rPr lang="en-US" sz="1600" b="1" dirty="0" smtClean="0"/>
              <a:t>;</a:t>
            </a:r>
          </a:p>
          <a:p>
            <a:r>
              <a:rPr lang="en-US" sz="1600" b="1" dirty="0" err="1" smtClean="0"/>
              <a:t>getline</a:t>
            </a:r>
            <a:r>
              <a:rPr lang="en-US" sz="1600" b="1" dirty="0" smtClean="0"/>
              <a:t>(</a:t>
            </a:r>
            <a:r>
              <a:rPr lang="en-US" sz="1600" b="1" dirty="0" err="1" smtClean="0"/>
              <a:t>cin</a:t>
            </a:r>
            <a:r>
              <a:rPr lang="en-US" sz="1600" b="1" dirty="0" smtClean="0"/>
              <a:t>, roll);</a:t>
            </a:r>
          </a:p>
          <a:p>
            <a:r>
              <a:rPr lang="en-US" sz="1600" b="1" dirty="0" err="1" smtClean="0"/>
              <a:t>cout</a:t>
            </a:r>
            <a:r>
              <a:rPr lang="en-US" sz="1600" b="1" dirty="0" smtClean="0"/>
              <a:t>&lt;&lt; "Enter Age" &lt;&lt;</a:t>
            </a:r>
            <a:r>
              <a:rPr lang="en-US" sz="1600" b="1" dirty="0" err="1" smtClean="0"/>
              <a:t>endl</a:t>
            </a:r>
            <a:r>
              <a:rPr lang="en-US" sz="1600" b="1" dirty="0" smtClean="0"/>
              <a:t>;</a:t>
            </a:r>
          </a:p>
          <a:p>
            <a:r>
              <a:rPr lang="en-US" sz="1600" b="1" dirty="0" err="1" smtClean="0"/>
              <a:t>cin</a:t>
            </a:r>
            <a:r>
              <a:rPr lang="en-US" sz="1600" b="1" dirty="0" smtClean="0"/>
              <a:t>&gt;&gt; age;</a:t>
            </a:r>
          </a:p>
          <a:p>
            <a:r>
              <a:rPr lang="en-US" sz="1600" b="1" dirty="0" err="1" smtClean="0"/>
              <a:t>cin.ignore</a:t>
            </a:r>
            <a:r>
              <a:rPr lang="en-US" sz="1600" b="1" dirty="0" smtClean="0"/>
              <a:t>();</a:t>
            </a:r>
          </a:p>
          <a:p>
            <a:r>
              <a:rPr lang="en-US" sz="1600" b="1" dirty="0" smtClean="0"/>
              <a:t>}</a:t>
            </a:r>
          </a:p>
          <a:p>
            <a:r>
              <a:rPr lang="en-US" sz="1600" b="1"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#include&lt;</a:t>
            </a:r>
            <a:r>
              <a:rPr lang="en-US" dirty="0" err="1" smtClean="0"/>
              <a:t>iostream</a:t>
            </a:r>
            <a:r>
              <a:rPr lang="en-US" dirty="0" smtClean="0"/>
              <a:t>&gt;</a:t>
            </a:r>
          </a:p>
          <a:p>
            <a:r>
              <a:rPr lang="en-US" dirty="0" smtClean="0"/>
              <a:t>using namespace std;</a:t>
            </a:r>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char** </a:t>
            </a:r>
            <a:r>
              <a:rPr lang="en-US" dirty="0" err="1" smtClean="0"/>
              <a:t>envp</a:t>
            </a:r>
            <a:r>
              <a:rPr lang="en-US" dirty="0" smtClean="0"/>
              <a:t>){</a:t>
            </a:r>
          </a:p>
          <a:p>
            <a:r>
              <a:rPr lang="en-US" dirty="0" err="1" smtClean="0"/>
              <a:t>int</a:t>
            </a:r>
            <a:r>
              <a:rPr lang="en-US" dirty="0" smtClean="0"/>
              <a:t> </a:t>
            </a:r>
            <a:r>
              <a:rPr lang="en-US" dirty="0" err="1" smtClean="0"/>
              <a:t>i</a:t>
            </a:r>
            <a:r>
              <a:rPr lang="en-US" dirty="0" smtClean="0"/>
              <a:t>=0;</a:t>
            </a:r>
          </a:p>
          <a:p>
            <a:r>
              <a:rPr lang="en-US" dirty="0" smtClean="0"/>
              <a:t>for(;</a:t>
            </a:r>
            <a:r>
              <a:rPr lang="en-US" dirty="0" err="1" smtClean="0"/>
              <a:t>i</a:t>
            </a:r>
            <a:r>
              <a:rPr lang="en-US" dirty="0" smtClean="0"/>
              <a:t>&lt;</a:t>
            </a:r>
            <a:r>
              <a:rPr lang="en-US" dirty="0" err="1" smtClean="0"/>
              <a:t>argc;i</a:t>
            </a:r>
            <a:r>
              <a:rPr lang="en-US" dirty="0" smtClean="0"/>
              <a:t>++)</a:t>
            </a:r>
          </a:p>
          <a:p>
            <a:r>
              <a:rPr lang="en-US" dirty="0" smtClean="0"/>
              <a:t>    </a:t>
            </a:r>
            <a:r>
              <a:rPr lang="en-US" dirty="0" err="1" smtClean="0"/>
              <a:t>cout</a:t>
            </a:r>
            <a:r>
              <a:rPr lang="en-US" dirty="0" smtClean="0"/>
              <a:t>&lt;&lt;</a:t>
            </a:r>
            <a:r>
              <a:rPr lang="en-US" dirty="0" err="1" smtClean="0"/>
              <a:t>argv</a:t>
            </a:r>
            <a:r>
              <a:rPr lang="en-US" dirty="0" smtClean="0"/>
              <a:t>[</a:t>
            </a:r>
            <a:r>
              <a:rPr lang="en-US" dirty="0" err="1" smtClean="0"/>
              <a:t>i</a:t>
            </a:r>
            <a:r>
              <a:rPr lang="en-US" dirty="0" smtClean="0"/>
              <a:t>]&lt;&lt;</a:t>
            </a:r>
            <a:r>
              <a:rPr lang="en-US" dirty="0" err="1" smtClean="0"/>
              <a:t>endl</a:t>
            </a:r>
            <a:r>
              <a:rPr lang="en-US" dirty="0" smtClean="0"/>
              <a:t>;</a:t>
            </a:r>
          </a:p>
          <a:p>
            <a:r>
              <a:rPr lang="en-US" dirty="0" smtClean="0"/>
              <a:t>//while(*</a:t>
            </a:r>
            <a:r>
              <a:rPr lang="en-US" dirty="0" err="1" smtClean="0"/>
              <a:t>envp</a:t>
            </a:r>
            <a:r>
              <a:rPr lang="en-US" dirty="0" smtClean="0"/>
              <a:t>[</a:t>
            </a:r>
            <a:r>
              <a:rPr lang="en-US" dirty="0" err="1" smtClean="0"/>
              <a:t>i</a:t>
            </a:r>
            <a:r>
              <a:rPr lang="en-US" dirty="0" smtClean="0"/>
              <a:t>])</a:t>
            </a:r>
          </a:p>
          <a:p>
            <a:r>
              <a:rPr lang="en-US" dirty="0" err="1" smtClean="0"/>
              <a:t>cout</a:t>
            </a:r>
            <a:r>
              <a:rPr lang="en-US" dirty="0" smtClean="0"/>
              <a:t>&lt;&lt;</a:t>
            </a:r>
            <a:r>
              <a:rPr lang="en-US" dirty="0" err="1" smtClean="0"/>
              <a:t>envp</a:t>
            </a:r>
            <a:r>
              <a:rPr lang="en-US" dirty="0" smtClean="0"/>
              <a:t>[</a:t>
            </a:r>
            <a:r>
              <a:rPr lang="en-US" dirty="0" err="1" smtClean="0"/>
              <a:t>i</a:t>
            </a:r>
            <a:r>
              <a:rPr lang="en-US" dirty="0" smtClean="0"/>
              <a:t>++]&lt;&lt;</a:t>
            </a:r>
            <a:r>
              <a:rPr lang="en-US" dirty="0" err="1" smtClean="0"/>
              <a:t>endl</a:t>
            </a:r>
            <a:r>
              <a:rPr lang="en-US" dirty="0" smtClean="0"/>
              <a:t>;</a:t>
            </a:r>
          </a:p>
          <a:p>
            <a:r>
              <a:rPr lang="en-US" dirty="0" smtClean="0"/>
              <a:t>return 0;}</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Output</a:t>
            </a:r>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92357" y="1600200"/>
            <a:ext cx="8899580" cy="4495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Functions with variable number of arguments</a:t>
            </a:r>
            <a:endParaRPr lang="en-IN"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IN" dirty="0" smtClean="0"/>
              <a:t>A function which takes variable number of arguments, for example, it looks like: </a:t>
            </a:r>
          </a:p>
          <a:p>
            <a:pPr>
              <a:buNone/>
            </a:pPr>
            <a:r>
              <a:rPr lang="en-IN" dirty="0" smtClean="0"/>
              <a:t> </a:t>
            </a:r>
            <a:r>
              <a:rPr lang="en-IN" dirty="0" smtClean="0"/>
              <a:t>   </a:t>
            </a:r>
            <a:r>
              <a:rPr lang="en-IN" dirty="0" err="1" smtClean="0"/>
              <a:t>int</a:t>
            </a:r>
            <a:r>
              <a:rPr lang="en-IN" dirty="0" smtClean="0"/>
              <a:t> sum(</a:t>
            </a:r>
            <a:r>
              <a:rPr lang="en-IN" dirty="0" err="1" smtClean="0"/>
              <a:t>int</a:t>
            </a:r>
            <a:r>
              <a:rPr lang="en-IN" dirty="0" smtClean="0"/>
              <a:t> n,...), double average(</a:t>
            </a:r>
            <a:r>
              <a:rPr lang="en-IN" dirty="0" err="1" smtClean="0"/>
              <a:t>int</a:t>
            </a:r>
            <a:r>
              <a:rPr lang="en-IN" dirty="0" smtClean="0"/>
              <a:t> n,...)</a:t>
            </a:r>
          </a:p>
          <a:p>
            <a:r>
              <a:rPr lang="en-US" dirty="0" smtClean="0"/>
              <a:t>The </a:t>
            </a:r>
            <a:r>
              <a:rPr lang="en-US" dirty="0" smtClean="0"/>
              <a:t>three ellipses </a:t>
            </a:r>
            <a:r>
              <a:rPr lang="en-US" dirty="0" smtClean="0"/>
              <a:t>mean that there are a variable number of arguments following. The place you will have used them (perhaps without realizing) are the </a:t>
            </a:r>
            <a:r>
              <a:rPr lang="en-US" dirty="0" err="1" smtClean="0"/>
              <a:t>printf</a:t>
            </a:r>
            <a:r>
              <a:rPr lang="en-US" dirty="0" smtClean="0"/>
              <a:t> family of functions.</a:t>
            </a:r>
          </a:p>
          <a:p>
            <a:r>
              <a:rPr lang="en-US" dirty="0" smtClean="0"/>
              <a:t>They allow you to create functions of that style where the parameters are not known beforehand, and you can use the </a:t>
            </a:r>
            <a:r>
              <a:rPr lang="en-US" dirty="0" err="1" smtClean="0"/>
              <a:t>varargs</a:t>
            </a:r>
            <a:r>
              <a:rPr lang="en-US" dirty="0" smtClean="0"/>
              <a:t> functions (</a:t>
            </a:r>
            <a:r>
              <a:rPr lang="en-US" dirty="0" err="1" smtClean="0"/>
              <a:t>va_start</a:t>
            </a:r>
            <a:r>
              <a:rPr lang="en-US" dirty="0" smtClean="0"/>
              <a:t>, </a:t>
            </a:r>
            <a:r>
              <a:rPr lang="en-US" dirty="0" err="1" smtClean="0"/>
              <a:t>va_arg</a:t>
            </a:r>
            <a:r>
              <a:rPr lang="en-US" dirty="0" smtClean="0"/>
              <a:t> and </a:t>
            </a:r>
            <a:r>
              <a:rPr lang="en-US" dirty="0" err="1" smtClean="0"/>
              <a:t>va_end</a:t>
            </a:r>
            <a:r>
              <a:rPr lang="en-US" dirty="0" smtClean="0"/>
              <a:t>) to get at the specific arguments</a:t>
            </a:r>
            <a:r>
              <a:rPr lang="en-US" dirty="0" smtClean="0"/>
              <a:t>.</a:t>
            </a:r>
            <a:endParaRPr lang="en-I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to follow to use </a:t>
            </a:r>
            <a:r>
              <a:rPr lang="en-IN" dirty="0" err="1" smtClean="0"/>
              <a:t>varag</a:t>
            </a:r>
            <a:r>
              <a:rPr lang="en-IN" dirty="0" smtClean="0"/>
              <a:t> functions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Define a function with its last parameter as ellipses and the one just before the ellipses is usually an </a:t>
            </a:r>
            <a:r>
              <a:rPr lang="en-IN" b="1" dirty="0" err="1" smtClean="0"/>
              <a:t>int</a:t>
            </a:r>
            <a:r>
              <a:rPr lang="en-IN" dirty="0" smtClean="0"/>
              <a:t> which will represent the number of arguments.</a:t>
            </a:r>
          </a:p>
          <a:p>
            <a:r>
              <a:rPr lang="en-IN" dirty="0" smtClean="0"/>
              <a:t>Create a </a:t>
            </a:r>
            <a:r>
              <a:rPr lang="en-IN" b="1" dirty="0" err="1" smtClean="0"/>
              <a:t>va_list</a:t>
            </a:r>
            <a:r>
              <a:rPr lang="en-IN" dirty="0" smtClean="0"/>
              <a:t> type variable in the function definition. This type is defined in </a:t>
            </a:r>
            <a:r>
              <a:rPr lang="en-IN" dirty="0" err="1" smtClean="0"/>
              <a:t>stdarg.h</a:t>
            </a:r>
            <a:r>
              <a:rPr lang="en-IN" dirty="0" smtClean="0"/>
              <a:t> header file.</a:t>
            </a:r>
          </a:p>
          <a:p>
            <a:r>
              <a:rPr lang="en-IN" dirty="0" smtClean="0"/>
              <a:t>Use </a:t>
            </a:r>
            <a:r>
              <a:rPr lang="en-IN" b="1" dirty="0" err="1" smtClean="0"/>
              <a:t>int</a:t>
            </a:r>
            <a:r>
              <a:rPr lang="en-IN" dirty="0" smtClean="0"/>
              <a:t> parameter and </a:t>
            </a:r>
            <a:r>
              <a:rPr lang="en-IN" b="1" dirty="0" err="1" smtClean="0"/>
              <a:t>va_start</a:t>
            </a:r>
            <a:r>
              <a:rPr lang="en-IN" dirty="0" smtClean="0"/>
              <a:t> macro to initialize the </a:t>
            </a:r>
            <a:r>
              <a:rPr lang="en-IN" b="1" dirty="0" err="1" smtClean="0"/>
              <a:t>va_list</a:t>
            </a:r>
            <a:r>
              <a:rPr lang="en-IN" dirty="0" smtClean="0"/>
              <a:t> variable to an argument list. The macro </a:t>
            </a:r>
            <a:r>
              <a:rPr lang="en-IN" dirty="0" err="1" smtClean="0"/>
              <a:t>va_start</a:t>
            </a:r>
            <a:r>
              <a:rPr lang="en-IN" dirty="0" smtClean="0"/>
              <a:t> is defined in </a:t>
            </a:r>
            <a:r>
              <a:rPr lang="en-IN" dirty="0" err="1" smtClean="0"/>
              <a:t>stdarg.h</a:t>
            </a:r>
            <a:r>
              <a:rPr lang="en-IN" dirty="0" smtClean="0"/>
              <a:t> header file.</a:t>
            </a:r>
          </a:p>
          <a:p>
            <a:r>
              <a:rPr lang="en-IN" dirty="0" smtClean="0"/>
              <a:t>Use </a:t>
            </a:r>
            <a:r>
              <a:rPr lang="en-IN" b="1" dirty="0" err="1" smtClean="0"/>
              <a:t>va_arg</a:t>
            </a:r>
            <a:r>
              <a:rPr lang="en-IN" dirty="0" smtClean="0"/>
              <a:t> macro and </a:t>
            </a:r>
            <a:r>
              <a:rPr lang="en-IN" b="1" dirty="0" err="1" smtClean="0"/>
              <a:t>va_list</a:t>
            </a:r>
            <a:r>
              <a:rPr lang="en-IN" dirty="0" smtClean="0"/>
              <a:t> variable to access each item in argument list.</a:t>
            </a:r>
          </a:p>
          <a:p>
            <a:r>
              <a:rPr lang="en-IN" dirty="0" smtClean="0"/>
              <a:t>Use a macro </a:t>
            </a:r>
            <a:r>
              <a:rPr lang="en-IN" b="1" dirty="0" err="1" smtClean="0"/>
              <a:t>va_end</a:t>
            </a:r>
            <a:r>
              <a:rPr lang="en-IN" dirty="0" smtClean="0"/>
              <a:t> to clean up the memory assigned to </a:t>
            </a:r>
            <a:r>
              <a:rPr lang="en-IN" b="1" dirty="0" err="1" smtClean="0"/>
              <a:t>va_list</a:t>
            </a:r>
            <a:r>
              <a:rPr lang="en-IN" dirty="0" smtClean="0"/>
              <a:t> variable.</a:t>
            </a:r>
          </a:p>
          <a:p>
            <a:r>
              <a:rPr lang="en-IN" dirty="0" smtClean="0"/>
              <a:t>To use such functionality, you need to make use of </a:t>
            </a:r>
            <a:r>
              <a:rPr lang="en-IN" dirty="0" err="1" smtClean="0"/>
              <a:t>cstdarg</a:t>
            </a:r>
            <a:r>
              <a:rPr lang="en-IN" dirty="0" smtClean="0"/>
              <a:t> header </a:t>
            </a:r>
            <a:r>
              <a:rPr lang="en-IN" dirty="0" smtClean="0"/>
              <a:t>file which provides the functions and macros to implement the functionality of variable arguments</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Program 1</a:t>
            </a:r>
            <a:endParaRPr lang="en-IN"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IN" dirty="0" smtClean="0"/>
              <a:t>#include &lt;</a:t>
            </a:r>
            <a:r>
              <a:rPr lang="en-IN" dirty="0" err="1" smtClean="0"/>
              <a:t>iostream</a:t>
            </a:r>
            <a:r>
              <a:rPr lang="en-IN" dirty="0" smtClean="0"/>
              <a:t>&gt; </a:t>
            </a:r>
            <a:endParaRPr lang="en-IN" dirty="0" smtClean="0"/>
          </a:p>
          <a:p>
            <a:r>
              <a:rPr lang="en-IN" b="1" dirty="0" smtClean="0"/>
              <a:t>#</a:t>
            </a:r>
            <a:r>
              <a:rPr lang="en-IN" b="1" dirty="0" smtClean="0"/>
              <a:t>include &lt;</a:t>
            </a:r>
            <a:r>
              <a:rPr lang="en-IN" b="1" dirty="0" err="1" smtClean="0"/>
              <a:t>cstdarg</a:t>
            </a:r>
            <a:r>
              <a:rPr lang="en-IN" b="1" dirty="0" smtClean="0"/>
              <a:t>&gt; </a:t>
            </a:r>
            <a:endParaRPr lang="en-IN" b="1" dirty="0" smtClean="0"/>
          </a:p>
          <a:p>
            <a:r>
              <a:rPr lang="en-IN" dirty="0" smtClean="0"/>
              <a:t>using </a:t>
            </a:r>
            <a:r>
              <a:rPr lang="en-IN" dirty="0" smtClean="0"/>
              <a:t>namespace std; </a:t>
            </a:r>
            <a:endParaRPr lang="en-IN" dirty="0" smtClean="0"/>
          </a:p>
          <a:p>
            <a:r>
              <a:rPr lang="en-IN" b="1" dirty="0" smtClean="0"/>
              <a:t>double </a:t>
            </a:r>
            <a:r>
              <a:rPr lang="en-IN" b="1" dirty="0" smtClean="0"/>
              <a:t>average(</a:t>
            </a:r>
            <a:r>
              <a:rPr lang="en-IN" b="1" dirty="0" err="1" smtClean="0"/>
              <a:t>int</a:t>
            </a:r>
            <a:r>
              <a:rPr lang="en-IN" b="1" dirty="0" smtClean="0"/>
              <a:t> num</a:t>
            </a:r>
            <a:r>
              <a:rPr lang="en-IN" b="1" dirty="0" smtClean="0"/>
              <a:t>,...)</a:t>
            </a:r>
          </a:p>
          <a:p>
            <a:r>
              <a:rPr lang="en-IN" dirty="0" smtClean="0"/>
              <a:t> </a:t>
            </a:r>
            <a:r>
              <a:rPr lang="en-IN" dirty="0" smtClean="0"/>
              <a:t>{ </a:t>
            </a:r>
            <a:r>
              <a:rPr lang="en-IN" b="1" dirty="0" err="1" smtClean="0"/>
              <a:t>va_list</a:t>
            </a:r>
            <a:r>
              <a:rPr lang="en-IN" b="1" dirty="0" smtClean="0"/>
              <a:t> </a:t>
            </a:r>
            <a:r>
              <a:rPr lang="en-IN" b="1" dirty="0" err="1" smtClean="0"/>
              <a:t>valist</a:t>
            </a:r>
            <a:r>
              <a:rPr lang="en-IN" b="1" dirty="0" smtClean="0"/>
              <a:t>;</a:t>
            </a:r>
            <a:r>
              <a:rPr lang="en-IN" dirty="0" smtClean="0"/>
              <a:t> double sum = 0.0; </a:t>
            </a:r>
            <a:r>
              <a:rPr lang="en-IN" dirty="0" err="1" smtClean="0"/>
              <a:t>int</a:t>
            </a:r>
            <a:r>
              <a:rPr lang="en-IN" dirty="0" smtClean="0"/>
              <a:t> </a:t>
            </a:r>
            <a:r>
              <a:rPr lang="en-IN" dirty="0" err="1" smtClean="0"/>
              <a:t>i</a:t>
            </a:r>
            <a:r>
              <a:rPr lang="en-IN" dirty="0" smtClean="0"/>
              <a:t>;</a:t>
            </a:r>
          </a:p>
          <a:p>
            <a:r>
              <a:rPr lang="en-IN" dirty="0" smtClean="0"/>
              <a:t> </a:t>
            </a:r>
            <a:r>
              <a:rPr lang="en-IN" b="1" dirty="0" err="1" smtClean="0"/>
              <a:t>va_start</a:t>
            </a:r>
            <a:r>
              <a:rPr lang="en-IN" b="1" dirty="0" smtClean="0"/>
              <a:t>(</a:t>
            </a:r>
            <a:r>
              <a:rPr lang="en-IN" b="1" dirty="0" err="1" smtClean="0"/>
              <a:t>valist</a:t>
            </a:r>
            <a:r>
              <a:rPr lang="en-IN" b="1" dirty="0" smtClean="0"/>
              <a:t>, num);</a:t>
            </a:r>
            <a:r>
              <a:rPr lang="en-IN" dirty="0" smtClean="0"/>
              <a:t> //initialize </a:t>
            </a:r>
            <a:r>
              <a:rPr lang="en-IN" dirty="0" err="1" smtClean="0"/>
              <a:t>valist</a:t>
            </a:r>
            <a:r>
              <a:rPr lang="en-IN" dirty="0" smtClean="0"/>
              <a:t> for num number of arguments </a:t>
            </a:r>
            <a:endParaRPr lang="en-IN" dirty="0" smtClean="0"/>
          </a:p>
          <a:p>
            <a:r>
              <a:rPr lang="en-IN" dirty="0" smtClean="0"/>
              <a:t>for </a:t>
            </a:r>
            <a:r>
              <a:rPr lang="en-IN" dirty="0" smtClean="0"/>
              <a:t>(</a:t>
            </a:r>
            <a:r>
              <a:rPr lang="en-IN" dirty="0" err="1" smtClean="0"/>
              <a:t>i</a:t>
            </a:r>
            <a:r>
              <a:rPr lang="en-IN" dirty="0" smtClean="0"/>
              <a:t> = 0; </a:t>
            </a:r>
            <a:r>
              <a:rPr lang="en-IN" dirty="0" err="1" smtClean="0"/>
              <a:t>i</a:t>
            </a:r>
            <a:r>
              <a:rPr lang="en-IN" dirty="0" smtClean="0"/>
              <a:t> &lt; num; </a:t>
            </a:r>
            <a:r>
              <a:rPr lang="en-IN" dirty="0" err="1" smtClean="0"/>
              <a:t>i</a:t>
            </a:r>
            <a:r>
              <a:rPr lang="en-IN" dirty="0" smtClean="0"/>
              <a:t>++) { //access all the arguments assigned to </a:t>
            </a:r>
            <a:r>
              <a:rPr lang="en-IN" dirty="0" err="1" smtClean="0"/>
              <a:t>valist</a:t>
            </a:r>
            <a:endParaRPr lang="en-IN" dirty="0" smtClean="0"/>
          </a:p>
          <a:p>
            <a:r>
              <a:rPr lang="en-IN" dirty="0" smtClean="0"/>
              <a:t>sum </a:t>
            </a:r>
            <a:r>
              <a:rPr lang="en-IN" dirty="0" smtClean="0"/>
              <a:t>+= </a:t>
            </a:r>
            <a:r>
              <a:rPr lang="en-IN" b="1" dirty="0" err="1" smtClean="0"/>
              <a:t>va_arg</a:t>
            </a:r>
            <a:r>
              <a:rPr lang="en-IN" b="1" dirty="0" smtClean="0"/>
              <a:t>(</a:t>
            </a:r>
            <a:r>
              <a:rPr lang="en-IN" b="1" dirty="0" err="1" smtClean="0"/>
              <a:t>valist</a:t>
            </a:r>
            <a:r>
              <a:rPr lang="en-IN" b="1" dirty="0" smtClean="0"/>
              <a:t>, </a:t>
            </a:r>
            <a:r>
              <a:rPr lang="en-IN" b="1" dirty="0" err="1" smtClean="0"/>
              <a:t>int</a:t>
            </a:r>
            <a:r>
              <a:rPr lang="en-IN" b="1" dirty="0" smtClean="0"/>
              <a:t>); </a:t>
            </a:r>
            <a:r>
              <a:rPr lang="en-IN" dirty="0" smtClean="0"/>
              <a:t>}</a:t>
            </a:r>
          </a:p>
          <a:p>
            <a:r>
              <a:rPr lang="en-IN" b="1" dirty="0" smtClean="0"/>
              <a:t> </a:t>
            </a:r>
            <a:r>
              <a:rPr lang="en-IN" b="1" dirty="0" err="1" smtClean="0"/>
              <a:t>va_end</a:t>
            </a:r>
            <a:r>
              <a:rPr lang="en-IN" b="1" dirty="0" smtClean="0"/>
              <a:t>(</a:t>
            </a:r>
            <a:r>
              <a:rPr lang="en-IN" b="1" dirty="0" err="1" smtClean="0"/>
              <a:t>valist</a:t>
            </a:r>
            <a:r>
              <a:rPr lang="en-IN" b="1" dirty="0" smtClean="0"/>
              <a:t>);</a:t>
            </a:r>
            <a:r>
              <a:rPr lang="en-IN" dirty="0" smtClean="0"/>
              <a:t> //clean memory reserved for </a:t>
            </a:r>
            <a:r>
              <a:rPr lang="en-IN" dirty="0" err="1" smtClean="0"/>
              <a:t>valist</a:t>
            </a:r>
            <a:endParaRPr lang="en-IN" dirty="0" smtClean="0"/>
          </a:p>
          <a:p>
            <a:r>
              <a:rPr lang="en-IN" dirty="0" smtClean="0"/>
              <a:t>return </a:t>
            </a:r>
            <a:r>
              <a:rPr lang="en-IN" dirty="0" smtClean="0"/>
              <a:t>sum/num</a:t>
            </a:r>
            <a:r>
              <a:rPr lang="en-IN" dirty="0" smtClean="0"/>
              <a:t>;</a:t>
            </a:r>
          </a:p>
          <a:p>
            <a:r>
              <a:rPr lang="en-IN" dirty="0" smtClean="0"/>
              <a:t>}</a:t>
            </a:r>
          </a:p>
          <a:p>
            <a:r>
              <a:rPr lang="en-IN" dirty="0" smtClean="0"/>
              <a:t> </a:t>
            </a:r>
            <a:r>
              <a:rPr lang="en-IN" dirty="0" err="1" smtClean="0"/>
              <a:t>int</a:t>
            </a:r>
            <a:r>
              <a:rPr lang="en-IN" dirty="0" smtClean="0"/>
              <a:t> main() { </a:t>
            </a:r>
            <a:endParaRPr lang="en-IN" dirty="0" smtClean="0"/>
          </a:p>
          <a:p>
            <a:r>
              <a:rPr lang="en-IN" dirty="0" err="1" smtClean="0"/>
              <a:t>cout</a:t>
            </a:r>
            <a:r>
              <a:rPr lang="en-IN" dirty="0" smtClean="0"/>
              <a:t> </a:t>
            </a:r>
            <a:r>
              <a:rPr lang="en-IN" dirty="0" smtClean="0"/>
              <a:t>&lt;&lt; "Average of 2, 3, 4, 5 = "&lt;&lt; average(4, 2,3,4,5) &lt;&lt; </a:t>
            </a:r>
            <a:r>
              <a:rPr lang="en-IN" dirty="0" err="1" smtClean="0"/>
              <a:t>endl</a:t>
            </a:r>
            <a:r>
              <a:rPr lang="en-IN" dirty="0" smtClean="0"/>
              <a:t>; </a:t>
            </a:r>
            <a:endParaRPr lang="en-IN" dirty="0" smtClean="0"/>
          </a:p>
          <a:p>
            <a:r>
              <a:rPr lang="en-IN" dirty="0" err="1" smtClean="0"/>
              <a:t>cout</a:t>
            </a:r>
            <a:r>
              <a:rPr lang="en-IN" dirty="0" smtClean="0"/>
              <a:t> </a:t>
            </a:r>
            <a:r>
              <a:rPr lang="en-IN" dirty="0" smtClean="0"/>
              <a:t>&lt;&lt; "Average of 5, 10, 15 = "&lt;&lt; average(3, 5,10,15)&lt;&lt; </a:t>
            </a:r>
            <a:r>
              <a:rPr lang="en-IN" dirty="0" err="1" smtClean="0"/>
              <a:t>endl</a:t>
            </a:r>
            <a:r>
              <a:rPr lang="en-IN" dirty="0" smtClean="0"/>
              <a:t>; </a:t>
            </a:r>
            <a:endParaRPr lang="en-IN" dirty="0" smtClean="0"/>
          </a:p>
          <a:p>
            <a:r>
              <a:rPr lang="en-IN" dirty="0" smtClean="0"/>
              <a:t>r</a:t>
            </a:r>
            <a:r>
              <a:rPr lang="en-IN" dirty="0" smtClean="0"/>
              <a:t>eturn 0;</a:t>
            </a:r>
          </a:p>
          <a:p>
            <a:r>
              <a:rPr lang="en-IN" dirty="0" smtClean="0"/>
              <a:t>}</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381000" y="1600200"/>
            <a:ext cx="8369637" cy="4191000"/>
          </a:xfrm>
          <a:prstGeom prst="rect">
            <a:avLst/>
          </a:prstGeom>
          <a:noFill/>
          <a:ln w="9525">
            <a:noFill/>
            <a:miter lim="800000"/>
            <a:headEnd/>
            <a:tailEnd/>
          </a:ln>
          <a:effectLst/>
        </p:spPr>
      </p:pic>
      <p:sp>
        <p:nvSpPr>
          <p:cNvPr id="5" name="Rectangle 4"/>
          <p:cNvSpPr/>
          <p:nvPr/>
        </p:nvSpPr>
        <p:spPr>
          <a:xfrm>
            <a:off x="381000" y="6019800"/>
            <a:ext cx="8305800" cy="369332"/>
          </a:xfrm>
          <a:prstGeom prst="rect">
            <a:avLst/>
          </a:prstGeom>
        </p:spPr>
        <p:txBody>
          <a:bodyPr wrap="square">
            <a:spAutoFit/>
          </a:bodyPr>
          <a:lstStyle/>
          <a:p>
            <a:r>
              <a:rPr lang="en-IN" dirty="0" smtClean="0"/>
              <a:t>https://stackoverflow.com/questions/1657883/variable-number-of-arguments-in-c</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Program 2</a:t>
            </a:r>
            <a:endParaRPr lang="en-US" dirty="0"/>
          </a:p>
        </p:txBody>
      </p:sp>
      <p:sp>
        <p:nvSpPr>
          <p:cNvPr id="3" name="Content Placeholder 2"/>
          <p:cNvSpPr>
            <a:spLocks noGrp="1"/>
          </p:cNvSpPr>
          <p:nvPr>
            <p:ph sz="half" idx="1"/>
          </p:nvPr>
        </p:nvSpPr>
        <p:spPr>
          <a:xfrm>
            <a:off x="457200" y="1600200"/>
            <a:ext cx="4038600" cy="4953000"/>
          </a:xfrm>
        </p:spPr>
        <p:txBody>
          <a:bodyPr>
            <a:noAutofit/>
          </a:bodyPr>
          <a:lstStyle/>
          <a:p>
            <a:r>
              <a:rPr lang="en-US" sz="2200" b="1" dirty="0" smtClean="0"/>
              <a:t>/* </a:t>
            </a:r>
            <a:r>
              <a:rPr lang="en-US" sz="2200" b="1" dirty="0" err="1" smtClean="0"/>
              <a:t>va_arg</a:t>
            </a:r>
            <a:r>
              <a:rPr lang="en-US" sz="2200" b="1" dirty="0" smtClean="0"/>
              <a:t> example */</a:t>
            </a:r>
          </a:p>
          <a:p>
            <a:r>
              <a:rPr lang="en-US" sz="2200" b="1" dirty="0" smtClean="0"/>
              <a:t>#include &lt;</a:t>
            </a:r>
            <a:r>
              <a:rPr lang="en-US" sz="2200" b="1" dirty="0" err="1" smtClean="0"/>
              <a:t>iostream</a:t>
            </a:r>
            <a:r>
              <a:rPr lang="en-US" sz="2200" b="1" dirty="0" smtClean="0"/>
              <a:t>&gt;</a:t>
            </a:r>
          </a:p>
          <a:p>
            <a:r>
              <a:rPr lang="en-US" sz="2200" b="1" dirty="0" smtClean="0"/>
              <a:t>#include &lt;</a:t>
            </a:r>
            <a:r>
              <a:rPr lang="en-US" sz="2200" b="1" dirty="0" err="1" smtClean="0"/>
              <a:t>cstdarg</a:t>
            </a:r>
            <a:r>
              <a:rPr lang="en-US" sz="2200" b="1" dirty="0" smtClean="0"/>
              <a:t>&gt;     /* </a:t>
            </a:r>
            <a:r>
              <a:rPr lang="en-US" sz="2200" b="1" dirty="0" err="1" smtClean="0"/>
              <a:t>va_list</a:t>
            </a:r>
            <a:r>
              <a:rPr lang="en-US" sz="2200" b="1" dirty="0" smtClean="0"/>
              <a:t>, </a:t>
            </a:r>
            <a:r>
              <a:rPr lang="en-US" sz="2200" b="1" dirty="0" err="1" smtClean="0"/>
              <a:t>va_start</a:t>
            </a:r>
            <a:r>
              <a:rPr lang="en-US" sz="2200" b="1" dirty="0" smtClean="0"/>
              <a:t>, </a:t>
            </a:r>
            <a:r>
              <a:rPr lang="en-US" sz="2200" b="1" dirty="0" err="1" smtClean="0"/>
              <a:t>va_arg</a:t>
            </a:r>
            <a:r>
              <a:rPr lang="en-US" sz="2200" b="1" dirty="0" smtClean="0"/>
              <a:t>, </a:t>
            </a:r>
            <a:r>
              <a:rPr lang="en-US" sz="2200" b="1" dirty="0" err="1" smtClean="0"/>
              <a:t>va_end</a:t>
            </a:r>
            <a:r>
              <a:rPr lang="en-US" sz="2200" b="1" dirty="0" smtClean="0"/>
              <a:t> */</a:t>
            </a:r>
          </a:p>
          <a:p>
            <a:r>
              <a:rPr lang="en-US" sz="2200" b="1" dirty="0" smtClean="0"/>
              <a:t>using namespace std;</a:t>
            </a:r>
          </a:p>
          <a:p>
            <a:r>
              <a:rPr lang="en-US" sz="2200" b="1" dirty="0" err="1" smtClean="0"/>
              <a:t>int</a:t>
            </a:r>
            <a:r>
              <a:rPr lang="en-US" sz="2200" b="1" dirty="0" smtClean="0"/>
              <a:t> </a:t>
            </a:r>
            <a:r>
              <a:rPr lang="en-US" sz="2200" b="1" dirty="0" err="1" smtClean="0"/>
              <a:t>FindMax</a:t>
            </a:r>
            <a:r>
              <a:rPr lang="en-US" sz="2200" b="1" dirty="0" smtClean="0"/>
              <a:t> (</a:t>
            </a:r>
            <a:r>
              <a:rPr lang="en-US" sz="2200" b="1" dirty="0" err="1" smtClean="0"/>
              <a:t>int</a:t>
            </a:r>
            <a:r>
              <a:rPr lang="en-US" sz="2200" b="1" dirty="0" smtClean="0"/>
              <a:t> n, ...)</a:t>
            </a:r>
          </a:p>
          <a:p>
            <a:r>
              <a:rPr lang="en-US" sz="2200" b="1" dirty="0" smtClean="0"/>
              <a:t>{</a:t>
            </a:r>
          </a:p>
          <a:p>
            <a:r>
              <a:rPr lang="en-US" sz="2200" b="1" dirty="0" smtClean="0"/>
              <a:t>  </a:t>
            </a:r>
            <a:r>
              <a:rPr lang="en-US" sz="2200" b="1" dirty="0" err="1" smtClean="0"/>
              <a:t>int</a:t>
            </a:r>
            <a:r>
              <a:rPr lang="en-US" sz="2200" b="1" dirty="0" smtClean="0"/>
              <a:t> </a:t>
            </a:r>
            <a:r>
              <a:rPr lang="en-US" sz="2200" b="1" dirty="0" err="1" smtClean="0"/>
              <a:t>i,val,largest</a:t>
            </a:r>
            <a:r>
              <a:rPr lang="en-US" sz="2200" b="1" dirty="0" smtClean="0"/>
              <a:t>;</a:t>
            </a:r>
          </a:p>
          <a:p>
            <a:r>
              <a:rPr lang="en-US" sz="2200" b="1" dirty="0" smtClean="0"/>
              <a:t>  </a:t>
            </a:r>
            <a:r>
              <a:rPr lang="en-US" sz="2200" b="1" dirty="0" err="1" smtClean="0"/>
              <a:t>va_list</a:t>
            </a:r>
            <a:r>
              <a:rPr lang="en-US" sz="2200" b="1" dirty="0" smtClean="0"/>
              <a:t> </a:t>
            </a:r>
            <a:r>
              <a:rPr lang="en-US" sz="2200" b="1" dirty="0" err="1" smtClean="0"/>
              <a:t>vl</a:t>
            </a:r>
            <a:r>
              <a:rPr lang="en-US" sz="2200" b="1" dirty="0" smtClean="0"/>
              <a:t>;</a:t>
            </a:r>
          </a:p>
          <a:p>
            <a:r>
              <a:rPr lang="en-US" sz="2200" b="1" dirty="0" smtClean="0"/>
              <a:t>  </a:t>
            </a:r>
            <a:r>
              <a:rPr lang="en-US" sz="2200" b="1" dirty="0" err="1" smtClean="0"/>
              <a:t>va_start</a:t>
            </a:r>
            <a:r>
              <a:rPr lang="en-US" sz="2200" b="1" dirty="0" smtClean="0"/>
              <a:t>(</a:t>
            </a:r>
            <a:r>
              <a:rPr lang="en-US" sz="2200" b="1" dirty="0" err="1" smtClean="0"/>
              <a:t>vl,n</a:t>
            </a:r>
            <a:r>
              <a:rPr lang="en-US" sz="2200" b="1" dirty="0" smtClean="0"/>
              <a:t>);</a:t>
            </a:r>
          </a:p>
          <a:p>
            <a:r>
              <a:rPr lang="en-US" sz="2200" b="1" dirty="0" smtClean="0"/>
              <a:t>  largest=</a:t>
            </a:r>
            <a:r>
              <a:rPr lang="en-US" sz="2200" b="1" dirty="0" err="1" smtClean="0"/>
              <a:t>va_arg</a:t>
            </a:r>
            <a:r>
              <a:rPr lang="en-US" sz="2200" b="1" dirty="0" smtClean="0"/>
              <a:t>(</a:t>
            </a:r>
            <a:r>
              <a:rPr lang="en-US" sz="2200" b="1" dirty="0" err="1" smtClean="0"/>
              <a:t>vl,int</a:t>
            </a:r>
            <a:r>
              <a:rPr lang="en-US" sz="2200" b="1" dirty="0" smtClean="0"/>
              <a:t>);</a:t>
            </a:r>
            <a:r>
              <a:rPr lang="en-US" sz="1600" b="1" dirty="0" smtClean="0"/>
              <a:t>  </a:t>
            </a:r>
            <a:endParaRPr lang="en-US" sz="1600" b="1" dirty="0"/>
          </a:p>
        </p:txBody>
      </p:sp>
      <p:sp>
        <p:nvSpPr>
          <p:cNvPr id="8" name="Content Placeholder 7"/>
          <p:cNvSpPr>
            <a:spLocks noGrp="1"/>
          </p:cNvSpPr>
          <p:nvPr>
            <p:ph sz="half" idx="2"/>
          </p:nvPr>
        </p:nvSpPr>
        <p:spPr/>
        <p:txBody>
          <a:bodyPr>
            <a:normAutofit/>
          </a:bodyPr>
          <a:lstStyle/>
          <a:p>
            <a:r>
              <a:rPr lang="en-US" b="1" dirty="0" smtClean="0"/>
              <a:t>for (</a:t>
            </a:r>
            <a:r>
              <a:rPr lang="en-US" b="1" dirty="0" err="1" smtClean="0"/>
              <a:t>i</a:t>
            </a:r>
            <a:r>
              <a:rPr lang="en-US" b="1" dirty="0" smtClean="0"/>
              <a:t>=1;i&lt;</a:t>
            </a:r>
            <a:r>
              <a:rPr lang="en-US" b="1" dirty="0" err="1" smtClean="0"/>
              <a:t>n;i</a:t>
            </a:r>
            <a:r>
              <a:rPr lang="en-US" b="1" dirty="0" smtClean="0"/>
              <a:t>++)</a:t>
            </a:r>
          </a:p>
          <a:p>
            <a:r>
              <a:rPr lang="en-US" b="1" dirty="0" smtClean="0"/>
              <a:t>  {</a:t>
            </a:r>
          </a:p>
          <a:p>
            <a:r>
              <a:rPr lang="en-US" b="1" dirty="0" smtClean="0"/>
              <a:t>    </a:t>
            </a:r>
            <a:r>
              <a:rPr lang="en-US" b="1" dirty="0" err="1" smtClean="0"/>
              <a:t>val</a:t>
            </a:r>
            <a:r>
              <a:rPr lang="en-US" b="1" dirty="0" smtClean="0"/>
              <a:t>=</a:t>
            </a:r>
            <a:r>
              <a:rPr lang="en-US" b="1" dirty="0" err="1" smtClean="0"/>
              <a:t>va_arg</a:t>
            </a:r>
            <a:r>
              <a:rPr lang="en-US" b="1" dirty="0" smtClean="0"/>
              <a:t>(</a:t>
            </a:r>
            <a:r>
              <a:rPr lang="en-US" b="1" dirty="0" err="1" smtClean="0"/>
              <a:t>vl,int</a:t>
            </a:r>
            <a:r>
              <a:rPr lang="en-US" b="1" dirty="0" smtClean="0"/>
              <a:t>);</a:t>
            </a:r>
          </a:p>
          <a:p>
            <a:r>
              <a:rPr lang="en-US" b="1" dirty="0" smtClean="0"/>
              <a:t>    largest=(largest&gt;</a:t>
            </a:r>
            <a:r>
              <a:rPr lang="en-US" b="1" dirty="0" err="1" smtClean="0"/>
              <a:t>val</a:t>
            </a:r>
            <a:r>
              <a:rPr lang="en-US" b="1" dirty="0" smtClean="0"/>
              <a:t>)?</a:t>
            </a:r>
            <a:r>
              <a:rPr lang="en-US" b="1" dirty="0" err="1" smtClean="0"/>
              <a:t>largest:val</a:t>
            </a:r>
            <a:r>
              <a:rPr lang="en-US" b="1" dirty="0" smtClean="0"/>
              <a:t>;</a:t>
            </a:r>
          </a:p>
          <a:p>
            <a:r>
              <a:rPr lang="en-US" b="1" dirty="0" smtClean="0"/>
              <a:t>  }</a:t>
            </a:r>
          </a:p>
          <a:p>
            <a:r>
              <a:rPr lang="en-US" b="1" dirty="0" smtClean="0"/>
              <a:t>  </a:t>
            </a:r>
            <a:r>
              <a:rPr lang="en-US" b="1" dirty="0" err="1" smtClean="0"/>
              <a:t>va_end</a:t>
            </a:r>
            <a:r>
              <a:rPr lang="en-US" b="1" dirty="0" smtClean="0"/>
              <a:t>(</a:t>
            </a:r>
            <a:r>
              <a:rPr lang="en-US" b="1" dirty="0" err="1" smtClean="0"/>
              <a:t>vl</a:t>
            </a:r>
            <a:r>
              <a:rPr lang="en-US" b="1" dirty="0" smtClean="0"/>
              <a:t>);</a:t>
            </a:r>
          </a:p>
          <a:p>
            <a:r>
              <a:rPr lang="en-US" b="1" dirty="0" smtClean="0"/>
              <a:t>  return largest; }</a:t>
            </a:r>
          </a:p>
          <a:p>
            <a:endParaRPr lang="en-US" b="1" dirty="0" smtClean="0"/>
          </a:p>
          <a:p>
            <a:endParaRPr lang="en-US" dirty="0"/>
          </a:p>
        </p:txBody>
      </p:sp>
      <p:sp>
        <p:nvSpPr>
          <p:cNvPr id="5" name="Rectangle 4"/>
          <p:cNvSpPr/>
          <p:nvPr/>
        </p:nvSpPr>
        <p:spPr>
          <a:xfrm>
            <a:off x="533400" y="1600200"/>
            <a:ext cx="3276600" cy="4724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572000" y="1600200"/>
            <a:ext cx="4191000" cy="4648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 2</a:t>
            </a:r>
            <a:endParaRPr lang="en-US" dirty="0"/>
          </a:p>
        </p:txBody>
      </p:sp>
      <p:sp>
        <p:nvSpPr>
          <p:cNvPr id="6" name="Content Placeholder 5"/>
          <p:cNvSpPr>
            <a:spLocks noGrp="1"/>
          </p:cNvSpPr>
          <p:nvPr>
            <p:ph idx="1"/>
          </p:nvPr>
        </p:nvSpPr>
        <p:spPr/>
        <p:txBody>
          <a:bodyPr>
            <a:normAutofit lnSpcReduction="10000"/>
          </a:bodyPr>
          <a:lstStyle/>
          <a:p>
            <a:r>
              <a:rPr lang="en-US" dirty="0" err="1" smtClean="0"/>
              <a:t>int</a:t>
            </a:r>
            <a:r>
              <a:rPr lang="en-US" dirty="0" smtClean="0"/>
              <a:t> main ()</a:t>
            </a:r>
          </a:p>
          <a:p>
            <a:r>
              <a:rPr lang="en-US" dirty="0" smtClean="0"/>
              <a:t>{</a:t>
            </a:r>
          </a:p>
          <a:p>
            <a:r>
              <a:rPr lang="en-US" dirty="0" smtClean="0"/>
              <a:t>  </a:t>
            </a:r>
            <a:r>
              <a:rPr lang="en-US" dirty="0" err="1" smtClean="0"/>
              <a:t>int</a:t>
            </a:r>
            <a:r>
              <a:rPr lang="en-US" dirty="0" smtClean="0"/>
              <a:t> m;</a:t>
            </a:r>
          </a:p>
          <a:p>
            <a:r>
              <a:rPr lang="en-US" dirty="0" smtClean="0"/>
              <a:t>  m= </a:t>
            </a:r>
            <a:r>
              <a:rPr lang="en-US" dirty="0" err="1" smtClean="0"/>
              <a:t>FindMax</a:t>
            </a:r>
            <a:r>
              <a:rPr lang="en-US" dirty="0" smtClean="0"/>
              <a:t> (7,702,422,631,834,892,104,772);</a:t>
            </a:r>
          </a:p>
          <a:p>
            <a:r>
              <a:rPr lang="en-US" dirty="0" smtClean="0"/>
              <a:t>  </a:t>
            </a:r>
            <a:r>
              <a:rPr lang="en-US" dirty="0" err="1" smtClean="0"/>
              <a:t>cout</a:t>
            </a:r>
            <a:r>
              <a:rPr lang="en-US" dirty="0" smtClean="0"/>
              <a:t>&lt;&lt;"The largest value is: "&lt;&lt;m&lt;&lt;</a:t>
            </a:r>
            <a:r>
              <a:rPr lang="en-US" dirty="0" err="1" smtClean="0"/>
              <a:t>endl</a:t>
            </a:r>
            <a:r>
              <a:rPr lang="en-US" dirty="0" smtClean="0"/>
              <a:t>;</a:t>
            </a:r>
          </a:p>
          <a:p>
            <a:r>
              <a:rPr lang="en-US" dirty="0" smtClean="0"/>
              <a:t>  return 0;</a:t>
            </a:r>
          </a:p>
          <a:p>
            <a:r>
              <a:rPr lang="en-US" dirty="0" smtClean="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33400" y="1828800"/>
            <a:ext cx="7994539" cy="4038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3</a:t>
            </a:r>
            <a:endParaRPr lang="en-US" dirty="0"/>
          </a:p>
        </p:txBody>
      </p:sp>
      <p:sp>
        <p:nvSpPr>
          <p:cNvPr id="3" name="Content Placeholder 2"/>
          <p:cNvSpPr>
            <a:spLocks noGrp="1"/>
          </p:cNvSpPr>
          <p:nvPr>
            <p:ph sz="half" idx="1"/>
          </p:nvPr>
        </p:nvSpPr>
        <p:spPr>
          <a:xfrm>
            <a:off x="457200" y="1600200"/>
            <a:ext cx="4038600" cy="5029200"/>
          </a:xfrm>
        </p:spPr>
        <p:txBody>
          <a:bodyPr>
            <a:normAutofit fontScale="62500" lnSpcReduction="20000"/>
          </a:bodyPr>
          <a:lstStyle/>
          <a:p>
            <a:r>
              <a:rPr lang="en-US" sz="3400" b="1" dirty="0" smtClean="0"/>
              <a:t>#include &lt;</a:t>
            </a:r>
            <a:r>
              <a:rPr lang="en-US" sz="3400" b="1" dirty="0" err="1" smtClean="0"/>
              <a:t>iostream</a:t>
            </a:r>
            <a:r>
              <a:rPr lang="en-US" sz="3400" b="1" dirty="0" smtClean="0"/>
              <a:t>&gt;</a:t>
            </a:r>
          </a:p>
          <a:p>
            <a:r>
              <a:rPr lang="en-US" sz="3400" b="1" dirty="0" smtClean="0"/>
              <a:t>#include &lt;</a:t>
            </a:r>
            <a:r>
              <a:rPr lang="en-US" sz="3400" b="1" dirty="0" err="1" smtClean="0"/>
              <a:t>cstdarg</a:t>
            </a:r>
            <a:r>
              <a:rPr lang="en-US" sz="3400" b="1" dirty="0" smtClean="0"/>
              <a:t>&gt;     /* </a:t>
            </a:r>
            <a:r>
              <a:rPr lang="en-US" sz="3400" b="1" dirty="0" err="1" smtClean="0"/>
              <a:t>va_list</a:t>
            </a:r>
            <a:r>
              <a:rPr lang="en-US" sz="3400" b="1" dirty="0" smtClean="0"/>
              <a:t>, </a:t>
            </a:r>
            <a:r>
              <a:rPr lang="en-US" sz="3400" b="1" dirty="0" err="1" smtClean="0"/>
              <a:t>va_start</a:t>
            </a:r>
            <a:r>
              <a:rPr lang="en-US" sz="3400" b="1" dirty="0" smtClean="0"/>
              <a:t>, </a:t>
            </a:r>
            <a:r>
              <a:rPr lang="en-US" sz="3400" b="1" dirty="0" err="1" smtClean="0"/>
              <a:t>va_arg</a:t>
            </a:r>
            <a:r>
              <a:rPr lang="en-US" sz="3400" b="1" dirty="0" smtClean="0"/>
              <a:t>, </a:t>
            </a:r>
            <a:r>
              <a:rPr lang="en-US" sz="3400" b="1" dirty="0" err="1" smtClean="0"/>
              <a:t>va_end</a:t>
            </a:r>
            <a:r>
              <a:rPr lang="en-US" sz="3400" b="1" dirty="0" smtClean="0"/>
              <a:t> */</a:t>
            </a:r>
          </a:p>
          <a:p>
            <a:r>
              <a:rPr lang="en-US" sz="3400" b="1" dirty="0" smtClean="0"/>
              <a:t>using namespace std;</a:t>
            </a:r>
          </a:p>
          <a:p>
            <a:endParaRPr lang="en-US" sz="3400" b="1" dirty="0" smtClean="0"/>
          </a:p>
          <a:p>
            <a:r>
              <a:rPr lang="en-US" sz="3400" b="1" dirty="0" smtClean="0"/>
              <a:t>void </a:t>
            </a:r>
            <a:r>
              <a:rPr lang="en-US" sz="3400" b="1" dirty="0" err="1" smtClean="0"/>
              <a:t>PrintLines</a:t>
            </a:r>
            <a:r>
              <a:rPr lang="en-US" sz="3400" b="1" dirty="0" smtClean="0"/>
              <a:t> (char* first, ...)</a:t>
            </a:r>
          </a:p>
          <a:p>
            <a:r>
              <a:rPr lang="en-US" sz="3400" b="1" dirty="0" smtClean="0"/>
              <a:t>{</a:t>
            </a:r>
          </a:p>
          <a:p>
            <a:r>
              <a:rPr lang="en-US" sz="3400" b="1" dirty="0" smtClean="0"/>
              <a:t>  char* </a:t>
            </a:r>
            <a:r>
              <a:rPr lang="en-US" sz="3400" b="1" dirty="0" err="1" smtClean="0"/>
              <a:t>str</a:t>
            </a:r>
            <a:r>
              <a:rPr lang="en-US" sz="3400" b="1" dirty="0" smtClean="0"/>
              <a:t>;</a:t>
            </a:r>
          </a:p>
          <a:p>
            <a:r>
              <a:rPr lang="en-US" sz="3400" b="1" dirty="0" smtClean="0"/>
              <a:t>  </a:t>
            </a:r>
            <a:r>
              <a:rPr lang="en-US" sz="3400" b="1" dirty="0" err="1" smtClean="0"/>
              <a:t>va_list</a:t>
            </a:r>
            <a:r>
              <a:rPr lang="en-US" sz="3400" b="1" dirty="0" smtClean="0"/>
              <a:t> </a:t>
            </a:r>
            <a:r>
              <a:rPr lang="en-US" sz="3400" b="1" dirty="0" err="1" smtClean="0"/>
              <a:t>vl</a:t>
            </a:r>
            <a:r>
              <a:rPr lang="en-US" sz="3400" b="1" dirty="0" smtClean="0"/>
              <a:t>;</a:t>
            </a:r>
          </a:p>
          <a:p>
            <a:endParaRPr lang="en-US" sz="3400" b="1" dirty="0" smtClean="0"/>
          </a:p>
          <a:p>
            <a:r>
              <a:rPr lang="en-US" sz="3400" b="1" dirty="0" smtClean="0"/>
              <a:t>  </a:t>
            </a:r>
            <a:r>
              <a:rPr lang="en-US" sz="3400" b="1" dirty="0" err="1" smtClean="0"/>
              <a:t>str</a:t>
            </a:r>
            <a:r>
              <a:rPr lang="en-US" sz="3400" b="1" dirty="0" smtClean="0"/>
              <a:t>=first;</a:t>
            </a:r>
          </a:p>
          <a:p>
            <a:endParaRPr lang="en-US" sz="3400" b="1" dirty="0" smtClean="0"/>
          </a:p>
          <a:p>
            <a:r>
              <a:rPr lang="en-US" sz="3400" b="1" dirty="0" smtClean="0"/>
              <a:t>  </a:t>
            </a:r>
            <a:r>
              <a:rPr lang="en-US" sz="3400" b="1" dirty="0" err="1" smtClean="0"/>
              <a:t>va_start</a:t>
            </a:r>
            <a:r>
              <a:rPr lang="en-US" sz="3400" b="1" dirty="0" smtClean="0"/>
              <a:t>(</a:t>
            </a:r>
            <a:r>
              <a:rPr lang="en-US" sz="3400" b="1" dirty="0" err="1" smtClean="0"/>
              <a:t>vl,first</a:t>
            </a:r>
            <a:r>
              <a:rPr lang="en-US" sz="3400" b="1" dirty="0" smtClean="0"/>
              <a:t>);</a:t>
            </a:r>
          </a:p>
          <a:p>
            <a:endParaRPr lang="en-US" dirty="0" smtClean="0"/>
          </a:p>
        </p:txBody>
      </p:sp>
      <p:sp>
        <p:nvSpPr>
          <p:cNvPr id="5" name="Content Placeholder 4"/>
          <p:cNvSpPr>
            <a:spLocks noGrp="1"/>
          </p:cNvSpPr>
          <p:nvPr>
            <p:ph sz="half" idx="2"/>
          </p:nvPr>
        </p:nvSpPr>
        <p:spPr/>
        <p:txBody>
          <a:bodyPr>
            <a:normAutofit fontScale="62500" lnSpcReduction="20000"/>
          </a:bodyPr>
          <a:lstStyle/>
          <a:p>
            <a:r>
              <a:rPr lang="en-US" dirty="0" smtClean="0"/>
              <a:t> </a:t>
            </a:r>
            <a:r>
              <a:rPr lang="en-US" sz="3200" b="1" dirty="0" smtClean="0"/>
              <a:t>do {</a:t>
            </a:r>
          </a:p>
          <a:p>
            <a:r>
              <a:rPr lang="en-US" sz="3200" b="1" dirty="0" smtClean="0"/>
              <a:t>    </a:t>
            </a:r>
            <a:r>
              <a:rPr lang="en-US" sz="3200" b="1" dirty="0" err="1" smtClean="0"/>
              <a:t>cout</a:t>
            </a:r>
            <a:r>
              <a:rPr lang="en-US" sz="3200" b="1" dirty="0" smtClean="0"/>
              <a:t>&lt;&lt;</a:t>
            </a:r>
            <a:r>
              <a:rPr lang="en-US" sz="3200" b="1" dirty="0" err="1" smtClean="0"/>
              <a:t>str</a:t>
            </a:r>
            <a:r>
              <a:rPr lang="en-US" sz="3200" b="1" dirty="0" smtClean="0"/>
              <a:t>&lt;&lt;" ";</a:t>
            </a:r>
          </a:p>
          <a:p>
            <a:r>
              <a:rPr lang="en-US" sz="3200" b="1" dirty="0" smtClean="0"/>
              <a:t>    </a:t>
            </a:r>
            <a:r>
              <a:rPr lang="en-US" sz="3200" b="1" dirty="0" err="1" smtClean="0"/>
              <a:t>str</a:t>
            </a:r>
            <a:r>
              <a:rPr lang="en-US" sz="3200" b="1" dirty="0" smtClean="0"/>
              <a:t>=</a:t>
            </a:r>
            <a:r>
              <a:rPr lang="en-US" sz="3200" b="1" dirty="0" err="1" smtClean="0"/>
              <a:t>va_arg</a:t>
            </a:r>
            <a:r>
              <a:rPr lang="en-US" sz="3200" b="1" dirty="0" smtClean="0"/>
              <a:t>(</a:t>
            </a:r>
            <a:r>
              <a:rPr lang="en-US" sz="3200" b="1" dirty="0" err="1" smtClean="0"/>
              <a:t>vl,char</a:t>
            </a:r>
            <a:r>
              <a:rPr lang="en-US" sz="3200" b="1" dirty="0" smtClean="0"/>
              <a:t>*);</a:t>
            </a:r>
          </a:p>
          <a:p>
            <a:r>
              <a:rPr lang="en-US" sz="3200" b="1" dirty="0" smtClean="0"/>
              <a:t>  } while (</a:t>
            </a:r>
            <a:r>
              <a:rPr lang="en-US" sz="3200" b="1" dirty="0" err="1" smtClean="0"/>
              <a:t>str</a:t>
            </a:r>
            <a:r>
              <a:rPr lang="en-US" sz="3200" b="1" dirty="0" smtClean="0"/>
              <a:t>!=NULL);</a:t>
            </a:r>
          </a:p>
          <a:p>
            <a:endParaRPr lang="en-US" sz="3200" b="1" dirty="0" smtClean="0"/>
          </a:p>
          <a:p>
            <a:r>
              <a:rPr lang="en-US" sz="3200" b="1" dirty="0" smtClean="0"/>
              <a:t>  </a:t>
            </a:r>
            <a:r>
              <a:rPr lang="en-US" sz="3200" b="1" dirty="0" err="1" smtClean="0"/>
              <a:t>va_end</a:t>
            </a:r>
            <a:r>
              <a:rPr lang="en-US" sz="3200" b="1" dirty="0" smtClean="0"/>
              <a:t>(</a:t>
            </a:r>
            <a:r>
              <a:rPr lang="en-US" sz="3200" b="1" dirty="0" err="1" smtClean="0"/>
              <a:t>vl</a:t>
            </a:r>
            <a:r>
              <a:rPr lang="en-US" sz="3200" b="1" dirty="0" smtClean="0"/>
              <a:t>);</a:t>
            </a:r>
          </a:p>
          <a:p>
            <a:r>
              <a:rPr lang="en-US" sz="3200" b="1" dirty="0" smtClean="0"/>
              <a:t>}</a:t>
            </a:r>
            <a:endParaRPr lang="en-US" sz="3200" b="1" dirty="0"/>
          </a:p>
        </p:txBody>
      </p:sp>
      <p:sp>
        <p:nvSpPr>
          <p:cNvPr id="6" name="Rectangle 5"/>
          <p:cNvSpPr/>
          <p:nvPr/>
        </p:nvSpPr>
        <p:spPr>
          <a:xfrm>
            <a:off x="381000" y="1524000"/>
            <a:ext cx="3962400" cy="4419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648200" y="1447800"/>
            <a:ext cx="3581400" cy="2438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1</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int</a:t>
            </a:r>
            <a:r>
              <a:rPr lang="en-US" b="1" dirty="0" smtClean="0"/>
              <a:t> main(){</a:t>
            </a:r>
          </a:p>
          <a:p>
            <a:r>
              <a:rPr lang="en-US" b="1" dirty="0" smtClean="0"/>
              <a:t>student s[5];</a:t>
            </a:r>
          </a:p>
          <a:p>
            <a:r>
              <a:rPr lang="en-US" b="1" dirty="0" smtClean="0"/>
              <a:t>for(</a:t>
            </a:r>
            <a:r>
              <a:rPr lang="en-US" b="1" dirty="0" err="1" smtClean="0"/>
              <a:t>int</a:t>
            </a:r>
            <a:r>
              <a:rPr lang="en-US" b="1" dirty="0" smtClean="0"/>
              <a:t> </a:t>
            </a:r>
            <a:r>
              <a:rPr lang="en-US" b="1" dirty="0" err="1" smtClean="0"/>
              <a:t>i</a:t>
            </a:r>
            <a:r>
              <a:rPr lang="en-US" b="1" dirty="0" smtClean="0"/>
              <a:t>=0;i&lt;5;i++)</a:t>
            </a:r>
          </a:p>
          <a:p>
            <a:r>
              <a:rPr lang="en-US" b="1" dirty="0" smtClean="0"/>
              <a:t>{</a:t>
            </a:r>
          </a:p>
          <a:p>
            <a:r>
              <a:rPr lang="en-US" b="1" dirty="0" smtClean="0"/>
              <a:t>    s[</a:t>
            </a:r>
            <a:r>
              <a:rPr lang="en-US" b="1" dirty="0" err="1" smtClean="0"/>
              <a:t>i</a:t>
            </a:r>
            <a:r>
              <a:rPr lang="en-US" b="1" dirty="0" smtClean="0"/>
              <a:t>].input();</a:t>
            </a:r>
          </a:p>
          <a:p>
            <a:r>
              <a:rPr lang="en-US" b="1" dirty="0" smtClean="0"/>
              <a:t>    s[</a:t>
            </a:r>
            <a:r>
              <a:rPr lang="en-US" b="1" dirty="0" err="1" smtClean="0"/>
              <a:t>i</a:t>
            </a:r>
            <a:r>
              <a:rPr lang="en-US" b="1" dirty="0" smtClean="0"/>
              <a:t>].display();</a:t>
            </a:r>
          </a:p>
          <a:p>
            <a:r>
              <a:rPr lang="en-US" b="1" dirty="0" smtClean="0"/>
              <a:t>}</a:t>
            </a:r>
          </a:p>
          <a:p>
            <a:r>
              <a:rPr lang="en-US" b="1" dirty="0" smtClean="0"/>
              <a:t>return 0;</a:t>
            </a:r>
          </a:p>
          <a:p>
            <a:r>
              <a:rPr lang="en-US" b="1" dirty="0" smtClean="0"/>
              <a: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3</a:t>
            </a:r>
            <a:endParaRPr lang="en-US" dirty="0"/>
          </a:p>
        </p:txBody>
      </p:sp>
      <p:sp>
        <p:nvSpPr>
          <p:cNvPr id="3" name="Content Placeholder 2"/>
          <p:cNvSpPr>
            <a:spLocks noGrp="1"/>
          </p:cNvSpPr>
          <p:nvPr>
            <p:ph idx="1"/>
          </p:nvPr>
        </p:nvSpPr>
        <p:spPr/>
        <p:txBody>
          <a:bodyPr/>
          <a:lstStyle/>
          <a:p>
            <a:r>
              <a:rPr lang="en-US" b="1" dirty="0" err="1" smtClean="0"/>
              <a:t>int</a:t>
            </a:r>
            <a:r>
              <a:rPr lang="en-US" b="1" dirty="0" smtClean="0"/>
              <a:t> main ()</a:t>
            </a:r>
          </a:p>
          <a:p>
            <a:r>
              <a:rPr lang="en-US" b="1" dirty="0" smtClean="0"/>
              <a:t>{</a:t>
            </a:r>
          </a:p>
          <a:p>
            <a:r>
              <a:rPr lang="en-US" b="1" dirty="0" smtClean="0"/>
              <a:t>  </a:t>
            </a:r>
            <a:r>
              <a:rPr lang="en-US" b="1" dirty="0" err="1" smtClean="0"/>
              <a:t>PrintLines</a:t>
            </a:r>
            <a:r>
              <a:rPr lang="en-US" b="1" dirty="0" smtClean="0"/>
              <a:t> ("</a:t>
            </a:r>
            <a:r>
              <a:rPr lang="en-US" b="1" dirty="0" err="1" smtClean="0"/>
              <a:t>First","Second","Third","Fourth",NULL</a:t>
            </a:r>
            <a:r>
              <a:rPr lang="en-US" b="1" dirty="0" smtClean="0"/>
              <a:t>);</a:t>
            </a:r>
          </a:p>
          <a:p>
            <a:r>
              <a:rPr lang="en-US" b="1" dirty="0" smtClean="0"/>
              <a:t>  return 0;</a:t>
            </a:r>
          </a:p>
          <a:p>
            <a:r>
              <a:rPr lang="en-US" b="1" dirty="0" smtClean="0"/>
              <a:t>}</a:t>
            </a:r>
          </a:p>
          <a:p>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828800"/>
            <a:ext cx="8145378" cy="41148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4</a:t>
            </a:r>
            <a:endParaRPr lang="en-US" dirty="0"/>
          </a:p>
        </p:txBody>
      </p:sp>
      <p:sp>
        <p:nvSpPr>
          <p:cNvPr id="3" name="Content Placeholder 2"/>
          <p:cNvSpPr>
            <a:spLocks noGrp="1"/>
          </p:cNvSpPr>
          <p:nvPr>
            <p:ph sz="half" idx="1"/>
          </p:nvPr>
        </p:nvSpPr>
        <p:spPr/>
        <p:txBody>
          <a:bodyPr>
            <a:normAutofit fontScale="77500" lnSpcReduction="20000"/>
          </a:bodyPr>
          <a:lstStyle/>
          <a:p>
            <a:r>
              <a:rPr lang="en-US" b="1" dirty="0" smtClean="0"/>
              <a:t>#include &lt;</a:t>
            </a:r>
            <a:r>
              <a:rPr lang="en-US" b="1" dirty="0" err="1" smtClean="0"/>
              <a:t>iostream</a:t>
            </a:r>
            <a:r>
              <a:rPr lang="en-US" b="1" dirty="0" smtClean="0"/>
              <a:t>&gt;      /* </a:t>
            </a:r>
            <a:r>
              <a:rPr lang="en-US" b="1" dirty="0" err="1" smtClean="0"/>
              <a:t>printf</a:t>
            </a:r>
            <a:r>
              <a:rPr lang="en-US" b="1" dirty="0" smtClean="0"/>
              <a:t> */</a:t>
            </a:r>
          </a:p>
          <a:p>
            <a:r>
              <a:rPr lang="en-US" b="1" dirty="0" smtClean="0"/>
              <a:t>#include &lt;</a:t>
            </a:r>
            <a:r>
              <a:rPr lang="en-US" b="1" dirty="0" err="1" smtClean="0"/>
              <a:t>cstdarg</a:t>
            </a:r>
            <a:r>
              <a:rPr lang="en-US" b="1" dirty="0" smtClean="0"/>
              <a:t>&gt;     /* </a:t>
            </a:r>
            <a:r>
              <a:rPr lang="en-US" b="1" dirty="0" err="1" smtClean="0"/>
              <a:t>va_list</a:t>
            </a:r>
            <a:r>
              <a:rPr lang="en-US" b="1" dirty="0" smtClean="0"/>
              <a:t>, </a:t>
            </a:r>
            <a:r>
              <a:rPr lang="en-US" b="1" dirty="0" err="1" smtClean="0"/>
              <a:t>va_start</a:t>
            </a:r>
            <a:r>
              <a:rPr lang="en-US" b="1" dirty="0" smtClean="0"/>
              <a:t>, </a:t>
            </a:r>
            <a:r>
              <a:rPr lang="en-US" b="1" dirty="0" err="1" smtClean="0"/>
              <a:t>va_arg</a:t>
            </a:r>
            <a:r>
              <a:rPr lang="en-US" b="1" dirty="0" smtClean="0"/>
              <a:t>, </a:t>
            </a:r>
            <a:r>
              <a:rPr lang="en-US" b="1" dirty="0" err="1" smtClean="0"/>
              <a:t>va_end</a:t>
            </a:r>
            <a:r>
              <a:rPr lang="en-US" b="1" dirty="0" smtClean="0"/>
              <a:t> */</a:t>
            </a:r>
          </a:p>
          <a:p>
            <a:r>
              <a:rPr lang="en-US" b="1" dirty="0" smtClean="0"/>
              <a:t>using namespace std;</a:t>
            </a:r>
          </a:p>
          <a:p>
            <a:r>
              <a:rPr lang="en-US" b="1" dirty="0" smtClean="0"/>
              <a:t>void </a:t>
            </a:r>
            <a:r>
              <a:rPr lang="en-US" b="1" dirty="0" err="1" smtClean="0"/>
              <a:t>PrintFloats</a:t>
            </a:r>
            <a:r>
              <a:rPr lang="en-US" b="1" dirty="0" smtClean="0"/>
              <a:t> (</a:t>
            </a:r>
            <a:r>
              <a:rPr lang="en-US" b="1" dirty="0" err="1" smtClean="0"/>
              <a:t>int</a:t>
            </a:r>
            <a:r>
              <a:rPr lang="en-US" b="1" dirty="0" smtClean="0"/>
              <a:t> n, ...)</a:t>
            </a:r>
          </a:p>
          <a:p>
            <a:r>
              <a:rPr lang="en-US" b="1" dirty="0" smtClean="0"/>
              <a:t>{</a:t>
            </a:r>
          </a:p>
          <a:p>
            <a:r>
              <a:rPr lang="en-US" b="1" dirty="0" smtClean="0"/>
              <a:t>  </a:t>
            </a:r>
            <a:r>
              <a:rPr lang="en-US" b="1" dirty="0" err="1" smtClean="0"/>
              <a:t>int</a:t>
            </a:r>
            <a:r>
              <a:rPr lang="en-US" b="1" dirty="0" smtClean="0"/>
              <a:t> </a:t>
            </a:r>
            <a:r>
              <a:rPr lang="en-US" b="1" dirty="0" err="1" smtClean="0"/>
              <a:t>i</a:t>
            </a:r>
            <a:r>
              <a:rPr lang="en-US" b="1" dirty="0" smtClean="0"/>
              <a:t>;</a:t>
            </a:r>
          </a:p>
          <a:p>
            <a:r>
              <a:rPr lang="en-US" b="1" dirty="0" smtClean="0"/>
              <a:t>  double </a:t>
            </a:r>
            <a:r>
              <a:rPr lang="en-US" b="1" dirty="0" err="1" smtClean="0"/>
              <a:t>val</a:t>
            </a:r>
            <a:r>
              <a:rPr lang="en-US" b="1" dirty="0" smtClean="0"/>
              <a:t>;</a:t>
            </a:r>
          </a:p>
          <a:p>
            <a:r>
              <a:rPr lang="en-US" b="1" dirty="0" smtClean="0"/>
              <a:t>  </a:t>
            </a:r>
            <a:r>
              <a:rPr lang="en-US" b="1" dirty="0" err="1" smtClean="0"/>
              <a:t>cout</a:t>
            </a:r>
            <a:r>
              <a:rPr lang="en-US" b="1" dirty="0" smtClean="0"/>
              <a:t>&lt;&lt; "Printing floats:";</a:t>
            </a:r>
          </a:p>
          <a:p>
            <a:r>
              <a:rPr lang="en-US" b="1" dirty="0" smtClean="0"/>
              <a:t>  </a:t>
            </a:r>
            <a:r>
              <a:rPr lang="en-US" b="1" dirty="0" err="1" smtClean="0"/>
              <a:t>va_list</a:t>
            </a:r>
            <a:r>
              <a:rPr lang="en-US" b="1" dirty="0" smtClean="0"/>
              <a:t> </a:t>
            </a:r>
            <a:r>
              <a:rPr lang="en-US" b="1" dirty="0" err="1" smtClean="0"/>
              <a:t>vl</a:t>
            </a:r>
            <a:r>
              <a:rPr lang="en-US" b="1" dirty="0" smtClean="0"/>
              <a:t>;</a:t>
            </a:r>
          </a:p>
          <a:p>
            <a:r>
              <a:rPr lang="en-US" b="1" dirty="0" smtClean="0"/>
              <a:t>  </a:t>
            </a:r>
            <a:r>
              <a:rPr lang="en-US" b="1" dirty="0" err="1" smtClean="0"/>
              <a:t>va_start</a:t>
            </a:r>
            <a:r>
              <a:rPr lang="en-US" b="1" dirty="0" smtClean="0"/>
              <a:t>(</a:t>
            </a:r>
            <a:r>
              <a:rPr lang="en-US" b="1" dirty="0" err="1" smtClean="0"/>
              <a:t>vl,n</a:t>
            </a:r>
            <a:r>
              <a:rPr lang="en-US" b="1" dirty="0" smtClean="0"/>
              <a:t>);</a:t>
            </a:r>
          </a:p>
        </p:txBody>
      </p:sp>
      <p:sp>
        <p:nvSpPr>
          <p:cNvPr id="5" name="Content Placeholder 4"/>
          <p:cNvSpPr>
            <a:spLocks noGrp="1"/>
          </p:cNvSpPr>
          <p:nvPr>
            <p:ph sz="half" idx="2"/>
          </p:nvPr>
        </p:nvSpPr>
        <p:spPr/>
        <p:txBody>
          <a:bodyPr>
            <a:normAutofit fontScale="77500" lnSpcReduction="20000"/>
          </a:bodyPr>
          <a:lstStyle/>
          <a:p>
            <a:r>
              <a:rPr lang="en-US" b="1" dirty="0" smtClean="0"/>
              <a:t> for (</a:t>
            </a:r>
            <a:r>
              <a:rPr lang="en-US" b="1" dirty="0" err="1" smtClean="0"/>
              <a:t>i</a:t>
            </a:r>
            <a:r>
              <a:rPr lang="en-US" b="1" dirty="0" smtClean="0"/>
              <a:t>=0;i&lt;</a:t>
            </a:r>
            <a:r>
              <a:rPr lang="en-US" b="1" dirty="0" err="1" smtClean="0"/>
              <a:t>n;i</a:t>
            </a:r>
            <a:r>
              <a:rPr lang="en-US" b="1" dirty="0" smtClean="0"/>
              <a:t>++)</a:t>
            </a:r>
          </a:p>
          <a:p>
            <a:r>
              <a:rPr lang="en-US" b="1" dirty="0" smtClean="0"/>
              <a:t>  {</a:t>
            </a:r>
          </a:p>
          <a:p>
            <a:r>
              <a:rPr lang="en-US" b="1" dirty="0" smtClean="0"/>
              <a:t>    </a:t>
            </a:r>
            <a:r>
              <a:rPr lang="en-US" b="1" dirty="0" err="1" smtClean="0"/>
              <a:t>val</a:t>
            </a:r>
            <a:r>
              <a:rPr lang="en-US" b="1" dirty="0" smtClean="0"/>
              <a:t>=</a:t>
            </a:r>
            <a:r>
              <a:rPr lang="en-US" b="1" dirty="0" err="1" smtClean="0"/>
              <a:t>va_arg</a:t>
            </a:r>
            <a:r>
              <a:rPr lang="en-US" b="1" dirty="0" smtClean="0"/>
              <a:t>(</a:t>
            </a:r>
            <a:r>
              <a:rPr lang="en-US" b="1" dirty="0" err="1" smtClean="0"/>
              <a:t>vl,double</a:t>
            </a:r>
            <a:r>
              <a:rPr lang="en-US" b="1" dirty="0" smtClean="0"/>
              <a:t>);</a:t>
            </a:r>
          </a:p>
          <a:p>
            <a:r>
              <a:rPr lang="en-US" b="1" dirty="0" smtClean="0"/>
              <a:t>    </a:t>
            </a:r>
            <a:r>
              <a:rPr lang="en-US" b="1" dirty="0" err="1" smtClean="0"/>
              <a:t>cout</a:t>
            </a:r>
            <a:r>
              <a:rPr lang="en-US" b="1" dirty="0" smtClean="0"/>
              <a:t>&lt;&lt;</a:t>
            </a:r>
            <a:r>
              <a:rPr lang="en-US" b="1" dirty="0" err="1" smtClean="0"/>
              <a:t>val</a:t>
            </a:r>
            <a:r>
              <a:rPr lang="en-US" b="1" dirty="0" smtClean="0"/>
              <a:t>&lt;&lt; " ";</a:t>
            </a:r>
          </a:p>
          <a:p>
            <a:r>
              <a:rPr lang="en-US" b="1" dirty="0" smtClean="0"/>
              <a:t>  }</a:t>
            </a:r>
          </a:p>
          <a:p>
            <a:r>
              <a:rPr lang="en-US" b="1" dirty="0" smtClean="0"/>
              <a:t>  </a:t>
            </a:r>
            <a:r>
              <a:rPr lang="en-US" b="1" dirty="0" err="1" smtClean="0"/>
              <a:t>va_end</a:t>
            </a:r>
            <a:r>
              <a:rPr lang="en-US" b="1" dirty="0" smtClean="0"/>
              <a:t>(</a:t>
            </a:r>
            <a:r>
              <a:rPr lang="en-US" b="1" dirty="0" err="1" smtClean="0"/>
              <a:t>vl</a:t>
            </a:r>
            <a:r>
              <a:rPr lang="en-US" b="1" dirty="0" smtClean="0"/>
              <a:t>);</a:t>
            </a:r>
          </a:p>
          <a:p>
            <a:r>
              <a:rPr lang="en-US" b="1" dirty="0" smtClean="0"/>
              <a:t>  </a:t>
            </a:r>
            <a:r>
              <a:rPr lang="en-US" b="1" dirty="0" err="1" smtClean="0"/>
              <a:t>cout</a:t>
            </a:r>
            <a:r>
              <a:rPr lang="en-US" b="1" dirty="0" smtClean="0"/>
              <a:t>&lt;&lt;</a:t>
            </a:r>
            <a:r>
              <a:rPr lang="en-US" b="1" dirty="0" err="1" smtClean="0"/>
              <a:t>endl</a:t>
            </a:r>
            <a:r>
              <a:rPr lang="en-US" b="1" dirty="0" smtClean="0"/>
              <a:t>;</a:t>
            </a:r>
          </a:p>
          <a:p>
            <a:r>
              <a:rPr lang="en-US" b="1" dirty="0" smtClean="0"/>
              <a:t>}</a:t>
            </a:r>
            <a:endParaRPr lang="en-US" b="1" dirty="0"/>
          </a:p>
        </p:txBody>
      </p:sp>
      <p:sp>
        <p:nvSpPr>
          <p:cNvPr id="6" name="Rectangle 5"/>
          <p:cNvSpPr/>
          <p:nvPr/>
        </p:nvSpPr>
        <p:spPr>
          <a:xfrm>
            <a:off x="762000" y="1524000"/>
            <a:ext cx="3276600" cy="426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495800" y="1524000"/>
            <a:ext cx="3657600" cy="2895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4</a:t>
            </a:r>
            <a:endParaRPr lang="en-US" dirty="0"/>
          </a:p>
        </p:txBody>
      </p:sp>
      <p:sp>
        <p:nvSpPr>
          <p:cNvPr id="3" name="Content Placeholder 2"/>
          <p:cNvSpPr>
            <a:spLocks noGrp="1"/>
          </p:cNvSpPr>
          <p:nvPr>
            <p:ph idx="1"/>
          </p:nvPr>
        </p:nvSpPr>
        <p:spPr/>
        <p:txBody>
          <a:bodyPr/>
          <a:lstStyle/>
          <a:p>
            <a:r>
              <a:rPr lang="en-US" b="1" dirty="0" err="1" smtClean="0"/>
              <a:t>int</a:t>
            </a:r>
            <a:r>
              <a:rPr lang="en-US" b="1" dirty="0" smtClean="0"/>
              <a:t> main ()</a:t>
            </a:r>
          </a:p>
          <a:p>
            <a:r>
              <a:rPr lang="en-US" b="1" dirty="0" smtClean="0"/>
              <a:t>{</a:t>
            </a:r>
          </a:p>
          <a:p>
            <a:r>
              <a:rPr lang="en-US" b="1" dirty="0" smtClean="0"/>
              <a:t>  </a:t>
            </a:r>
            <a:r>
              <a:rPr lang="en-US" b="1" dirty="0" err="1" smtClean="0"/>
              <a:t>PrintFloats</a:t>
            </a:r>
            <a:r>
              <a:rPr lang="en-US" b="1" dirty="0" smtClean="0"/>
              <a:t> (3,3.14159,2.71828,1.41421);</a:t>
            </a:r>
          </a:p>
          <a:p>
            <a:r>
              <a:rPr lang="en-US" b="1" dirty="0" smtClean="0"/>
              <a:t>  return 0;</a:t>
            </a:r>
          </a:p>
          <a:p>
            <a:r>
              <a:rPr lang="en-US" b="1" dirty="0" smtClean="0"/>
              <a:t>}</a:t>
            </a:r>
          </a:p>
          <a:p>
            <a:endParaRPr 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33400" y="1752600"/>
            <a:ext cx="8296219"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0" y="1669026"/>
            <a:ext cx="8763337" cy="4426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components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752601"/>
            <a:ext cx="6138862"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2</a:t>
            </a: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b="1" dirty="0" smtClean="0"/>
              <a:t>#include&lt;</a:t>
            </a:r>
            <a:r>
              <a:rPr lang="en-US" b="1" dirty="0" err="1" smtClean="0"/>
              <a:t>iostream</a:t>
            </a:r>
            <a:r>
              <a:rPr lang="en-US" b="1" dirty="0" smtClean="0"/>
              <a:t>&gt;</a:t>
            </a:r>
          </a:p>
          <a:p>
            <a:r>
              <a:rPr lang="en-US" b="1" dirty="0" smtClean="0"/>
              <a:t>using namespace std;</a:t>
            </a:r>
          </a:p>
          <a:p>
            <a:r>
              <a:rPr lang="en-US" b="1" dirty="0" smtClean="0"/>
              <a:t>long fact(</a:t>
            </a:r>
            <a:r>
              <a:rPr lang="en-US" b="1" dirty="0" err="1" smtClean="0"/>
              <a:t>int</a:t>
            </a:r>
            <a:r>
              <a:rPr lang="en-US" b="1" dirty="0" smtClean="0"/>
              <a:t>);//prototype</a:t>
            </a:r>
          </a:p>
          <a:p>
            <a:endParaRPr lang="en-US" b="1" dirty="0" smtClean="0"/>
          </a:p>
          <a:p>
            <a:r>
              <a:rPr lang="en-US" b="1" dirty="0" err="1" smtClean="0"/>
              <a:t>int</a:t>
            </a:r>
            <a:r>
              <a:rPr lang="en-US" b="1" dirty="0" smtClean="0"/>
              <a:t> main(){//caller</a:t>
            </a:r>
          </a:p>
          <a:p>
            <a:r>
              <a:rPr lang="en-US" b="1" dirty="0" err="1" smtClean="0"/>
              <a:t>cout</a:t>
            </a:r>
            <a:r>
              <a:rPr lang="en-US" b="1" dirty="0" smtClean="0"/>
              <a:t>&lt;&lt; "Enter Input"&lt;&lt;</a:t>
            </a:r>
            <a:r>
              <a:rPr lang="en-US" b="1" dirty="0" err="1" smtClean="0"/>
              <a:t>endl</a:t>
            </a:r>
            <a:r>
              <a:rPr lang="en-US" b="1" dirty="0" smtClean="0"/>
              <a:t>;</a:t>
            </a:r>
          </a:p>
          <a:p>
            <a:r>
              <a:rPr lang="en-US" b="1" dirty="0" err="1" smtClean="0"/>
              <a:t>int</a:t>
            </a:r>
            <a:r>
              <a:rPr lang="en-US" b="1" dirty="0" smtClean="0"/>
              <a:t> f;</a:t>
            </a:r>
          </a:p>
          <a:p>
            <a:r>
              <a:rPr lang="en-US" b="1" dirty="0" err="1" smtClean="0"/>
              <a:t>cin</a:t>
            </a:r>
            <a:r>
              <a:rPr lang="en-US" b="1" dirty="0" smtClean="0"/>
              <a:t>&gt;&gt;f;</a:t>
            </a:r>
          </a:p>
          <a:p>
            <a:r>
              <a:rPr lang="en-US" b="1" dirty="0" err="1" smtClean="0"/>
              <a:t>cout</a:t>
            </a:r>
            <a:r>
              <a:rPr lang="en-US" b="1" dirty="0" smtClean="0"/>
              <a:t>&lt;&lt;"Factorial of "&lt;&lt;f&lt;&lt;" is "&lt;&lt;fact(f)&lt;&lt;</a:t>
            </a:r>
            <a:r>
              <a:rPr lang="en-US" b="1" dirty="0" err="1" smtClean="0"/>
              <a:t>endl</a:t>
            </a:r>
            <a:r>
              <a:rPr lang="en-US" b="1" dirty="0" smtClean="0"/>
              <a:t>; // function call</a:t>
            </a:r>
          </a:p>
          <a:p>
            <a:r>
              <a:rPr lang="en-US" b="1" dirty="0" smtClean="0"/>
              <a:t>return 0;</a:t>
            </a:r>
          </a:p>
          <a:p>
            <a:r>
              <a:rPr lang="en-US" b="1" dirty="0" smtClean="0"/>
              <a:t>}</a:t>
            </a:r>
          </a:p>
          <a:p>
            <a:r>
              <a:rPr lang="en-US" b="1" dirty="0" smtClean="0"/>
              <a:t>long fact(</a:t>
            </a:r>
            <a:r>
              <a:rPr lang="en-US" b="1" dirty="0" err="1" smtClean="0"/>
              <a:t>int</a:t>
            </a:r>
            <a:r>
              <a:rPr lang="en-US" b="1" dirty="0" smtClean="0"/>
              <a:t> a){ //definition</a:t>
            </a:r>
          </a:p>
          <a:p>
            <a:r>
              <a:rPr lang="en-US" b="1" dirty="0" smtClean="0"/>
              <a:t>if(a==0)</a:t>
            </a:r>
          </a:p>
          <a:p>
            <a:r>
              <a:rPr lang="en-US" b="1" dirty="0" smtClean="0"/>
              <a:t>    return 1;//return statement</a:t>
            </a:r>
          </a:p>
          <a:p>
            <a:r>
              <a:rPr lang="en-US" b="1" dirty="0" smtClean="0"/>
              <a:t>else</a:t>
            </a:r>
          </a:p>
          <a:p>
            <a:r>
              <a:rPr lang="en-US" b="1" dirty="0" smtClean="0"/>
              <a:t>    return a*fact(a-1);//return statement</a:t>
            </a:r>
          </a:p>
          <a:p>
            <a:endParaRPr lang="en-US" b="1" dirty="0" smtClean="0"/>
          </a:p>
          <a:p>
            <a:r>
              <a:rPr lang="en-US" b="1" dirty="0" smtClean="0"/>
              <a:t>}</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lstStyle/>
          <a:p>
            <a:r>
              <a:rPr lang="en-US" dirty="0" smtClean="0"/>
              <a:t>Function prototype can be eliminated by defining the function before calling it.</a:t>
            </a:r>
          </a:p>
          <a:p>
            <a:r>
              <a:rPr lang="en-US" dirty="0" smtClean="0"/>
              <a:t>Otherwise it gives the compiler error:</a:t>
            </a:r>
          </a:p>
          <a:p>
            <a:pPr>
              <a:buNone/>
            </a:pPr>
            <a:r>
              <a:rPr lang="en-US" dirty="0" smtClean="0"/>
              <a:t>   “fact was not declared in this scope”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arameter passing</a:t>
            </a:r>
            <a:endParaRPr lang="en-US" dirty="0"/>
          </a:p>
        </p:txBody>
      </p:sp>
      <p:sp>
        <p:nvSpPr>
          <p:cNvPr id="3" name="Content Placeholder 2"/>
          <p:cNvSpPr>
            <a:spLocks noGrp="1"/>
          </p:cNvSpPr>
          <p:nvPr>
            <p:ph idx="1"/>
          </p:nvPr>
        </p:nvSpPr>
        <p:spPr/>
        <p:txBody>
          <a:bodyPr/>
          <a:lstStyle/>
          <a:p>
            <a:r>
              <a:rPr lang="en-US" dirty="0" smtClean="0"/>
              <a:t>Call by value</a:t>
            </a:r>
          </a:p>
          <a:p>
            <a:r>
              <a:rPr lang="en-US" dirty="0" smtClean="0"/>
              <a:t>Call by address</a:t>
            </a:r>
          </a:p>
          <a:p>
            <a:r>
              <a:rPr lang="en-US" dirty="0" smtClean="0"/>
              <a:t>Call by reference</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1855</Words>
  <Application>Microsoft Office PowerPoint</Application>
  <PresentationFormat>On-screen Show (4:3)</PresentationFormat>
  <Paragraphs>324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 Functions</vt:lpstr>
      <vt:lpstr>Introduction</vt:lpstr>
      <vt:lpstr>Program 1</vt:lpstr>
      <vt:lpstr>Program 1</vt:lpstr>
      <vt:lpstr>Output</vt:lpstr>
      <vt:lpstr>Function components</vt:lpstr>
      <vt:lpstr>Program 2</vt:lpstr>
      <vt:lpstr>Points to remember</vt:lpstr>
      <vt:lpstr>Parameter passing</vt:lpstr>
      <vt:lpstr>Call by Value</vt:lpstr>
      <vt:lpstr>Call by value example</vt:lpstr>
      <vt:lpstr>Call by address</vt:lpstr>
      <vt:lpstr>Call by address example</vt:lpstr>
      <vt:lpstr>Call by reference</vt:lpstr>
      <vt:lpstr>Call by reference example</vt:lpstr>
      <vt:lpstr>Points to remember</vt:lpstr>
      <vt:lpstr>Return by reference </vt:lpstr>
      <vt:lpstr>Output</vt:lpstr>
      <vt:lpstr>Default Arguments</vt:lpstr>
      <vt:lpstr>Program 7 </vt:lpstr>
      <vt:lpstr>Output</vt:lpstr>
      <vt:lpstr>How stack looks like</vt:lpstr>
      <vt:lpstr>Program 8</vt:lpstr>
      <vt:lpstr>Output</vt:lpstr>
      <vt:lpstr>Inline function </vt:lpstr>
      <vt:lpstr>Inline function vs Macros </vt:lpstr>
      <vt:lpstr>Function Overloading</vt:lpstr>
      <vt:lpstr>Example Program </vt:lpstr>
      <vt:lpstr>Points to remember</vt:lpstr>
      <vt:lpstr>Command line arguments</vt:lpstr>
      <vt:lpstr>Output</vt:lpstr>
      <vt:lpstr>Functions with variable number of arguments</vt:lpstr>
      <vt:lpstr>Steps to follow to use varag functions</vt:lpstr>
      <vt:lpstr>Program 1</vt:lpstr>
      <vt:lpstr>Output</vt:lpstr>
      <vt:lpstr>Program 2</vt:lpstr>
      <vt:lpstr>Program 2</vt:lpstr>
      <vt:lpstr>Output</vt:lpstr>
      <vt:lpstr>Program 3</vt:lpstr>
      <vt:lpstr>Program 3</vt:lpstr>
      <vt:lpstr>Output</vt:lpstr>
      <vt:lpstr>Program 4</vt:lpstr>
      <vt:lpstr>Program 4</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Functions</dc:title>
  <dc:creator>NGB</dc:creator>
  <cp:lastModifiedBy>hp</cp:lastModifiedBy>
  <cp:revision>97</cp:revision>
  <dcterms:created xsi:type="dcterms:W3CDTF">2017-10-23T09:32:20Z</dcterms:created>
  <dcterms:modified xsi:type="dcterms:W3CDTF">2020-08-17T10:27:13Z</dcterms:modified>
</cp:coreProperties>
</file>