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25" r:id="rId13"/>
    <p:sldId id="326" r:id="rId14"/>
    <p:sldId id="270" r:id="rId15"/>
    <p:sldId id="271" r:id="rId16"/>
    <p:sldId id="273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7" r:id="rId26"/>
    <p:sldId id="328" r:id="rId27"/>
    <p:sldId id="284" r:id="rId28"/>
    <p:sldId id="285" r:id="rId29"/>
    <p:sldId id="286" r:id="rId30"/>
    <p:sldId id="313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4" r:id="rId57"/>
    <p:sldId id="329" r:id="rId58"/>
    <p:sldId id="330" r:id="rId59"/>
    <p:sldId id="33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Inheritance in 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Nilanjana</a:t>
            </a:r>
            <a:r>
              <a:rPr lang="en-IN" dirty="0" smtClean="0"/>
              <a:t> G. </a:t>
            </a:r>
            <a:r>
              <a:rPr lang="en-IN" dirty="0" err="1" smtClean="0"/>
              <a:t>Basu</a:t>
            </a:r>
            <a:r>
              <a:rPr lang="en-IN" dirty="0" smtClean="0"/>
              <a:t>, HIT, Kolkata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of constructor call in 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class A{</a:t>
            </a:r>
          </a:p>
          <a:p>
            <a:r>
              <a:rPr lang="en-US" b="1" dirty="0" smtClean="0"/>
              <a:t>public: A(){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&lt;&lt;"no argument constructor of base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A(</a:t>
            </a:r>
            <a:r>
              <a:rPr lang="en-US" b="1" dirty="0" err="1" smtClean="0"/>
              <a:t>int</a:t>
            </a:r>
            <a:r>
              <a:rPr lang="en-US" b="1" dirty="0" smtClean="0"/>
              <a:t> y){</a:t>
            </a:r>
            <a:r>
              <a:rPr lang="en-US" b="1" dirty="0" err="1" smtClean="0"/>
              <a:t>cout</a:t>
            </a:r>
            <a:r>
              <a:rPr lang="en-US" b="1" dirty="0" smtClean="0"/>
              <a:t>&lt;&lt;"one argument constructor of base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};</a:t>
            </a:r>
          </a:p>
          <a:p>
            <a:endParaRPr lang="en-US" b="1" dirty="0" smtClean="0"/>
          </a:p>
          <a:p>
            <a:r>
              <a:rPr lang="en-US" b="1" dirty="0" smtClean="0"/>
              <a:t>class B: public A{</a:t>
            </a:r>
          </a:p>
          <a:p>
            <a:r>
              <a:rPr lang="en-US" b="1" dirty="0" smtClean="0"/>
              <a:t>public: B(){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&lt;&lt;"no argument constructor of derived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//B(</a:t>
            </a:r>
            <a:r>
              <a:rPr lang="en-US" b="1" dirty="0" err="1" smtClean="0"/>
              <a:t>int</a:t>
            </a:r>
            <a:r>
              <a:rPr lang="en-US" b="1" dirty="0" smtClean="0"/>
              <a:t> x){</a:t>
            </a:r>
            <a:r>
              <a:rPr lang="en-US" b="1" dirty="0" err="1" smtClean="0"/>
              <a:t>cout</a:t>
            </a:r>
            <a:r>
              <a:rPr lang="en-US" b="1" dirty="0" smtClean="0"/>
              <a:t>&lt;&lt;"one argument constructor of derived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 // call the no argument constructor of base class</a:t>
            </a:r>
          </a:p>
          <a:p>
            <a:r>
              <a:rPr lang="en-US" b="1" dirty="0" smtClean="0"/>
              <a:t>B(</a:t>
            </a:r>
            <a:r>
              <a:rPr lang="en-US" b="1" dirty="0" err="1" smtClean="0"/>
              <a:t>int</a:t>
            </a:r>
            <a:r>
              <a:rPr lang="en-US" b="1" dirty="0" smtClean="0"/>
              <a:t> x):A(x){</a:t>
            </a:r>
            <a:r>
              <a:rPr lang="en-US" b="1" dirty="0" err="1" smtClean="0"/>
              <a:t>cout</a:t>
            </a:r>
            <a:r>
              <a:rPr lang="en-US" b="1" dirty="0" smtClean="0"/>
              <a:t>&lt;&lt;"one argument constructor of derived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B </a:t>
            </a:r>
            <a:r>
              <a:rPr lang="en-US" b="1" dirty="0" err="1" smtClean="0"/>
              <a:t>obj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B obj2(10);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784508"/>
            <a:ext cx="8233056" cy="415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of constructor </a:t>
            </a:r>
            <a:r>
              <a:rPr lang="en-US" dirty="0" smtClean="0"/>
              <a:t>and destructor call </a:t>
            </a:r>
            <a:r>
              <a:rPr lang="en-US" dirty="0" smtClean="0"/>
              <a:t>in Multi level Inheritance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994"/>
            <a:ext cx="8229599" cy="525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9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of constructor call in Multiple Inheritance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24800" cy="497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of constructor call in Multiple Inheritance(2)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882" y="2209800"/>
            <a:ext cx="8628713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Destructor call in 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class A{</a:t>
            </a:r>
          </a:p>
          <a:p>
            <a:r>
              <a:rPr lang="en-US" b="1" dirty="0" smtClean="0"/>
              <a:t>public: A(){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&lt;&lt;"no argument constructor of Base 1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~A(){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&lt;&lt;"destructor of base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};</a:t>
            </a:r>
          </a:p>
          <a:p>
            <a:endParaRPr lang="en-US" b="1" dirty="0" smtClean="0"/>
          </a:p>
          <a:p>
            <a:r>
              <a:rPr lang="en-US" b="1" dirty="0" smtClean="0"/>
              <a:t>class B{</a:t>
            </a:r>
          </a:p>
          <a:p>
            <a:r>
              <a:rPr lang="en-US" b="1" dirty="0" smtClean="0"/>
              <a:t>public: B(){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&lt;&lt;"no argument constructor of Base 2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~B(){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&lt;&lt;"destructor of Base 2class"&lt;&lt;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class C:public A,B{</a:t>
            </a:r>
          </a:p>
          <a:p>
            <a:r>
              <a:rPr lang="en-US" b="1" dirty="0" smtClean="0"/>
              <a:t>public: C(){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&lt;&lt;"no argument constructor of derived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~C(){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&lt;&lt;"destructor of derived class"&lt;&lt;</a:t>
            </a:r>
            <a:r>
              <a:rPr lang="en-US" b="1" dirty="0" err="1" smtClean="0"/>
              <a:t>endl</a:t>
            </a:r>
            <a:r>
              <a:rPr lang="en-US" b="1" dirty="0" smtClean="0"/>
              <a:t>;};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C </a:t>
            </a:r>
            <a:r>
              <a:rPr lang="en-US" b="1" dirty="0" err="1" smtClean="0"/>
              <a:t>obj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Syntax to call parameterized constructor of Base 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560" y="2438400"/>
            <a:ext cx="866444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66661"/>
            <a:ext cx="6400800" cy="529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4652962" cy="328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Derived class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58584"/>
            <a:ext cx="6997325" cy="5018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Erroneous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class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c;</a:t>
            </a:r>
          </a:p>
          <a:p>
            <a:r>
              <a:rPr lang="en-US" b="1" dirty="0" smtClean="0"/>
              <a:t>public: B(</a:t>
            </a:r>
            <a:r>
              <a:rPr lang="en-US" b="1" dirty="0" err="1" smtClean="0"/>
              <a:t>int</a:t>
            </a:r>
            <a:r>
              <a:rPr lang="en-US" b="1" dirty="0" smtClean="0"/>
              <a:t> z):c(z){}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&lt;&lt;c&lt;&lt;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endParaRPr lang="en-US" b="1" dirty="0" smtClean="0"/>
          </a:p>
          <a:p>
            <a:r>
              <a:rPr lang="en-US" b="1" dirty="0" smtClean="0"/>
              <a:t>class C:public B{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d,e</a:t>
            </a:r>
            <a:r>
              <a:rPr lang="en-US" b="1" dirty="0" smtClean="0"/>
              <a:t>;</a:t>
            </a:r>
          </a:p>
          <a:p>
            <a:r>
              <a:rPr lang="en-US" b="1" u="sng" dirty="0" smtClean="0"/>
              <a:t>public: C(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 p):d(p),e(d*2),B(p){} </a:t>
            </a:r>
            <a:r>
              <a:rPr lang="en-US" b="1" dirty="0" smtClean="0"/>
              <a:t>//</a:t>
            </a:r>
            <a:r>
              <a:rPr lang="en-US" b="1" dirty="0" smtClean="0">
                <a:solidFill>
                  <a:srgbClr val="FF0000"/>
                </a:solidFill>
              </a:rPr>
              <a:t>if d(e),e(p*2),B(p)/</a:t>
            </a:r>
            <a:r>
              <a:rPr lang="en-US" b="1" u="sng" dirty="0" smtClean="0">
                <a:solidFill>
                  <a:srgbClr val="FF0000"/>
                </a:solidFill>
              </a:rPr>
              <a:t>d(p),e(p),B(d) </a:t>
            </a:r>
          </a:p>
          <a:p>
            <a:r>
              <a:rPr lang="en-US" b="1" dirty="0" smtClean="0"/>
              <a:t>void show(){B::show();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&lt;&lt;d&lt;&lt;" " &lt;&lt;e&lt;&lt;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C obj2(10);</a:t>
            </a:r>
          </a:p>
          <a:p>
            <a:r>
              <a:rPr lang="en-US" b="1" dirty="0" smtClean="0"/>
              <a:t>obj2.show();</a:t>
            </a:r>
          </a:p>
          <a:p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3714" y="1752600"/>
            <a:ext cx="844705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Erroneous 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Erroneous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operator in 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class B{</a:t>
            </a:r>
          </a:p>
          <a:p>
            <a:r>
              <a:rPr lang="en-US" sz="1600" b="1" dirty="0" smtClean="0"/>
              <a:t>protected: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c;</a:t>
            </a:r>
          </a:p>
          <a:p>
            <a:r>
              <a:rPr lang="en-US" sz="1600" b="1" dirty="0" smtClean="0"/>
              <a:t>public: B(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z):c(z){}</a:t>
            </a:r>
          </a:p>
          <a:p>
            <a:r>
              <a:rPr lang="en-US" sz="1600" b="1" dirty="0" smtClean="0"/>
              <a:t>void show(){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&lt;&lt;"Inside B"&lt;&lt;</a:t>
            </a:r>
            <a:r>
              <a:rPr lang="en-US" sz="1600" b="1" dirty="0" err="1" smtClean="0"/>
              <a:t>endl;cout</a:t>
            </a:r>
            <a:r>
              <a:rPr lang="en-US" sz="1600" b="1" dirty="0" smtClean="0"/>
              <a:t>&lt;&lt;c&lt;&lt;</a:t>
            </a:r>
            <a:r>
              <a:rPr lang="en-US" sz="1600" b="1" dirty="0" err="1" smtClean="0"/>
              <a:t>endl</a:t>
            </a:r>
            <a:r>
              <a:rPr lang="en-US" sz="1600" b="1" dirty="0" smtClean="0"/>
              <a:t>;}</a:t>
            </a:r>
          </a:p>
          <a:p>
            <a:r>
              <a:rPr lang="en-US" sz="1600" b="1" dirty="0" smtClean="0"/>
              <a:t>};</a:t>
            </a:r>
          </a:p>
          <a:p>
            <a:r>
              <a:rPr lang="en-US" sz="1600" b="1" dirty="0" smtClean="0"/>
              <a:t>class C{</a:t>
            </a:r>
          </a:p>
          <a:p>
            <a:r>
              <a:rPr lang="en-US" sz="1600" b="1" dirty="0" smtClean="0"/>
              <a:t>protected: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c;</a:t>
            </a:r>
          </a:p>
          <a:p>
            <a:r>
              <a:rPr lang="en-US" sz="1600" b="1" dirty="0" smtClean="0"/>
              <a:t>public: C(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z):c(z){}</a:t>
            </a:r>
          </a:p>
          <a:p>
            <a:r>
              <a:rPr lang="en-US" sz="1600" b="1" dirty="0" smtClean="0"/>
              <a:t>void show(){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&lt;&lt;"Inside C"&lt;&lt;</a:t>
            </a:r>
            <a:r>
              <a:rPr lang="en-US" sz="1600" b="1" dirty="0" err="1" smtClean="0"/>
              <a:t>endl</a:t>
            </a:r>
            <a:r>
              <a:rPr lang="en-US" sz="1600" b="1" dirty="0" smtClean="0"/>
              <a:t>;</a:t>
            </a:r>
          </a:p>
          <a:p>
            <a:r>
              <a:rPr lang="en-US" sz="1600" b="1" dirty="0" smtClean="0"/>
              <a:t>               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&lt;&lt;c&lt;&lt;</a:t>
            </a:r>
            <a:r>
              <a:rPr lang="en-US" sz="1600" b="1" dirty="0" err="1" smtClean="0"/>
              <a:t>endl</a:t>
            </a:r>
            <a:r>
              <a:rPr lang="en-US" sz="1600" b="1" dirty="0" smtClean="0"/>
              <a:t>;}</a:t>
            </a:r>
          </a:p>
          <a:p>
            <a:r>
              <a:rPr lang="en-US" sz="1600" b="1" dirty="0" smtClean="0"/>
              <a:t>};</a:t>
            </a:r>
          </a:p>
          <a:p>
            <a:r>
              <a:rPr lang="en-US" sz="1600" b="1" dirty="0" smtClean="0"/>
              <a:t>class D:public </a:t>
            </a:r>
            <a:r>
              <a:rPr lang="en-US" sz="1600" b="1" dirty="0" err="1" smtClean="0"/>
              <a:t>B,public</a:t>
            </a:r>
            <a:r>
              <a:rPr lang="en-US" sz="1600" b="1" dirty="0" smtClean="0"/>
              <a:t> C{</a:t>
            </a:r>
          </a:p>
          <a:p>
            <a:r>
              <a:rPr lang="en-US" sz="1600" b="1" dirty="0" smtClean="0"/>
              <a:t>public: D(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p):B(p), C(2*p){}</a:t>
            </a:r>
          </a:p>
          <a:p>
            <a:r>
              <a:rPr lang="en-US" sz="1600" b="1" dirty="0" smtClean="0"/>
              <a:t>void show(){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&lt;&lt;"Inside D"&lt;&lt;</a:t>
            </a:r>
            <a:r>
              <a:rPr lang="en-US" sz="1600" b="1" dirty="0" err="1" smtClean="0"/>
              <a:t>endl</a:t>
            </a:r>
            <a:r>
              <a:rPr lang="en-US" sz="1600" b="1" dirty="0" smtClean="0"/>
              <a:t>;</a:t>
            </a:r>
          </a:p>
          <a:p>
            <a:r>
              <a:rPr lang="en-US" sz="1600" b="1" dirty="0" smtClean="0"/>
              <a:t>                            B::show();}</a:t>
            </a:r>
          </a:p>
          <a:p>
            <a:r>
              <a:rPr lang="en-US" sz="1600" b="1" dirty="0" smtClean="0"/>
              <a:t>};</a:t>
            </a:r>
          </a:p>
          <a:p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D </a:t>
            </a:r>
            <a:r>
              <a:rPr lang="en-US" b="1" dirty="0" err="1" smtClean="0"/>
              <a:t>obj</a:t>
            </a:r>
            <a:r>
              <a:rPr lang="en-US" b="1" dirty="0" smtClean="0"/>
              <a:t>(10);</a:t>
            </a:r>
          </a:p>
          <a:p>
            <a:r>
              <a:rPr lang="en-US" b="1" dirty="0" err="1" smtClean="0"/>
              <a:t>obj.C</a:t>
            </a:r>
            <a:r>
              <a:rPr lang="en-US" b="1" dirty="0" smtClean="0"/>
              <a:t>::show();</a:t>
            </a:r>
          </a:p>
          <a:p>
            <a:r>
              <a:rPr lang="en-US" b="1" dirty="0" err="1" smtClean="0"/>
              <a:t>obj.show</a:t>
            </a:r>
            <a:r>
              <a:rPr lang="en-US" b="1" dirty="0" smtClean="0"/>
              <a:t>();}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828800"/>
            <a:ext cx="5486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Inheritance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class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r>
              <a:rPr lang="en-US" b="1" dirty="0" smtClean="0"/>
              <a:t>public: B(</a:t>
            </a:r>
            <a:r>
              <a:rPr lang="en-US" b="1" dirty="0" err="1" smtClean="0"/>
              <a:t>int</a:t>
            </a:r>
            <a:r>
              <a:rPr lang="en-US" b="1" dirty="0" smtClean="0"/>
              <a:t> z):b(z){}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B"&lt;&lt;</a:t>
            </a:r>
            <a:r>
              <a:rPr lang="en-US" b="1" dirty="0" err="1" smtClean="0"/>
              <a:t>endl;cout</a:t>
            </a:r>
            <a:r>
              <a:rPr lang="en-US" b="1" dirty="0" smtClean="0"/>
              <a:t>&lt;&lt;b&lt;&lt;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class C:public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c;</a:t>
            </a:r>
          </a:p>
          <a:p>
            <a:r>
              <a:rPr lang="en-US" b="1" dirty="0" smtClean="0"/>
              <a:t>public: C(</a:t>
            </a:r>
            <a:r>
              <a:rPr lang="en-US" b="1" dirty="0" err="1" smtClean="0"/>
              <a:t>int</a:t>
            </a:r>
            <a:r>
              <a:rPr lang="en-US" b="1" dirty="0" smtClean="0"/>
              <a:t> z):c(z),B(z*2){}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class D:public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d;</a:t>
            </a:r>
          </a:p>
          <a:p>
            <a:r>
              <a:rPr lang="en-US" b="1" dirty="0" smtClean="0"/>
              <a:t>public: D(</a:t>
            </a:r>
            <a:r>
              <a:rPr lang="en-US" b="1" dirty="0" err="1" smtClean="0"/>
              <a:t>int</a:t>
            </a:r>
            <a:r>
              <a:rPr lang="en-US" b="1" dirty="0" smtClean="0"/>
              <a:t> z):d(z),B(z*3){}</a:t>
            </a:r>
          </a:p>
          <a:p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class E:public C, public D{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e;</a:t>
            </a:r>
          </a:p>
          <a:p>
            <a:r>
              <a:rPr lang="en-US" b="1" dirty="0" smtClean="0"/>
              <a:t>public: E(</a:t>
            </a:r>
            <a:r>
              <a:rPr lang="en-US" b="1" dirty="0" err="1" smtClean="0"/>
              <a:t>int</a:t>
            </a:r>
            <a:r>
              <a:rPr lang="en-US" b="1" dirty="0" smtClean="0"/>
              <a:t> z):e(z),C(z*2), D(z*3){}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E </a:t>
            </a:r>
            <a:r>
              <a:rPr lang="en-US" b="1" dirty="0" err="1" smtClean="0"/>
              <a:t>obj</a:t>
            </a:r>
            <a:r>
              <a:rPr lang="en-US" b="1" dirty="0" smtClean="0"/>
              <a:t>(10);</a:t>
            </a:r>
          </a:p>
          <a:p>
            <a:r>
              <a:rPr lang="en-US" b="1" dirty="0" err="1" smtClean="0"/>
              <a:t>obj.show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error</a:t>
            </a:r>
            <a:endParaRPr lang="en-US" dirty="0"/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3211" y="2438400"/>
            <a:ext cx="825358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endParaRPr lang="en-US" b="1" dirty="0" smtClean="0"/>
          </a:p>
          <a:p>
            <a:r>
              <a:rPr lang="en-US" b="1" dirty="0" smtClean="0"/>
              <a:t>class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r>
              <a:rPr lang="en-US" b="1" dirty="0" smtClean="0"/>
              <a:t>public: B(</a:t>
            </a:r>
            <a:r>
              <a:rPr lang="en-US" b="1" dirty="0" err="1" smtClean="0"/>
              <a:t>int</a:t>
            </a:r>
            <a:r>
              <a:rPr lang="en-US" b="1" dirty="0" smtClean="0"/>
              <a:t> z):b(z){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B"&lt;&lt;</a:t>
            </a:r>
            <a:r>
              <a:rPr lang="en-US" b="1" dirty="0" err="1" smtClean="0"/>
              <a:t>endl;cout</a:t>
            </a:r>
            <a:r>
              <a:rPr lang="en-US" b="1" dirty="0" smtClean="0"/>
              <a:t>&lt;&lt;b&lt;&lt;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B's show()"&lt;&lt;</a:t>
            </a:r>
            <a:r>
              <a:rPr lang="en-US" b="1" dirty="0" err="1" smtClean="0"/>
              <a:t>endl;cout</a:t>
            </a:r>
            <a:r>
              <a:rPr lang="en-US" b="1" dirty="0" smtClean="0"/>
              <a:t>&lt;&lt;b&lt;&lt;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i="1" u="sng" dirty="0" smtClean="0"/>
              <a:t>class C:public virtual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c;</a:t>
            </a:r>
          </a:p>
          <a:p>
            <a:r>
              <a:rPr lang="en-US" b="1" dirty="0" smtClean="0"/>
              <a:t>public: C(</a:t>
            </a:r>
            <a:r>
              <a:rPr lang="en-US" b="1" dirty="0" err="1" smtClean="0"/>
              <a:t>int</a:t>
            </a:r>
            <a:r>
              <a:rPr lang="en-US" b="1" dirty="0" smtClean="0"/>
              <a:t> z):c(z),B(z*2){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C"&lt;&lt;</a:t>
            </a:r>
            <a:r>
              <a:rPr lang="en-US" b="1" dirty="0" err="1" smtClean="0"/>
              <a:t>endl;cout</a:t>
            </a:r>
            <a:r>
              <a:rPr lang="en-US" b="1" dirty="0" smtClean="0"/>
              <a:t>&lt;&lt;b&lt;&lt;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i="1" u="sng" dirty="0" smtClean="0"/>
              <a:t>class D:virtual public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d;</a:t>
            </a:r>
          </a:p>
          <a:p>
            <a:r>
              <a:rPr lang="en-US" b="1" dirty="0" smtClean="0"/>
              <a:t>public: D(</a:t>
            </a:r>
            <a:r>
              <a:rPr lang="en-US" b="1" dirty="0" err="1" smtClean="0"/>
              <a:t>int</a:t>
            </a:r>
            <a:r>
              <a:rPr lang="en-US" b="1" dirty="0" smtClean="0"/>
              <a:t> z):d(z),B(z*3){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D"&lt;&lt;</a:t>
            </a:r>
            <a:r>
              <a:rPr lang="en-US" b="1" dirty="0" err="1" smtClean="0"/>
              <a:t>endl;cout</a:t>
            </a:r>
            <a:r>
              <a:rPr lang="en-US" b="1" dirty="0" smtClean="0"/>
              <a:t>&lt;&lt;b&lt;&lt;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618" y="1981200"/>
            <a:ext cx="790678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E:public C, public D{</a:t>
            </a:r>
          </a:p>
          <a:p>
            <a:r>
              <a:rPr lang="en-US" dirty="0" smtClean="0"/>
              <a:t>protected:    </a:t>
            </a:r>
            <a:r>
              <a:rPr lang="en-US" dirty="0" err="1" smtClean="0"/>
              <a:t>int</a:t>
            </a:r>
            <a:r>
              <a:rPr lang="en-US" dirty="0" smtClean="0"/>
              <a:t> e;</a:t>
            </a:r>
          </a:p>
          <a:p>
            <a:r>
              <a:rPr lang="en-US" dirty="0" smtClean="0"/>
              <a:t>public: E(</a:t>
            </a:r>
            <a:r>
              <a:rPr lang="en-US" dirty="0" err="1" smtClean="0"/>
              <a:t>int</a:t>
            </a:r>
            <a:r>
              <a:rPr lang="en-US" dirty="0" smtClean="0"/>
              <a:t> z):e(z),B(z*4),C(z*2), D(z*3){</a:t>
            </a:r>
            <a:r>
              <a:rPr lang="en-US" dirty="0" err="1" smtClean="0"/>
              <a:t>cout</a:t>
            </a:r>
            <a:r>
              <a:rPr lang="en-US" dirty="0" smtClean="0"/>
              <a:t>&lt;&lt;"Inside E"&lt;&lt;</a:t>
            </a:r>
            <a:r>
              <a:rPr lang="en-US" dirty="0" err="1" smtClean="0"/>
              <a:t>endl;cout</a:t>
            </a:r>
            <a:r>
              <a:rPr lang="en-US" dirty="0" smtClean="0"/>
              <a:t>&lt;&lt;b&lt;&lt;</a:t>
            </a:r>
            <a:r>
              <a:rPr lang="en-US" dirty="0" err="1" smtClean="0"/>
              <a:t>endl</a:t>
            </a:r>
            <a:r>
              <a:rPr lang="en-US" dirty="0" smtClean="0"/>
              <a:t>;}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obj</a:t>
            </a:r>
            <a:r>
              <a:rPr lang="en-US" dirty="0" smtClean="0"/>
              <a:t>(10);</a:t>
            </a:r>
          </a:p>
          <a:p>
            <a:r>
              <a:rPr lang="en-US" dirty="0" err="1" smtClean="0"/>
              <a:t>obj.show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base class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3280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4800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Grandparent is the virtual base class of Child and all the subclasses of Child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Grandparent is the direct base class of Parent1 and Parent2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Parent1 and Parent2 are direct base classes of Child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Destructor call of multipath 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class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b;</a:t>
            </a:r>
          </a:p>
          <a:p>
            <a:r>
              <a:rPr lang="en-US" b="1" dirty="0" smtClean="0"/>
              <a:t>public: B(</a:t>
            </a:r>
            <a:r>
              <a:rPr lang="en-US" b="1" dirty="0" err="1" smtClean="0"/>
              <a:t>int</a:t>
            </a:r>
            <a:r>
              <a:rPr lang="en-US" b="1" dirty="0" smtClean="0"/>
              <a:t> z):b(z){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B's constructor"&lt;&lt;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B"&lt;&lt;</a:t>
            </a:r>
            <a:r>
              <a:rPr lang="en-US" b="1" dirty="0" err="1" smtClean="0"/>
              <a:t>endl;cout</a:t>
            </a:r>
            <a:r>
              <a:rPr lang="en-US" b="1" dirty="0" smtClean="0"/>
              <a:t>&lt;&lt;b&lt;&lt;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~B(){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B's destructor"&lt;&lt;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class C:virtual public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c;</a:t>
            </a:r>
          </a:p>
          <a:p>
            <a:r>
              <a:rPr lang="en-US" b="1" dirty="0" smtClean="0"/>
              <a:t>public: C(</a:t>
            </a:r>
            <a:r>
              <a:rPr lang="en-US" b="1" dirty="0" err="1" smtClean="0"/>
              <a:t>int</a:t>
            </a:r>
            <a:r>
              <a:rPr lang="en-US" b="1" dirty="0" smtClean="0"/>
              <a:t> z):c(z),B(z*2){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C's constructor"&lt;&lt;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~C(){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C's destructor"&lt;&lt;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class D:public virtual B{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d;</a:t>
            </a:r>
          </a:p>
          <a:p>
            <a:r>
              <a:rPr lang="en-US" b="1" dirty="0" smtClean="0"/>
              <a:t>public: D(</a:t>
            </a:r>
            <a:r>
              <a:rPr lang="en-US" b="1" dirty="0" err="1" smtClean="0"/>
              <a:t>int</a:t>
            </a:r>
            <a:r>
              <a:rPr lang="en-US" b="1" dirty="0" smtClean="0"/>
              <a:t> z):d(z),B(z*3){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D's constructor"&lt;&lt;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~D(){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D's destructor"&lt;&lt;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class E:public C, public D{</a:t>
            </a:r>
          </a:p>
          <a:p>
            <a:r>
              <a:rPr lang="en-US" b="1" dirty="0" smtClean="0"/>
              <a:t>protected:    </a:t>
            </a:r>
            <a:r>
              <a:rPr lang="en-US" b="1" dirty="0" err="1" smtClean="0"/>
              <a:t>int</a:t>
            </a:r>
            <a:r>
              <a:rPr lang="en-US" b="1" dirty="0" smtClean="0"/>
              <a:t> e;</a:t>
            </a:r>
          </a:p>
          <a:p>
            <a:r>
              <a:rPr lang="en-US" b="1" dirty="0" smtClean="0"/>
              <a:t>public: E(</a:t>
            </a:r>
            <a:r>
              <a:rPr lang="en-US" b="1" dirty="0" err="1" smtClean="0"/>
              <a:t>int</a:t>
            </a:r>
            <a:r>
              <a:rPr lang="en-US" b="1" dirty="0" smtClean="0"/>
              <a:t> z):e(z),C(z*2), D(z*3),B(z*4){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E's constructor"&lt;&lt;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~E(){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E's destructor"&lt;&lt;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smtClean="0"/>
              <a:t>E </a:t>
            </a:r>
            <a:r>
              <a:rPr lang="en-US" b="1" dirty="0" err="1" smtClean="0"/>
              <a:t>obj</a:t>
            </a:r>
            <a:r>
              <a:rPr lang="en-US" b="1" dirty="0" smtClean="0"/>
              <a:t>(10);</a:t>
            </a:r>
          </a:p>
          <a:p>
            <a:r>
              <a:rPr lang="en-US" b="1" dirty="0" err="1" smtClean="0"/>
              <a:t>obj.show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2962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C++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45" y="1752600"/>
            <a:ext cx="89260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protected:</a:t>
            </a:r>
          </a:p>
          <a:p>
            <a:r>
              <a:rPr lang="en-US" b="1" dirty="0" smtClean="0"/>
              <a:t>string name;</a:t>
            </a:r>
          </a:p>
          <a:p>
            <a:r>
              <a:rPr lang="en-US" b="1" dirty="0" err="1" smtClean="0"/>
              <a:t>public:heritage_student</a:t>
            </a:r>
            <a:r>
              <a:rPr lang="en-US" b="1" dirty="0" smtClean="0"/>
              <a:t>(string a):name(a){}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&lt;&lt;name&lt;&lt;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heritage_cse_student:public</a:t>
            </a:r>
            <a:r>
              <a:rPr lang="en-US" b="1" dirty="0" smtClean="0"/>
              <a:t> 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name_cse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public:heritage_cse_student</a:t>
            </a:r>
            <a:r>
              <a:rPr lang="en-US" b="1" dirty="0" smtClean="0"/>
              <a:t>(string </a:t>
            </a:r>
            <a:r>
              <a:rPr lang="en-US" b="1" dirty="0" err="1" smtClean="0"/>
              <a:t>a,string</a:t>
            </a:r>
            <a:r>
              <a:rPr lang="en-US" b="1" dirty="0" smtClean="0"/>
              <a:t> b):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(a),</a:t>
            </a:r>
            <a:r>
              <a:rPr lang="en-US" b="1" dirty="0" err="1" smtClean="0"/>
              <a:t>name_cse</a:t>
            </a:r>
            <a:r>
              <a:rPr lang="en-US" b="1" dirty="0" smtClean="0"/>
              <a:t>(b){}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name_cse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err="1" smtClean="0"/>
              <a:t>heritage_student</a:t>
            </a:r>
            <a:r>
              <a:rPr lang="en-US" b="1" dirty="0" smtClean="0"/>
              <a:t> </a:t>
            </a:r>
            <a:r>
              <a:rPr lang="en-US" b="1" dirty="0" err="1" smtClean="0"/>
              <a:t>obj</a:t>
            </a:r>
            <a:r>
              <a:rPr lang="en-US" b="1" dirty="0" smtClean="0"/>
              <a:t>("Heritage");</a:t>
            </a:r>
          </a:p>
          <a:p>
            <a:r>
              <a:rPr lang="en-US" b="1" dirty="0" err="1" smtClean="0"/>
              <a:t>obj.show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heritage_cse_student</a:t>
            </a:r>
            <a:r>
              <a:rPr lang="en-US" b="1" dirty="0" smtClean="0"/>
              <a:t> obj2("</a:t>
            </a:r>
            <a:r>
              <a:rPr lang="en-US" b="1" dirty="0" err="1" smtClean="0"/>
              <a:t>Heritage","ABC</a:t>
            </a:r>
            <a:r>
              <a:rPr lang="en-US" b="1" dirty="0" smtClean="0"/>
              <a:t>");</a:t>
            </a:r>
          </a:p>
          <a:p>
            <a:r>
              <a:rPr lang="en-US" b="1" dirty="0" smtClean="0"/>
              <a:t>obj2.show();</a:t>
            </a:r>
          </a:p>
          <a:p>
            <a:r>
              <a:rPr lang="en-US" b="1" dirty="0" err="1" smtClean="0"/>
              <a:t>obj</a:t>
            </a:r>
            <a:r>
              <a:rPr lang="en-US" b="1" dirty="0" smtClean="0"/>
              <a:t>=obj2;obj.show();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44705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533" y="2286000"/>
            <a:ext cx="8578979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err="1" smtClean="0"/>
              <a:t>heritage_student</a:t>
            </a:r>
            <a:r>
              <a:rPr lang="en-US" dirty="0" smtClean="0"/>
              <a:t> *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heritage_cse_student</a:t>
            </a:r>
            <a:r>
              <a:rPr lang="en-US" dirty="0" smtClean="0"/>
              <a:t> obj2("</a:t>
            </a:r>
            <a:r>
              <a:rPr lang="en-US" dirty="0" err="1" smtClean="0"/>
              <a:t>Heritage","ABC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obj</a:t>
            </a:r>
            <a:r>
              <a:rPr lang="en-US" dirty="0" smtClean="0"/>
              <a:t>=&amp;obj2;obj-&gt;show();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784508"/>
            <a:ext cx="8233056" cy="415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Properly done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protected:</a:t>
            </a:r>
          </a:p>
          <a:p>
            <a:r>
              <a:rPr lang="en-US" b="1" dirty="0" smtClean="0"/>
              <a:t>string name;</a:t>
            </a:r>
          </a:p>
          <a:p>
            <a:r>
              <a:rPr lang="en-US" b="1" dirty="0" err="1" smtClean="0"/>
              <a:t>public:heritage_student</a:t>
            </a:r>
            <a:r>
              <a:rPr lang="en-US" b="1" dirty="0" smtClean="0"/>
              <a:t>(string a):name(a){}</a:t>
            </a:r>
          </a:p>
          <a:p>
            <a:r>
              <a:rPr lang="en-US" b="1" u="sng" dirty="0" smtClean="0"/>
              <a:t>virtual void show(){</a:t>
            </a:r>
            <a:r>
              <a:rPr lang="en-US" b="1" u="sng" dirty="0" err="1" smtClean="0"/>
              <a:t>cout</a:t>
            </a:r>
            <a:r>
              <a:rPr lang="en-US" b="1" u="sng" dirty="0" smtClean="0"/>
              <a:t>&lt;&lt;name&lt;&lt;</a:t>
            </a:r>
            <a:r>
              <a:rPr lang="en-US" b="1" u="sng" dirty="0" err="1" smtClean="0"/>
              <a:t>endl</a:t>
            </a:r>
            <a:r>
              <a:rPr lang="en-US" b="1" u="sng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heritage_cse_student:public</a:t>
            </a:r>
            <a:r>
              <a:rPr lang="en-US" b="1" dirty="0" smtClean="0"/>
              <a:t> 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name_cse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public:heritage_cse_student</a:t>
            </a:r>
            <a:r>
              <a:rPr lang="en-US" b="1" dirty="0" smtClean="0"/>
              <a:t>(string </a:t>
            </a:r>
            <a:r>
              <a:rPr lang="en-US" b="1" dirty="0" err="1" smtClean="0"/>
              <a:t>a,string</a:t>
            </a:r>
            <a:r>
              <a:rPr lang="en-US" b="1" dirty="0" smtClean="0"/>
              <a:t> b):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(a),</a:t>
            </a:r>
            <a:r>
              <a:rPr lang="en-US" b="1" dirty="0" err="1" smtClean="0"/>
              <a:t>name_cse</a:t>
            </a:r>
            <a:r>
              <a:rPr lang="en-US" b="1" dirty="0" smtClean="0"/>
              <a:t>(b){}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name_cse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err="1" smtClean="0"/>
              <a:t>heritage_student</a:t>
            </a:r>
            <a:r>
              <a:rPr lang="en-US" b="1" dirty="0" smtClean="0"/>
              <a:t> *</a:t>
            </a:r>
            <a:r>
              <a:rPr lang="en-US" b="1" dirty="0" err="1" smtClean="0"/>
              <a:t>obj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heritage_cse_student</a:t>
            </a:r>
            <a:r>
              <a:rPr lang="en-US" b="1" dirty="0" smtClean="0"/>
              <a:t> obj2("</a:t>
            </a:r>
            <a:r>
              <a:rPr lang="en-US" b="1" dirty="0" err="1" smtClean="0"/>
              <a:t>Heritage","ABC</a:t>
            </a:r>
            <a:r>
              <a:rPr lang="en-US" b="1" dirty="0" smtClean="0"/>
              <a:t>");</a:t>
            </a:r>
          </a:p>
          <a:p>
            <a:r>
              <a:rPr lang="en-US" b="1" dirty="0" err="1" smtClean="0"/>
              <a:t>obj</a:t>
            </a:r>
            <a:r>
              <a:rPr lang="en-US" b="1" dirty="0" smtClean="0"/>
              <a:t>=&amp;obj2;obj-&gt;show();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784508"/>
            <a:ext cx="8233056" cy="415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main(){</a:t>
            </a:r>
          </a:p>
          <a:p>
            <a:r>
              <a:rPr lang="en-US" sz="2000" b="1" dirty="0" err="1" smtClean="0"/>
              <a:t>heritage_student</a:t>
            </a:r>
            <a:r>
              <a:rPr lang="en-US" sz="2000" b="1" dirty="0" smtClean="0"/>
              <a:t> *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=new </a:t>
            </a:r>
            <a:r>
              <a:rPr lang="en-US" sz="2000" b="1" dirty="0" err="1" smtClean="0"/>
              <a:t>heritage_cse_student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Heritage","ABC</a:t>
            </a:r>
            <a:r>
              <a:rPr lang="en-US" sz="2000" b="1" dirty="0" smtClean="0"/>
              <a:t>");</a:t>
            </a:r>
          </a:p>
          <a:p>
            <a:r>
              <a:rPr lang="en-US" sz="2000" b="1" dirty="0" err="1" smtClean="0"/>
              <a:t>obj</a:t>
            </a:r>
            <a:r>
              <a:rPr lang="en-US" sz="2000" b="1" dirty="0" smtClean="0"/>
              <a:t>-&gt;show();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1400"/>
            <a:ext cx="81453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    protected:</a:t>
            </a:r>
          </a:p>
          <a:p>
            <a:r>
              <a:rPr lang="en-US" b="1" dirty="0" smtClean="0"/>
              <a:t>string name;</a:t>
            </a:r>
          </a:p>
          <a:p>
            <a:r>
              <a:rPr lang="en-US" b="1" dirty="0" err="1" smtClean="0"/>
              <a:t>public:heritage_student</a:t>
            </a:r>
            <a:r>
              <a:rPr lang="en-US" b="1" dirty="0" smtClean="0"/>
              <a:t>(string a):name(a){}</a:t>
            </a:r>
          </a:p>
          <a:p>
            <a:r>
              <a:rPr lang="en-US" b="1" dirty="0" smtClean="0"/>
              <a:t>virtual 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&lt;&lt;name&lt;&lt;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~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&lt;&lt;"base destructor"&lt;&lt;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heritage_cse_student:public</a:t>
            </a:r>
            <a:r>
              <a:rPr lang="en-US" b="1" dirty="0" smtClean="0"/>
              <a:t> 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name_cse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public:heritage_cse_student</a:t>
            </a:r>
            <a:r>
              <a:rPr lang="en-US" b="1" dirty="0" smtClean="0"/>
              <a:t>(string </a:t>
            </a:r>
            <a:r>
              <a:rPr lang="en-US" b="1" dirty="0" err="1" smtClean="0"/>
              <a:t>a,string</a:t>
            </a:r>
            <a:r>
              <a:rPr lang="en-US" b="1" dirty="0" smtClean="0"/>
              <a:t> b):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(a),</a:t>
            </a:r>
            <a:r>
              <a:rPr lang="en-US" b="1" dirty="0" err="1" smtClean="0"/>
              <a:t>name_cse</a:t>
            </a:r>
            <a:r>
              <a:rPr lang="en-US" b="1" dirty="0" smtClean="0"/>
              <a:t>(b){}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name_cse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~</a:t>
            </a:r>
            <a:r>
              <a:rPr lang="en-US" b="1" dirty="0" err="1" smtClean="0"/>
              <a:t>heritage_cse_student</a:t>
            </a:r>
            <a:r>
              <a:rPr lang="en-US" b="1" dirty="0" smtClean="0"/>
              <a:t>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&lt;&lt;"derived destructor"&lt;&lt;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err="1" smtClean="0"/>
              <a:t>heritage_student</a:t>
            </a:r>
            <a:r>
              <a:rPr lang="en-US" b="1" dirty="0" smtClean="0"/>
              <a:t> *</a:t>
            </a:r>
            <a:r>
              <a:rPr lang="en-US" b="1" dirty="0" err="1" smtClean="0"/>
              <a:t>obj</a:t>
            </a:r>
            <a:r>
              <a:rPr lang="en-US" b="1" dirty="0" smtClean="0"/>
              <a:t>=new </a:t>
            </a:r>
            <a:r>
              <a:rPr lang="en-US" b="1" dirty="0" err="1" smtClean="0"/>
              <a:t>heritage_cse_student</a:t>
            </a:r>
            <a:r>
              <a:rPr lang="en-US" b="1" dirty="0" smtClean="0"/>
              <a:t>("</a:t>
            </a:r>
            <a:r>
              <a:rPr lang="en-US" b="1" dirty="0" err="1" smtClean="0"/>
              <a:t>Heritage","ABC</a:t>
            </a:r>
            <a:r>
              <a:rPr lang="en-US" b="1" dirty="0" smtClean="0"/>
              <a:t>");</a:t>
            </a:r>
          </a:p>
          <a:p>
            <a:r>
              <a:rPr lang="en-US" b="1" dirty="0" err="1" smtClean="0"/>
              <a:t>obj</a:t>
            </a:r>
            <a:r>
              <a:rPr lang="en-US" b="1" dirty="0" smtClean="0"/>
              <a:t>-&gt;show();</a:t>
            </a:r>
          </a:p>
          <a:p>
            <a:r>
              <a:rPr lang="en-US" b="1" dirty="0" smtClean="0"/>
              <a:t>delete </a:t>
            </a:r>
            <a:r>
              <a:rPr lang="en-US" b="1" dirty="0" err="1" smtClean="0"/>
              <a:t>obj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037" y="1752600"/>
            <a:ext cx="844705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    protected:</a:t>
            </a:r>
          </a:p>
          <a:p>
            <a:r>
              <a:rPr lang="en-US" b="1" dirty="0" smtClean="0"/>
              <a:t>string name;</a:t>
            </a:r>
          </a:p>
          <a:p>
            <a:r>
              <a:rPr lang="en-US" b="1" dirty="0" err="1" smtClean="0"/>
              <a:t>public:heritage_student</a:t>
            </a:r>
            <a:r>
              <a:rPr lang="en-US" b="1" dirty="0" smtClean="0"/>
              <a:t>(string a):name(a){}</a:t>
            </a:r>
          </a:p>
          <a:p>
            <a:r>
              <a:rPr lang="en-US" b="1" dirty="0" smtClean="0"/>
              <a:t>virtual 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&lt;&lt;name&lt;&lt;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u="sng" dirty="0" smtClean="0"/>
              <a:t>virtual ~</a:t>
            </a:r>
            <a:r>
              <a:rPr lang="en-US" b="1" u="sng" dirty="0" err="1" smtClean="0"/>
              <a:t>heritage_student</a:t>
            </a:r>
            <a:r>
              <a:rPr lang="en-US" b="1" u="sng" dirty="0" smtClean="0"/>
              <a:t>(){</a:t>
            </a:r>
            <a:r>
              <a:rPr lang="en-US" b="1" u="sng" dirty="0" err="1" smtClean="0"/>
              <a:t>cout</a:t>
            </a:r>
            <a:r>
              <a:rPr lang="en-US" b="1" u="sng" dirty="0" smtClean="0"/>
              <a:t>&lt;&lt;"base destructor"&lt;&lt;</a:t>
            </a:r>
            <a:r>
              <a:rPr lang="en-US" b="1" u="sng" dirty="0" err="1" smtClean="0"/>
              <a:t>endl</a:t>
            </a:r>
            <a:r>
              <a:rPr lang="en-US" b="1" u="sng" dirty="0" smtClean="0"/>
              <a:t>;}</a:t>
            </a:r>
          </a:p>
          <a:p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4877" y="1828800"/>
            <a:ext cx="814537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base{}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sub:public</a:t>
            </a:r>
            <a:r>
              <a:rPr lang="en-US" dirty="0" smtClean="0"/>
              <a:t> base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sub:protected</a:t>
            </a:r>
            <a:r>
              <a:rPr lang="en-US" dirty="0" smtClean="0"/>
              <a:t> base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sub:private</a:t>
            </a:r>
            <a:r>
              <a:rPr lang="en-US" dirty="0" smtClean="0"/>
              <a:t> base</a:t>
            </a:r>
          </a:p>
          <a:p>
            <a:r>
              <a:rPr lang="en-US" dirty="0" smtClean="0"/>
              <a:t>class sub: base// default-private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pure virtual function(abstract method in 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    protected:</a:t>
            </a:r>
          </a:p>
          <a:p>
            <a:r>
              <a:rPr lang="en-US" b="1" dirty="0" smtClean="0"/>
              <a:t>string name;</a:t>
            </a:r>
          </a:p>
          <a:p>
            <a:r>
              <a:rPr lang="en-US" b="1" dirty="0" err="1" smtClean="0"/>
              <a:t>public:heritage_student</a:t>
            </a:r>
            <a:r>
              <a:rPr lang="en-US" b="1" dirty="0" smtClean="0"/>
              <a:t>(string a):name(a){}</a:t>
            </a:r>
          </a:p>
          <a:p>
            <a:r>
              <a:rPr lang="en-US" b="1" u="sng" dirty="0" smtClean="0"/>
              <a:t>virtual void show()=0;</a:t>
            </a:r>
          </a:p>
          <a:p>
            <a:r>
              <a:rPr lang="en-US" b="1" dirty="0" smtClean="0"/>
              <a:t>virtual ~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&lt;&lt;"base destructor"&lt;&lt;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heritage_cse_student:public</a:t>
            </a:r>
            <a:r>
              <a:rPr lang="en-US" b="1" dirty="0" smtClean="0"/>
              <a:t> 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string </a:t>
            </a:r>
            <a:r>
              <a:rPr lang="en-US" b="1" dirty="0" err="1" smtClean="0"/>
              <a:t>name_cse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public:heritage_cse_student</a:t>
            </a:r>
            <a:r>
              <a:rPr lang="en-US" b="1" dirty="0" smtClean="0"/>
              <a:t>(string </a:t>
            </a:r>
            <a:r>
              <a:rPr lang="en-US" b="1" dirty="0" err="1" smtClean="0"/>
              <a:t>a,string</a:t>
            </a:r>
            <a:r>
              <a:rPr lang="en-US" b="1" dirty="0" smtClean="0"/>
              <a:t> b):</a:t>
            </a:r>
            <a:r>
              <a:rPr lang="en-US" b="1" dirty="0" err="1" smtClean="0"/>
              <a:t>heritage_student</a:t>
            </a:r>
            <a:r>
              <a:rPr lang="en-US" b="1" dirty="0" smtClean="0"/>
              <a:t>(a),</a:t>
            </a:r>
            <a:r>
              <a:rPr lang="en-US" b="1" dirty="0" err="1" smtClean="0"/>
              <a:t>name_cse</a:t>
            </a:r>
            <a:r>
              <a:rPr lang="en-US" b="1" dirty="0" smtClean="0"/>
              <a:t>(b){}</a:t>
            </a:r>
          </a:p>
          <a:p>
            <a:r>
              <a:rPr lang="en-US" b="1" dirty="0" smtClean="0"/>
              <a:t>void show(){</a:t>
            </a:r>
            <a:r>
              <a:rPr lang="en-US" b="1" dirty="0" err="1" smtClean="0"/>
              <a:t>cout</a:t>
            </a:r>
            <a:r>
              <a:rPr lang="en-US" b="1" dirty="0" smtClean="0"/>
              <a:t>&lt;&lt;name&lt;&lt;</a:t>
            </a:r>
            <a:r>
              <a:rPr lang="en-US" b="1" dirty="0" err="1" smtClean="0"/>
              <a:t>endl</a:t>
            </a:r>
            <a:r>
              <a:rPr lang="en-US" b="1" dirty="0" smtClean="0"/>
              <a:t>; </a:t>
            </a: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name_cse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~</a:t>
            </a:r>
            <a:r>
              <a:rPr lang="en-US" b="1" dirty="0" err="1" smtClean="0"/>
              <a:t>heritage_cse_student</a:t>
            </a:r>
            <a:r>
              <a:rPr lang="en-US" b="1" dirty="0" smtClean="0"/>
              <a:t>(){</a:t>
            </a:r>
            <a:r>
              <a:rPr lang="en-US" b="1" dirty="0" err="1" smtClean="0"/>
              <a:t>cout</a:t>
            </a:r>
            <a:r>
              <a:rPr lang="en-US" b="1" dirty="0" smtClean="0"/>
              <a:t>&lt;&lt;"derived destructor"&lt;&lt;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352800"/>
            <a:ext cx="78486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33400" y="1828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main(){</a:t>
            </a:r>
          </a:p>
          <a:p>
            <a:r>
              <a:rPr lang="en-US" b="1" dirty="0" err="1" smtClean="0"/>
              <a:t>heritage_student</a:t>
            </a:r>
            <a:r>
              <a:rPr lang="en-US" b="1" dirty="0" smtClean="0"/>
              <a:t> *</a:t>
            </a:r>
            <a:r>
              <a:rPr lang="en-US" b="1" dirty="0" err="1" smtClean="0"/>
              <a:t>obj</a:t>
            </a:r>
            <a:r>
              <a:rPr lang="en-US" b="1" dirty="0" smtClean="0"/>
              <a:t>=new </a:t>
            </a:r>
            <a:r>
              <a:rPr lang="en-US" b="1" dirty="0" err="1" smtClean="0"/>
              <a:t>heritage_cse_student</a:t>
            </a:r>
            <a:r>
              <a:rPr lang="en-US" b="1" dirty="0" smtClean="0"/>
              <a:t>("</a:t>
            </a:r>
            <a:r>
              <a:rPr lang="en-US" b="1" dirty="0" err="1" smtClean="0"/>
              <a:t>Heritage","ABC</a:t>
            </a:r>
            <a:r>
              <a:rPr lang="en-US" b="1" dirty="0" smtClean="0"/>
              <a:t>");</a:t>
            </a:r>
          </a:p>
          <a:p>
            <a:r>
              <a:rPr lang="en-US" b="1" dirty="0" err="1" smtClean="0"/>
              <a:t>obj</a:t>
            </a:r>
            <a:r>
              <a:rPr lang="en-US" b="1" dirty="0" smtClean="0"/>
              <a:t>-&gt;show();</a:t>
            </a:r>
          </a:p>
          <a:p>
            <a:r>
              <a:rPr lang="en-US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class shape{</a:t>
            </a:r>
          </a:p>
          <a:p>
            <a:r>
              <a:rPr lang="en-US" b="1" dirty="0" smtClean="0"/>
              <a:t>protected: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dim1,dim2;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shape(</a:t>
            </a:r>
            <a:r>
              <a:rPr lang="en-US" b="1" dirty="0" err="1" smtClean="0"/>
              <a:t>int</a:t>
            </a:r>
            <a:r>
              <a:rPr lang="en-US" b="1" dirty="0" smtClean="0"/>
              <a:t> x,  </a:t>
            </a:r>
            <a:r>
              <a:rPr lang="en-US" b="1" dirty="0" err="1" smtClean="0"/>
              <a:t>int</a:t>
            </a:r>
            <a:r>
              <a:rPr lang="en-US" b="1" dirty="0" smtClean="0"/>
              <a:t> y):dim1(x),dim2(y){}</a:t>
            </a:r>
          </a:p>
          <a:p>
            <a:r>
              <a:rPr lang="en-US" b="1" dirty="0" smtClean="0"/>
              <a:t>virtual void area()=0;</a:t>
            </a:r>
          </a:p>
          <a:p>
            <a:r>
              <a:rPr lang="en-US" b="1" dirty="0" smtClean="0"/>
              <a:t>};</a:t>
            </a:r>
          </a:p>
          <a:p>
            <a:endParaRPr lang="en-US" b="1" dirty="0" smtClean="0"/>
          </a:p>
          <a:p>
            <a:r>
              <a:rPr lang="en-US" b="1" dirty="0" smtClean="0"/>
              <a:t>class </a:t>
            </a:r>
            <a:r>
              <a:rPr lang="en-US" b="1" dirty="0" err="1" smtClean="0"/>
              <a:t>rectangle:public</a:t>
            </a:r>
            <a:r>
              <a:rPr lang="en-US" b="1" dirty="0" smtClean="0"/>
              <a:t> shape{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rectangle(</a:t>
            </a:r>
            <a:r>
              <a:rPr lang="en-US" b="1" dirty="0" err="1" smtClean="0"/>
              <a:t>int</a:t>
            </a:r>
            <a:r>
              <a:rPr lang="en-US" b="1" dirty="0" smtClean="0"/>
              <a:t> x, </a:t>
            </a:r>
            <a:r>
              <a:rPr lang="en-US" b="1" dirty="0" err="1" smtClean="0"/>
              <a:t>int</a:t>
            </a:r>
            <a:r>
              <a:rPr lang="en-US" b="1" dirty="0" smtClean="0"/>
              <a:t> y):shape(</a:t>
            </a:r>
            <a:r>
              <a:rPr lang="en-US" b="1" dirty="0" err="1" smtClean="0"/>
              <a:t>x,y</a:t>
            </a:r>
            <a:r>
              <a:rPr lang="en-US" b="1" dirty="0" smtClean="0"/>
              <a:t>){}</a:t>
            </a:r>
          </a:p>
          <a:p>
            <a:r>
              <a:rPr lang="en-US" b="1" dirty="0" smtClean="0"/>
              <a:t>void area(){</a:t>
            </a:r>
            <a:r>
              <a:rPr lang="en-US" b="1" dirty="0" err="1" smtClean="0"/>
              <a:t>cout</a:t>
            </a:r>
            <a:r>
              <a:rPr lang="en-US" b="1" dirty="0" smtClean="0"/>
              <a:t>&lt;&lt;dim1*dim2&lt;&lt;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square:public</a:t>
            </a:r>
            <a:r>
              <a:rPr lang="en-US" b="1" dirty="0" smtClean="0"/>
              <a:t> shape{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smtClean="0"/>
              <a:t>square(</a:t>
            </a:r>
            <a:r>
              <a:rPr lang="en-US" b="1" dirty="0" err="1" smtClean="0"/>
              <a:t>int</a:t>
            </a:r>
            <a:r>
              <a:rPr lang="en-US" b="1" dirty="0" smtClean="0"/>
              <a:t> x):shape(</a:t>
            </a:r>
            <a:r>
              <a:rPr lang="en-US" b="1" dirty="0" err="1" smtClean="0"/>
              <a:t>x,x</a:t>
            </a:r>
            <a:r>
              <a:rPr lang="en-US" b="1" dirty="0" smtClean="0"/>
              <a:t>){}</a:t>
            </a:r>
          </a:p>
          <a:p>
            <a:r>
              <a:rPr lang="en-US" b="1" dirty="0" smtClean="0"/>
              <a:t>void area(){</a:t>
            </a:r>
            <a:r>
              <a:rPr lang="en-US" b="1" dirty="0" err="1" smtClean="0"/>
              <a:t>cout</a:t>
            </a:r>
            <a:r>
              <a:rPr lang="en-US" b="1" dirty="0" smtClean="0"/>
              <a:t>&lt;&lt;dim1*dim2&lt;&lt;</a:t>
            </a:r>
            <a:r>
              <a:rPr lang="en-US" b="1" dirty="0" err="1" smtClean="0"/>
              <a:t>endl</a:t>
            </a:r>
            <a:r>
              <a:rPr lang="en-US" b="1" dirty="0" smtClean="0"/>
              <a:t>;}</a:t>
            </a:r>
          </a:p>
          <a:p>
            <a:r>
              <a:rPr lang="en-US" b="1" dirty="0" smtClean="0"/>
              <a:t>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shape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=new rectangle(2,3);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-&gt;area();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=new square(4);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-&gt;area();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4877" y="1828800"/>
            <a:ext cx="814537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944562"/>
          </a:xfrm>
        </p:spPr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and </a:t>
            </a:r>
            <a:r>
              <a:rPr lang="en-US" dirty="0" err="1" smtClean="0"/>
              <a:t>vptr</a:t>
            </a:r>
            <a:endParaRPr lang="en-US" dirty="0"/>
          </a:p>
        </p:txBody>
      </p:sp>
      <p:pic>
        <p:nvPicPr>
          <p:cNvPr id="4" name="Content Placeholder 3" descr="VTab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19200"/>
            <a:ext cx="5429349" cy="53300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override annotation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override keyword serves two purposes:</a:t>
            </a:r>
          </a:p>
          <a:p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It </a:t>
            </a:r>
            <a:r>
              <a:rPr lang="en-IN" dirty="0" smtClean="0"/>
              <a:t>shows the reader of the code that "this is a virtual method, that is overriding a virtual method of the base class</a:t>
            </a:r>
            <a:r>
              <a:rPr lang="en-IN" dirty="0" smtClean="0"/>
              <a:t>.“</a:t>
            </a:r>
          </a:p>
          <a:p>
            <a:pPr marL="514350" indent="-514350">
              <a:buAutoNum type="arabicPeriod"/>
            </a:pPr>
            <a:r>
              <a:rPr lang="en-IN" dirty="0" smtClean="0"/>
              <a:t>The </a:t>
            </a:r>
            <a:r>
              <a:rPr lang="en-IN" dirty="0" smtClean="0"/>
              <a:t>compiler also knows that it's an override, so it can "check" that you are not altering/adding new methods that you think are overrides.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std;</a:t>
            </a:r>
          </a:p>
          <a:p>
            <a:r>
              <a:rPr lang="en-IN" dirty="0" smtClean="0"/>
              <a:t>class A{</a:t>
            </a:r>
          </a:p>
          <a:p>
            <a:r>
              <a:rPr lang="en-IN" dirty="0" smtClean="0"/>
              <a:t>public:</a:t>
            </a:r>
          </a:p>
          <a:p>
            <a:r>
              <a:rPr lang="en-IN" dirty="0" smtClean="0"/>
              <a:t>virtual void show(){</a:t>
            </a:r>
            <a:r>
              <a:rPr lang="en-IN" dirty="0" err="1" smtClean="0"/>
              <a:t>cout</a:t>
            </a:r>
            <a:r>
              <a:rPr lang="en-IN" dirty="0" smtClean="0"/>
              <a:t>&lt;&lt;"Inside A"&lt;&lt;</a:t>
            </a:r>
            <a:r>
              <a:rPr lang="en-IN" dirty="0" err="1" smtClean="0"/>
              <a:t>endl</a:t>
            </a:r>
            <a:r>
              <a:rPr lang="en-IN" dirty="0" smtClean="0"/>
              <a:t>;}</a:t>
            </a:r>
          </a:p>
          <a:p>
            <a:endParaRPr lang="en-IN" dirty="0" smtClean="0"/>
          </a:p>
          <a:p>
            <a:r>
              <a:rPr lang="en-IN" dirty="0" smtClean="0"/>
              <a:t>};</a:t>
            </a:r>
          </a:p>
          <a:p>
            <a:r>
              <a:rPr lang="en-IN" dirty="0" smtClean="0"/>
              <a:t>class B:public A{</a:t>
            </a:r>
          </a:p>
          <a:p>
            <a:r>
              <a:rPr lang="en-IN" dirty="0" smtClean="0"/>
              <a:t>public:</a:t>
            </a:r>
          </a:p>
          <a:p>
            <a:r>
              <a:rPr lang="en-IN" dirty="0" smtClean="0"/>
              <a:t>void show() override{</a:t>
            </a:r>
            <a:r>
              <a:rPr lang="en-IN" dirty="0" err="1" smtClean="0"/>
              <a:t>cout</a:t>
            </a:r>
            <a:r>
              <a:rPr lang="en-IN" dirty="0" smtClean="0"/>
              <a:t>&lt;&lt;"Inside B"&lt;&lt;</a:t>
            </a:r>
            <a:r>
              <a:rPr lang="en-IN" dirty="0" err="1" smtClean="0"/>
              <a:t>endl</a:t>
            </a:r>
            <a:r>
              <a:rPr lang="en-IN" dirty="0" smtClean="0"/>
              <a:t>;}// Gives no error, Prints Inside B</a:t>
            </a:r>
          </a:p>
          <a:p>
            <a:r>
              <a:rPr lang="en-IN" dirty="0" smtClean="0"/>
              <a:t>//void show(</a:t>
            </a:r>
            <a:r>
              <a:rPr lang="en-IN" dirty="0" err="1" smtClean="0"/>
              <a:t>int</a:t>
            </a:r>
            <a:r>
              <a:rPr lang="en-IN" dirty="0" smtClean="0"/>
              <a:t> a)override {</a:t>
            </a:r>
            <a:r>
              <a:rPr lang="en-IN" dirty="0" err="1" smtClean="0"/>
              <a:t>cout</a:t>
            </a:r>
            <a:r>
              <a:rPr lang="en-IN" dirty="0" smtClean="0"/>
              <a:t>&lt;&lt;"Inside B"&lt;&lt;</a:t>
            </a:r>
            <a:r>
              <a:rPr lang="en-IN" dirty="0" err="1" smtClean="0"/>
              <a:t>endl</a:t>
            </a:r>
            <a:r>
              <a:rPr lang="en-IN" dirty="0" smtClean="0"/>
              <a:t>;}  //Gives error, marked override, but does not override                                 </a:t>
            </a:r>
          </a:p>
          <a:p>
            <a:r>
              <a:rPr lang="en-IN" dirty="0" smtClean="0"/>
              <a:t>//void </a:t>
            </a:r>
            <a:r>
              <a:rPr lang="en-IN" dirty="0" err="1" smtClean="0"/>
              <a:t>sho</a:t>
            </a:r>
            <a:r>
              <a:rPr lang="en-IN" dirty="0" smtClean="0"/>
              <a:t>() override{</a:t>
            </a:r>
            <a:r>
              <a:rPr lang="en-IN" dirty="0" err="1" smtClean="0"/>
              <a:t>cout</a:t>
            </a:r>
            <a:r>
              <a:rPr lang="en-IN" dirty="0" smtClean="0"/>
              <a:t>&lt;&lt;"Inside B"&lt;&lt;</a:t>
            </a:r>
            <a:r>
              <a:rPr lang="en-IN" dirty="0" err="1" smtClean="0"/>
              <a:t>endl</a:t>
            </a:r>
            <a:r>
              <a:rPr lang="en-IN" dirty="0" smtClean="0"/>
              <a:t>;} //Gives error, marked override, but does not override</a:t>
            </a:r>
          </a:p>
          <a:p>
            <a:r>
              <a:rPr lang="en-IN" dirty="0" smtClean="0"/>
              <a:t>};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main(){</a:t>
            </a:r>
          </a:p>
          <a:p>
            <a:r>
              <a:rPr lang="en-IN" dirty="0" smtClean="0"/>
              <a:t>B </a:t>
            </a:r>
            <a:r>
              <a:rPr lang="en-IN" dirty="0" err="1" smtClean="0"/>
              <a:t>obj;obj.show</a:t>
            </a:r>
            <a:r>
              <a:rPr lang="en-IN" dirty="0" smtClean="0"/>
              <a:t>();// It is not using polymorphic behaviour</a:t>
            </a:r>
          </a:p>
          <a:p>
            <a:r>
              <a:rPr lang="en-IN" dirty="0" smtClean="0"/>
              <a:t>A * </a:t>
            </a:r>
            <a:r>
              <a:rPr lang="en-IN" dirty="0" err="1" smtClean="0"/>
              <a:t>ptr</a:t>
            </a:r>
            <a:r>
              <a:rPr lang="en-IN" dirty="0" smtClean="0"/>
              <a:t>=new B; //It is using polymorphic behaviour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-&gt;show();</a:t>
            </a:r>
          </a:p>
          <a:p>
            <a:r>
              <a:rPr lang="en-IN" dirty="0" smtClean="0"/>
              <a:t>// Both are example of overriding.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174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private inheritance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3200400" y="3276600"/>
            <a:ext cx="2951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protected inheritance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1143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Base Class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90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90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90600" y="2743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294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294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29400" y="2743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1066800"/>
            <a:ext cx="143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Derived Class</a:t>
            </a:r>
            <a:endParaRPr lang="en-US" dirty="0"/>
          </a:p>
        </p:txBody>
      </p:sp>
      <p:cxnSp>
        <p:nvCxnSpPr>
          <p:cNvPr id="32" name="Elbow Connector 31"/>
          <p:cNvCxnSpPr>
            <a:stCxn id="26" idx="3"/>
            <a:endCxn id="28" idx="1"/>
          </p:cNvCxnSpPr>
          <p:nvPr/>
        </p:nvCxnSpPr>
        <p:spPr>
          <a:xfrm flipV="1">
            <a:off x="2362200" y="1600200"/>
            <a:ext cx="42672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3"/>
            <a:endCxn id="28" idx="1"/>
          </p:cNvCxnSpPr>
          <p:nvPr/>
        </p:nvCxnSpPr>
        <p:spPr>
          <a:xfrm flipV="1">
            <a:off x="2362200" y="1600200"/>
            <a:ext cx="42672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400" y="13716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 accessible)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90600" y="3962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Base Class</a:t>
            </a:r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43000" y="4267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143000" y="4876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43000" y="556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81800" y="4267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781800" y="4876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81800" y="556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42" name="Elbow Connector 41"/>
          <p:cNvCxnSpPr>
            <a:stCxn id="37" idx="3"/>
            <a:endCxn id="40" idx="1"/>
          </p:cNvCxnSpPr>
          <p:nvPr/>
        </p:nvCxnSpPr>
        <p:spPr>
          <a:xfrm>
            <a:off x="2514600" y="5029200"/>
            <a:ext cx="426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8" idx="3"/>
            <a:endCxn id="40" idx="1"/>
          </p:cNvCxnSpPr>
          <p:nvPr/>
        </p:nvCxnSpPr>
        <p:spPr>
          <a:xfrm flipV="1">
            <a:off x="2514600" y="5029200"/>
            <a:ext cx="4267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90800" y="41910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 accessible)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05600" y="3886200"/>
            <a:ext cx="143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Derived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public inheritance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200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Base Class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505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114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3505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200" y="4114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11" name="Elbow Connector 10"/>
          <p:cNvCxnSpPr>
            <a:stCxn id="6" idx="3"/>
            <a:endCxn id="9" idx="1"/>
          </p:cNvCxnSpPr>
          <p:nvPr/>
        </p:nvCxnSpPr>
        <p:spPr>
          <a:xfrm>
            <a:off x="2286000" y="4267200"/>
            <a:ext cx="426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10" idx="1"/>
          </p:cNvCxnSpPr>
          <p:nvPr/>
        </p:nvCxnSpPr>
        <p:spPr>
          <a:xfrm>
            <a:off x="2286000" y="4953000"/>
            <a:ext cx="4267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2200" y="34290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 accessible)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3124200"/>
            <a:ext cx="143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Derived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869020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to different functions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229600" cy="38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1792</Words>
  <Application>Microsoft Office PowerPoint</Application>
  <PresentationFormat>On-screen Show (4:3)</PresentationFormat>
  <Paragraphs>368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Inheritance in C++</vt:lpstr>
      <vt:lpstr>Base and Derived class</vt:lpstr>
      <vt:lpstr>Access specifiers</vt:lpstr>
      <vt:lpstr>Syntax</vt:lpstr>
      <vt:lpstr>Syntax </vt:lpstr>
      <vt:lpstr>private inheritance</vt:lpstr>
      <vt:lpstr>public inheritance</vt:lpstr>
      <vt:lpstr>Types of Inheritance</vt:lpstr>
      <vt:lpstr>Accessibility to different functions</vt:lpstr>
      <vt:lpstr>Order of constructor call in Single Inheritance</vt:lpstr>
      <vt:lpstr>Output </vt:lpstr>
      <vt:lpstr>Order of constructor and destructor call in Multi level Inheritance</vt:lpstr>
      <vt:lpstr>Output </vt:lpstr>
      <vt:lpstr>Order of constructor call in Multiple Inheritance</vt:lpstr>
      <vt:lpstr>Order of constructor call in Multiple Inheritance(2)</vt:lpstr>
      <vt:lpstr>Destructor call in multiple inheritance</vt:lpstr>
      <vt:lpstr>Syntax to call parameterized constructor of Base classes</vt:lpstr>
      <vt:lpstr>Example Program</vt:lpstr>
      <vt:lpstr>Output</vt:lpstr>
      <vt:lpstr>Erroneous examples</vt:lpstr>
      <vt:lpstr>Contd…</vt:lpstr>
      <vt:lpstr>Output</vt:lpstr>
      <vt:lpstr>Erroneous output</vt:lpstr>
      <vt:lpstr>Erroneous output</vt:lpstr>
      <vt:lpstr>:: operator in multiple inheritance</vt:lpstr>
      <vt:lpstr>Output</vt:lpstr>
      <vt:lpstr>Multipath Inheritance</vt:lpstr>
      <vt:lpstr>Compiler error</vt:lpstr>
      <vt:lpstr>Corrected Program</vt:lpstr>
      <vt:lpstr>Contd..</vt:lpstr>
      <vt:lpstr>Output</vt:lpstr>
      <vt:lpstr>virtual base class</vt:lpstr>
      <vt:lpstr>Destructor call of multipath  inheritance</vt:lpstr>
      <vt:lpstr>Contd..</vt:lpstr>
      <vt:lpstr>Output</vt:lpstr>
      <vt:lpstr>Polymorphism in C++</vt:lpstr>
      <vt:lpstr>Virtual function</vt:lpstr>
      <vt:lpstr>Contd..</vt:lpstr>
      <vt:lpstr>Output</vt:lpstr>
      <vt:lpstr>Another way</vt:lpstr>
      <vt:lpstr>output</vt:lpstr>
      <vt:lpstr>Properly done program</vt:lpstr>
      <vt:lpstr>Output</vt:lpstr>
      <vt:lpstr>Slide 44</vt:lpstr>
      <vt:lpstr>Virtual destructor</vt:lpstr>
      <vt:lpstr>Contd..</vt:lpstr>
      <vt:lpstr>Output</vt:lpstr>
      <vt:lpstr>Corrected Program </vt:lpstr>
      <vt:lpstr>output</vt:lpstr>
      <vt:lpstr>pure virtual function(abstract method in C++)</vt:lpstr>
      <vt:lpstr>Contd..</vt:lpstr>
      <vt:lpstr>Another example</vt:lpstr>
      <vt:lpstr>Contd..</vt:lpstr>
      <vt:lpstr>Output</vt:lpstr>
      <vt:lpstr>vtable and vptr</vt:lpstr>
      <vt:lpstr>override annotation</vt:lpstr>
      <vt:lpstr>Program 1</vt:lpstr>
      <vt:lpstr>Example Program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hp</dc:creator>
  <cp:lastModifiedBy>hp</cp:lastModifiedBy>
  <cp:revision>166</cp:revision>
  <dcterms:created xsi:type="dcterms:W3CDTF">2006-08-16T00:00:00Z</dcterms:created>
  <dcterms:modified xsi:type="dcterms:W3CDTF">2020-09-07T09:54:23Z</dcterms:modified>
</cp:coreProperties>
</file>