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7"/>
  </p:notes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82" r:id="rId25"/>
    <p:sldId id="279" r:id="rId26"/>
    <p:sldId id="281" r:id="rId27"/>
    <p:sldId id="280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5" r:id="rId39"/>
    <p:sldId id="297" r:id="rId40"/>
    <p:sldId id="298" r:id="rId41"/>
    <p:sldId id="296" r:id="rId42"/>
    <p:sldId id="294" r:id="rId43"/>
    <p:sldId id="299" r:id="rId44"/>
    <p:sldId id="300" r:id="rId45"/>
    <p:sldId id="301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1" r:id="rId54"/>
    <p:sldId id="312" r:id="rId55"/>
    <p:sldId id="310" r:id="rId56"/>
    <p:sldId id="313" r:id="rId57"/>
    <p:sldId id="314" r:id="rId58"/>
    <p:sldId id="315" r:id="rId59"/>
    <p:sldId id="318" r:id="rId60"/>
    <p:sldId id="319" r:id="rId61"/>
    <p:sldId id="316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1" r:id="rId83"/>
    <p:sldId id="342" r:id="rId84"/>
    <p:sldId id="340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9" r:id="rId99"/>
    <p:sldId id="356" r:id="rId100"/>
    <p:sldId id="357" r:id="rId101"/>
    <p:sldId id="358" r:id="rId102"/>
    <p:sldId id="360" r:id="rId103"/>
    <p:sldId id="361" r:id="rId104"/>
    <p:sldId id="362" r:id="rId105"/>
    <p:sldId id="363" r:id="rId10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87D8EFCC-541D-4DAA-A5C5-D07BA223BAA2}">
          <p14:sldIdLst>
            <p14:sldId id="258"/>
          </p14:sldIdLst>
        </p14:section>
        <p14:section name="THE PROBLEMS" id="{A7A254AE-CED1-4552-BF65-0C7D7E4C3581}">
          <p14:sldIdLst>
            <p14:sldId id="256"/>
            <p14:sldId id="257"/>
          </p14:sldIdLst>
        </p14:section>
        <p14:section name="THE SOLUTION" id="{0DA6CF2E-7975-40A4-84B7-3D3AA09DA074}">
          <p14:sldIdLst>
            <p14:sldId id="259"/>
            <p14:sldId id="260"/>
            <p14:sldId id="261"/>
            <p14:sldId id="262"/>
            <p14:sldId id="263"/>
          </p14:sldIdLst>
        </p14:section>
        <p14:section name="INSTANTIATION" id="{04F7D55A-6558-4D02-89AF-7C578AF619E7}">
          <p14:sldIdLst>
            <p14:sldId id="264"/>
            <p14:sldId id="265"/>
            <p14:sldId id="266"/>
            <p14:sldId id="267"/>
            <p14:sldId id="268"/>
            <p14:sldId id="270"/>
            <p14:sldId id="269"/>
            <p14:sldId id="271"/>
            <p14:sldId id="272"/>
          </p14:sldIdLst>
        </p14:section>
        <p14:section name="ANOTHER EXAMPLE" id="{FD6E88FA-D8A3-4ACB-8EC2-453F8AC4A439}">
          <p14:sldIdLst>
            <p14:sldId id="274"/>
            <p14:sldId id="273"/>
            <p14:sldId id="275"/>
            <p14:sldId id="276"/>
            <p14:sldId id="277"/>
            <p14:sldId id="278"/>
          </p14:sldIdLst>
        </p14:section>
        <p14:section name="A BIT MORE" id="{A68E213A-C7D6-4002-8CEC-EBCFD7E9D4AE}">
          <p14:sldIdLst>
            <p14:sldId id="282"/>
            <p14:sldId id="279"/>
            <p14:sldId id="281"/>
            <p14:sldId id="280"/>
          </p14:sldIdLst>
        </p14:section>
        <p14:section name="AN OBVIOUS DOUBT" id="{73E0D8C8-FFF6-4722-8A24-D064C3967BF5}">
          <p14:sldIdLst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ANOTHER PROBLEM" id="{A690BC5D-EFD8-484F-959D-A6C25B8B29B8}">
          <p14:sldIdLst>
            <p14:sldId id="290"/>
            <p14:sldId id="291"/>
            <p14:sldId id="292"/>
          </p14:sldIdLst>
        </p14:section>
        <p14:section name="THE SOLUTION" id="{51872B7A-6C49-4EFE-B431-3294F5BDF872}">
          <p14:sldIdLst>
            <p14:sldId id="293"/>
            <p14:sldId id="295"/>
            <p14:sldId id="297"/>
            <p14:sldId id="298"/>
            <p14:sldId id="296"/>
            <p14:sldId id="294"/>
          </p14:sldIdLst>
        </p14:section>
        <p14:section name="Untitled Section" id="{323B9E36-C717-4AFB-AFDA-5A1919A02EBE}">
          <p14:sldIdLst>
            <p14:sldId id="299"/>
            <p14:sldId id="300"/>
            <p14:sldId id="301"/>
            <p14:sldId id="303"/>
          </p14:sldIdLst>
        </p14:section>
        <p14:section name="ANOTHER WAY" id="{DFD0B942-3FF4-49F8-8617-254872EBB6AD}">
          <p14:sldIdLst>
            <p14:sldId id="304"/>
            <p14:sldId id="305"/>
            <p14:sldId id="306"/>
            <p14:sldId id="307"/>
            <p14:sldId id="308"/>
          </p14:sldIdLst>
        </p14:section>
        <p14:section name="EXCEPTIONS" id="{F1523179-AD4B-4A3E-A262-027BA6329B23}">
          <p14:sldIdLst>
            <p14:sldId id="309"/>
            <p14:sldId id="311"/>
            <p14:sldId id="312"/>
            <p14:sldId id="310"/>
            <p14:sldId id="313"/>
            <p14:sldId id="314"/>
            <p14:sldId id="315"/>
            <p14:sldId id="318"/>
            <p14:sldId id="319"/>
            <p14:sldId id="316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0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53" autoAdjust="0"/>
    <p:restoredTop sz="94676" autoAdjust="0"/>
  </p:normalViewPr>
  <p:slideViewPr>
    <p:cSldViewPr>
      <p:cViewPr varScale="1">
        <p:scale>
          <a:sx n="70" d="100"/>
          <a:sy n="70" d="100"/>
        </p:scale>
        <p:origin x="-13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7A666-5D66-4DB5-9E5A-741D0CA90B93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A12B1-6D5B-49CE-AC1D-F286283014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5209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A12B1-6D5B-49CE-AC1D-F286283014CA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08401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A12B1-6D5B-49CE-AC1D-F286283014CA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57354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A12B1-6D5B-49CE-AC1D-F286283014CA}" type="slidenum">
              <a:rPr lang="en-IN" smtClean="0"/>
              <a:pPr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342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0211-A616-483C-9DBF-DB1E571B7744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87EA-D88A-4C07-B453-3CD7FF4531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961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0211-A616-483C-9DBF-DB1E571B7744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87EA-D88A-4C07-B453-3CD7FF4531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8307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0211-A616-483C-9DBF-DB1E571B7744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87EA-D88A-4C07-B453-3CD7FF4531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869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0211-A616-483C-9DBF-DB1E571B7744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87EA-D88A-4C07-B453-3CD7FF4531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8867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0211-A616-483C-9DBF-DB1E571B7744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87EA-D88A-4C07-B453-3CD7FF4531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2658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0211-A616-483C-9DBF-DB1E571B7744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87EA-D88A-4C07-B453-3CD7FF4531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7974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0211-A616-483C-9DBF-DB1E571B7744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87EA-D88A-4C07-B453-3CD7FF4531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4669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0211-A616-483C-9DBF-DB1E571B7744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87EA-D88A-4C07-B453-3CD7FF4531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8080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0211-A616-483C-9DBF-DB1E571B7744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87EA-D88A-4C07-B453-3CD7FF4531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5157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0211-A616-483C-9DBF-DB1E571B7744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87EA-D88A-4C07-B453-3CD7FF4531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7313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0211-A616-483C-9DBF-DB1E571B7744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87EA-D88A-4C07-B453-3CD7FF4531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372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C0211-A616-483C-9DBF-DB1E571B7744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887EA-D88A-4C07-B453-3CD7FF4531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0182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196752"/>
            <a:ext cx="7698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/>
              <a:t>TEMPLATES &amp; EXCEPTIONS</a:t>
            </a:r>
            <a:endParaRPr lang="en-IN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2494031" y="2723365"/>
            <a:ext cx="4077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NILANJANA G. BASU </a:t>
            </a:r>
            <a:endParaRPr lang="en-IN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957797" y="3573016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/>
              <a:t>HITK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xmlns="" val="253507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…INSTANTIATION…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8018" y="2598003"/>
            <a:ext cx="8251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4800" dirty="0" smtClean="0"/>
              <a:t>Basically, </a:t>
            </a:r>
            <a:r>
              <a:rPr lang="en-IN" sz="4800" dirty="0" smtClean="0">
                <a:solidFill>
                  <a:srgbClr val="FF0000"/>
                </a:solidFill>
              </a:rPr>
              <a:t>NOTHING right away</a:t>
            </a:r>
            <a:r>
              <a:rPr lang="en-IN" sz="4800" dirty="0" smtClean="0"/>
              <a:t>!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xmlns="" val="24051900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age;</a:t>
            </a:r>
          </a:p>
          <a:p>
            <a:r>
              <a:rPr lang="en-US" b="1" dirty="0" err="1" smtClean="0"/>
              <a:t>cin</a:t>
            </a:r>
            <a:r>
              <a:rPr lang="en-US" b="1" dirty="0" smtClean="0"/>
              <a:t>&gt;&gt;age;</a:t>
            </a:r>
          </a:p>
          <a:p>
            <a:r>
              <a:rPr lang="en-US" b="1" dirty="0" smtClean="0"/>
              <a:t>try{</a:t>
            </a:r>
          </a:p>
          <a:p>
            <a:r>
              <a:rPr lang="en-US" b="1" dirty="0" smtClean="0"/>
              <a:t>check(age);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catch(exception &amp;e){</a:t>
            </a:r>
            <a:r>
              <a:rPr lang="en-US" b="1" dirty="0" err="1" smtClean="0"/>
              <a:t>cout</a:t>
            </a:r>
            <a:r>
              <a:rPr lang="en-US" b="1" dirty="0" smtClean="0"/>
              <a:t>&lt;&lt;</a:t>
            </a:r>
            <a:r>
              <a:rPr lang="en-US" b="1" dirty="0" err="1" smtClean="0"/>
              <a:t>e.what</a:t>
            </a:r>
            <a:r>
              <a:rPr lang="en-US" b="1" dirty="0" smtClean="0"/>
              <a:t>();}</a:t>
            </a:r>
          </a:p>
          <a:p>
            <a:r>
              <a:rPr lang="en-US" b="1" dirty="0" smtClean="0"/>
              <a:t>return 0;</a:t>
            </a:r>
          </a:p>
          <a:p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4037" y="1752600"/>
            <a:ext cx="829621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catch(...)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catches all kind of exceptions</a:t>
            </a:r>
            <a:endParaRPr lang="en-US" dirty="0" smtClean="0"/>
          </a:p>
          <a:p>
            <a:r>
              <a:rPr lang="en-US" b="1" dirty="0" smtClean="0"/>
              <a:t>#include&lt;</a:t>
            </a:r>
            <a:r>
              <a:rPr lang="en-US" b="1" dirty="0" err="1" smtClean="0"/>
              <a:t>iostream</a:t>
            </a:r>
            <a:r>
              <a:rPr lang="en-US" b="1" dirty="0" smtClean="0"/>
              <a:t>&gt;</a:t>
            </a:r>
            <a:endParaRPr lang="en-US" dirty="0" smtClean="0"/>
          </a:p>
          <a:p>
            <a:r>
              <a:rPr lang="en-US" b="1" dirty="0" smtClean="0"/>
              <a:t>using namespace std;</a:t>
            </a:r>
            <a:endParaRPr lang="en-US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  <a:endParaRPr lang="en-US" dirty="0" smtClean="0"/>
          </a:p>
          <a:p>
            <a:r>
              <a:rPr lang="en-US" b="1" dirty="0" smtClean="0"/>
              <a:t>try{</a:t>
            </a:r>
            <a:endParaRPr lang="en-US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 *p; </a:t>
            </a:r>
            <a:r>
              <a:rPr lang="en-US" b="1" dirty="0" err="1" smtClean="0"/>
              <a:t>int</a:t>
            </a:r>
            <a:r>
              <a:rPr lang="en-US" b="1" dirty="0" smtClean="0"/>
              <a:t> size;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&lt;&lt;"Enter the size"&lt;&lt;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err="1" smtClean="0"/>
              <a:t>cin</a:t>
            </a:r>
            <a:r>
              <a:rPr lang="en-US" b="1" dirty="0" smtClean="0"/>
              <a:t>&gt;&gt;size;</a:t>
            </a:r>
            <a:endParaRPr lang="en-US" dirty="0" smtClean="0"/>
          </a:p>
          <a:p>
            <a:r>
              <a:rPr lang="en-US" b="1" dirty="0" smtClean="0"/>
              <a:t>p=new </a:t>
            </a:r>
            <a:r>
              <a:rPr lang="en-US" b="1" dirty="0" err="1" smtClean="0"/>
              <a:t>int</a:t>
            </a:r>
            <a:r>
              <a:rPr lang="en-US" b="1" dirty="0" smtClean="0"/>
              <a:t>[size];</a:t>
            </a:r>
            <a:endParaRPr lang="en-US" dirty="0" smtClean="0"/>
          </a:p>
          <a:p>
            <a:r>
              <a:rPr lang="en-US" b="1" dirty="0" smtClean="0"/>
              <a:t>throw 1;</a:t>
            </a:r>
            <a:endParaRPr lang="en-US" dirty="0" smtClean="0"/>
          </a:p>
          <a:p>
            <a:r>
              <a:rPr lang="en-US" b="1" dirty="0" smtClean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catch(</a:t>
            </a:r>
            <a:r>
              <a:rPr lang="en-US" b="1" dirty="0" err="1" smtClean="0"/>
              <a:t>bad_alloc</a:t>
            </a:r>
            <a:r>
              <a:rPr lang="en-US" b="1" dirty="0" smtClean="0"/>
              <a:t>){</a:t>
            </a:r>
            <a:endParaRPr lang="en-US" dirty="0" smtClean="0"/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&lt;&lt;"</a:t>
            </a:r>
            <a:r>
              <a:rPr lang="en-US" b="1" dirty="0" err="1" smtClean="0"/>
              <a:t>bad_alloc</a:t>
            </a:r>
            <a:r>
              <a:rPr lang="en-US" b="1" dirty="0" smtClean="0"/>
              <a:t>";</a:t>
            </a:r>
            <a:endParaRPr lang="en-US" dirty="0" smtClean="0"/>
          </a:p>
          <a:p>
            <a:r>
              <a:rPr lang="en-US" b="1" dirty="0" smtClean="0"/>
              <a:t>}</a:t>
            </a:r>
            <a:endParaRPr lang="en-US" dirty="0" smtClean="0"/>
          </a:p>
          <a:p>
            <a:r>
              <a:rPr lang="en-US" b="1" dirty="0" smtClean="0"/>
              <a:t>catch(...)</a:t>
            </a:r>
            <a:endParaRPr lang="en-US" dirty="0" smtClean="0"/>
          </a:p>
          <a:p>
            <a:r>
              <a:rPr lang="en-US" b="1" dirty="0" smtClean="0"/>
              <a:t>{</a:t>
            </a:r>
            <a:endParaRPr lang="en-US" dirty="0" smtClean="0"/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&lt;&lt;"others";</a:t>
            </a:r>
            <a:endParaRPr lang="en-US" dirty="0" smtClean="0"/>
          </a:p>
          <a:p>
            <a:r>
              <a:rPr lang="en-US" b="1" dirty="0" smtClean="0"/>
              <a:t>}</a:t>
            </a:r>
            <a:endParaRPr lang="en-US" dirty="0" smtClean="0"/>
          </a:p>
          <a:p>
            <a:r>
              <a:rPr lang="en-US" b="1" dirty="0" smtClean="0"/>
              <a:t>return 0;</a:t>
            </a:r>
            <a:endParaRPr lang="en-US" dirty="0" smtClean="0"/>
          </a:p>
          <a:p>
            <a:r>
              <a:rPr lang="en-US" b="1" dirty="0" smtClean="0"/>
              <a:t>}</a:t>
            </a:r>
            <a:br>
              <a:rPr lang="en-US" b="1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5979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Terminate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smtClean="0"/>
              <a:t>s</a:t>
            </a:r>
            <a:r>
              <a:rPr lang="en-IN" b="1" dirty="0" smtClean="0"/>
              <a:t>td::terminate</a:t>
            </a:r>
            <a:r>
              <a:rPr lang="en-IN" dirty="0" smtClean="0"/>
              <a:t> is what is automatically called in a C++ program when there is an unhandled exception.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 smtClean="0"/>
              <a:t>is essentially the C++ equivalent to </a:t>
            </a:r>
            <a:r>
              <a:rPr lang="en-IN" dirty="0" smtClean="0"/>
              <a:t>C abort</a:t>
            </a:r>
            <a:r>
              <a:rPr lang="en-IN" dirty="0" smtClean="0"/>
              <a:t>, assuming that you are reporting all your exceptional errors by means of throwing exceptions.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 smtClean="0"/>
              <a:t>calls a handler that is set by the std::</a:t>
            </a:r>
            <a:r>
              <a:rPr lang="en-IN" dirty="0" err="1" smtClean="0"/>
              <a:t>set_terminate</a:t>
            </a:r>
            <a:r>
              <a:rPr lang="en-IN" dirty="0" smtClean="0"/>
              <a:t> function, which by default simply calls abort.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Terminate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std::terminate should be considered a last-ditch error reporting tool, even in C++.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smtClean="0"/>
              <a:t>problem with std::terminate is that the terminate handler does </a:t>
            </a:r>
            <a:r>
              <a:rPr lang="en-IN" i="1" dirty="0" smtClean="0"/>
              <a:t>not</a:t>
            </a:r>
            <a:r>
              <a:rPr lang="en-IN" dirty="0" smtClean="0"/>
              <a:t> have access to the exception that went unhandled, so there's no way to tell what it was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 </a:t>
            </a:r>
            <a:r>
              <a:rPr lang="en-IN" dirty="0" smtClean="0"/>
              <a:t>You're usually much better off wrapping the entirety of main in a try { } catch (std::exception&amp; ex) { } block. </a:t>
            </a:r>
            <a:endParaRPr lang="en-IN" dirty="0" smtClean="0"/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At </a:t>
            </a:r>
            <a:r>
              <a:rPr lang="en-IN" dirty="0" smtClean="0"/>
              <a:t>least then you can report more information about exceptions that derived from std::exception (although of course exceptions that do not derive from std::exception would still end up unhandled).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…INSTANTIATION…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28018" y="3820978"/>
            <a:ext cx="855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000" dirty="0"/>
              <a:t>The function template itself doesn’t cause the compiler </a:t>
            </a:r>
            <a:r>
              <a:rPr lang="en-IN" sz="2000" dirty="0" smtClean="0"/>
              <a:t>to generate </a:t>
            </a:r>
            <a:r>
              <a:rPr lang="en-IN" sz="2000" dirty="0"/>
              <a:t>any code.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516" y="4593322"/>
            <a:ext cx="91613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000" dirty="0"/>
              <a:t>Code generation doesn’t take place until the function is actually called (invoked) by </a:t>
            </a:r>
            <a:endParaRPr lang="en-IN" sz="2000" dirty="0" smtClean="0"/>
          </a:p>
          <a:p>
            <a:r>
              <a:rPr lang="en-IN" sz="2000" dirty="0" smtClean="0"/>
              <a:t>a statement within </a:t>
            </a:r>
            <a:r>
              <a:rPr lang="en-IN" sz="2000" dirty="0"/>
              <a:t>the program.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516" y="1556792"/>
            <a:ext cx="81753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dirty="0"/>
              <a:t>W</a:t>
            </a:r>
            <a:r>
              <a:rPr lang="en-IN" sz="2000" dirty="0" smtClean="0"/>
              <a:t>hat </a:t>
            </a:r>
            <a:r>
              <a:rPr lang="en-IN" sz="2000" dirty="0"/>
              <a:t>does the </a:t>
            </a:r>
            <a:r>
              <a:rPr lang="en-IN" sz="2400" dirty="0"/>
              <a:t>compiler</a:t>
            </a:r>
            <a:r>
              <a:rPr lang="en-IN" sz="2000" dirty="0"/>
              <a:t> do when it sees the template keyword </a:t>
            </a:r>
            <a:r>
              <a:rPr lang="en-IN" sz="2000" dirty="0" smtClean="0"/>
              <a:t>and </a:t>
            </a:r>
            <a:r>
              <a:rPr lang="en-IN" sz="2000" dirty="0"/>
              <a:t>the </a:t>
            </a:r>
            <a:endParaRPr lang="en-IN" sz="2000" dirty="0" smtClean="0"/>
          </a:p>
          <a:p>
            <a:r>
              <a:rPr lang="en-IN" sz="2000" dirty="0"/>
              <a:t>f</a:t>
            </a:r>
            <a:r>
              <a:rPr lang="en-IN" sz="2000" dirty="0" smtClean="0"/>
              <a:t>unction definition that follows </a:t>
            </a:r>
            <a:r>
              <a:rPr lang="en-IN" sz="2000" dirty="0"/>
              <a:t>it?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018" y="2598003"/>
            <a:ext cx="8251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4800" dirty="0" smtClean="0"/>
              <a:t>Basically, </a:t>
            </a:r>
            <a:r>
              <a:rPr lang="en-IN" sz="4800" dirty="0" smtClean="0">
                <a:solidFill>
                  <a:srgbClr val="FF0000"/>
                </a:solidFill>
              </a:rPr>
              <a:t>NOTHING right away</a:t>
            </a:r>
            <a:r>
              <a:rPr lang="en-IN" sz="4800" dirty="0" smtClean="0"/>
              <a:t>!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xmlns="" val="3695225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…INSTANTIATION…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691680" y="1484784"/>
            <a:ext cx="25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Taking from the example: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 abs(int1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dirty="0"/>
              <a:t>; //abs(</a:t>
            </a:r>
            <a:r>
              <a:rPr lang="en-IN" dirty="0" err="1"/>
              <a:t>int</a:t>
            </a:r>
            <a:r>
              <a:rPr lang="en-IN" dirty="0"/>
              <a:t>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547663" y="2074162"/>
            <a:ext cx="720080" cy="562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1010" y="2708920"/>
            <a:ext cx="4829848" cy="92333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When the compiler sees such a function call,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knows that the type to use is </a:t>
            </a:r>
            <a:r>
              <a:rPr lang="en-IN" dirty="0" err="1"/>
              <a:t>int</a:t>
            </a:r>
            <a:r>
              <a:rPr lang="en-IN" dirty="0"/>
              <a:t>, because that’s</a:t>
            </a:r>
          </a:p>
          <a:p>
            <a:r>
              <a:rPr lang="en-IN" dirty="0"/>
              <a:t>the type of the argument int1.</a:t>
            </a:r>
          </a:p>
        </p:txBody>
      </p:sp>
    </p:spTree>
    <p:extLst>
      <p:ext uri="{BB962C8B-B14F-4D97-AF65-F5344CB8AC3E}">
        <p14:creationId xmlns:p14="http://schemas.microsoft.com/office/powerpoint/2010/main" xmlns="" val="44156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…INSTANTIATION…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71010" y="3789040"/>
            <a:ext cx="7054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I</a:t>
            </a:r>
            <a:r>
              <a:rPr lang="en-IN" dirty="0" smtClean="0"/>
              <a:t>t </a:t>
            </a:r>
            <a:r>
              <a:rPr lang="en-IN" dirty="0"/>
              <a:t>generates a specific version of the abs() function for type</a:t>
            </a:r>
          </a:p>
          <a:p>
            <a:r>
              <a:rPr lang="en-IN" dirty="0" err="1"/>
              <a:t>int</a:t>
            </a:r>
            <a:r>
              <a:rPr lang="en-IN" dirty="0"/>
              <a:t>, substituting </a:t>
            </a:r>
            <a:r>
              <a:rPr lang="en-IN" dirty="0" err="1"/>
              <a:t>int</a:t>
            </a:r>
            <a:r>
              <a:rPr lang="en-IN" dirty="0"/>
              <a:t> wherever it sees the name T in the function template.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1680" y="1484784"/>
            <a:ext cx="25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Taking from the example: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 abs(int1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dirty="0"/>
              <a:t>; //abs(</a:t>
            </a:r>
            <a:r>
              <a:rPr lang="en-IN" dirty="0" err="1"/>
              <a:t>int</a:t>
            </a:r>
            <a:r>
              <a:rPr lang="en-IN" dirty="0"/>
              <a:t>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547663" y="2074162"/>
            <a:ext cx="720080" cy="562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1010" y="2708920"/>
            <a:ext cx="4829848" cy="92333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When the compiler sees such a function call,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knows that the type to use is </a:t>
            </a:r>
            <a:r>
              <a:rPr lang="en-IN" dirty="0" err="1"/>
              <a:t>int</a:t>
            </a:r>
            <a:r>
              <a:rPr lang="en-IN" dirty="0"/>
              <a:t>, because that’s</a:t>
            </a:r>
          </a:p>
          <a:p>
            <a:r>
              <a:rPr lang="en-IN" dirty="0"/>
              <a:t>the type of the argument int1.</a:t>
            </a:r>
          </a:p>
        </p:txBody>
      </p:sp>
    </p:spTree>
    <p:extLst>
      <p:ext uri="{BB962C8B-B14F-4D97-AF65-F5344CB8AC3E}">
        <p14:creationId xmlns:p14="http://schemas.microsoft.com/office/powerpoint/2010/main" xmlns="" val="157621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…INSTANTIATION…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71010" y="3789040"/>
            <a:ext cx="7054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I</a:t>
            </a:r>
            <a:r>
              <a:rPr lang="en-IN" dirty="0" smtClean="0"/>
              <a:t>t </a:t>
            </a:r>
            <a:r>
              <a:rPr lang="en-IN" dirty="0"/>
              <a:t>generates a specific version of the abs() function for type</a:t>
            </a:r>
          </a:p>
          <a:p>
            <a:r>
              <a:rPr lang="en-IN" dirty="0" err="1"/>
              <a:t>int</a:t>
            </a:r>
            <a:r>
              <a:rPr lang="en-IN" dirty="0"/>
              <a:t>, substituting </a:t>
            </a:r>
            <a:r>
              <a:rPr lang="en-IN" dirty="0" err="1"/>
              <a:t>int</a:t>
            </a:r>
            <a:r>
              <a:rPr lang="en-IN" dirty="0"/>
              <a:t> wherever it sees the name T in the function template.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1680" y="1484784"/>
            <a:ext cx="25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Taking from the example: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 abs(int1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dirty="0"/>
              <a:t>; //abs(</a:t>
            </a:r>
            <a:r>
              <a:rPr lang="en-IN" dirty="0" err="1"/>
              <a:t>int</a:t>
            </a:r>
            <a:r>
              <a:rPr lang="en-IN" dirty="0"/>
              <a:t>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547663" y="2074162"/>
            <a:ext cx="720080" cy="562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1010" y="2708920"/>
            <a:ext cx="4829848" cy="92333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When the compiler sees such a function call,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knows that the type to use is </a:t>
            </a:r>
            <a:r>
              <a:rPr lang="en-IN" dirty="0" err="1"/>
              <a:t>int</a:t>
            </a:r>
            <a:r>
              <a:rPr lang="en-IN" dirty="0"/>
              <a:t>, because that’s</a:t>
            </a:r>
          </a:p>
          <a:p>
            <a:r>
              <a:rPr lang="en-IN" dirty="0"/>
              <a:t>the type of the argument int1.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010" y="4414652"/>
            <a:ext cx="5047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This is </a:t>
            </a:r>
            <a:r>
              <a:rPr lang="en-IN" dirty="0" smtClean="0"/>
              <a:t>called </a:t>
            </a:r>
            <a:r>
              <a:rPr lang="en-IN" i="1" dirty="0" smtClean="0"/>
              <a:t>instantiating </a:t>
            </a:r>
            <a:r>
              <a:rPr lang="en-IN" dirty="0"/>
              <a:t>the function </a:t>
            </a:r>
            <a:r>
              <a:rPr lang="en-IN" dirty="0" smtClean="0"/>
              <a:t>template.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07871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…INSTANTIATION…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71010" y="4783984"/>
            <a:ext cx="8894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compiler decides how to compile the function based entirely on the data type used </a:t>
            </a:r>
            <a:r>
              <a:rPr lang="en-IN" dirty="0" smtClean="0"/>
              <a:t>in</a:t>
            </a:r>
          </a:p>
          <a:p>
            <a:r>
              <a:rPr lang="en-IN" dirty="0"/>
              <a:t>t</a:t>
            </a:r>
            <a:r>
              <a:rPr lang="en-IN" dirty="0" smtClean="0"/>
              <a:t>he function </a:t>
            </a:r>
            <a:r>
              <a:rPr lang="en-IN" dirty="0"/>
              <a:t>call’s argument (or arguments).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010" y="3789040"/>
            <a:ext cx="7054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I</a:t>
            </a:r>
            <a:r>
              <a:rPr lang="en-IN" dirty="0" smtClean="0"/>
              <a:t>t </a:t>
            </a:r>
            <a:r>
              <a:rPr lang="en-IN" dirty="0"/>
              <a:t>generates a specific version of the abs() function for type</a:t>
            </a:r>
          </a:p>
          <a:p>
            <a:r>
              <a:rPr lang="en-IN" dirty="0" err="1"/>
              <a:t>int</a:t>
            </a:r>
            <a:r>
              <a:rPr lang="en-IN" dirty="0"/>
              <a:t>, substituting </a:t>
            </a:r>
            <a:r>
              <a:rPr lang="en-IN" dirty="0" err="1"/>
              <a:t>int</a:t>
            </a:r>
            <a:r>
              <a:rPr lang="en-IN" dirty="0"/>
              <a:t> wherever it sees the name T in the function template.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1484784"/>
            <a:ext cx="25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Taking from the example: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 abs(int1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dirty="0"/>
              <a:t>; //abs(</a:t>
            </a:r>
            <a:r>
              <a:rPr lang="en-IN" dirty="0" err="1"/>
              <a:t>int</a:t>
            </a:r>
            <a:r>
              <a:rPr lang="en-IN" dirty="0"/>
              <a:t>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547663" y="2074162"/>
            <a:ext cx="720080" cy="562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010" y="2708920"/>
            <a:ext cx="4829848" cy="92333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When the compiler sees such a function call,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knows that the type to use is </a:t>
            </a:r>
            <a:r>
              <a:rPr lang="en-IN" dirty="0" err="1"/>
              <a:t>int</a:t>
            </a:r>
            <a:r>
              <a:rPr lang="en-IN" dirty="0"/>
              <a:t>, because that’s</a:t>
            </a:r>
          </a:p>
          <a:p>
            <a:r>
              <a:rPr lang="en-IN" dirty="0"/>
              <a:t>the type of the argument int1.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010" y="4414652"/>
            <a:ext cx="5047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This is </a:t>
            </a:r>
            <a:r>
              <a:rPr lang="en-IN" dirty="0" smtClean="0"/>
              <a:t>called </a:t>
            </a:r>
            <a:r>
              <a:rPr lang="en-IN" i="1" dirty="0" smtClean="0"/>
              <a:t>instantiating </a:t>
            </a:r>
            <a:r>
              <a:rPr lang="en-IN" dirty="0"/>
              <a:t>the function </a:t>
            </a:r>
            <a:r>
              <a:rPr lang="en-IN" dirty="0" smtClean="0"/>
              <a:t>template.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7309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…INSTANTIATION…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445224"/>
            <a:ext cx="8985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compiler also generates a call to the newly instantiated function, and inserts it into the</a:t>
            </a:r>
          </a:p>
          <a:p>
            <a:r>
              <a:rPr lang="en-IN" dirty="0"/>
              <a:t>code where abs(int1) is.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010" y="4783984"/>
            <a:ext cx="8947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compiler decides how to compile the function based entirely on the data type used in </a:t>
            </a:r>
            <a:endParaRPr lang="en-IN" dirty="0" smtClean="0"/>
          </a:p>
          <a:p>
            <a:r>
              <a:rPr lang="en-IN" dirty="0"/>
              <a:t>t</a:t>
            </a:r>
            <a:r>
              <a:rPr lang="en-IN" dirty="0" smtClean="0"/>
              <a:t>he function </a:t>
            </a:r>
            <a:r>
              <a:rPr lang="en-IN" dirty="0"/>
              <a:t>call’s argument (or arguments).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010" y="3789040"/>
            <a:ext cx="7054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I</a:t>
            </a:r>
            <a:r>
              <a:rPr lang="en-IN" dirty="0" smtClean="0"/>
              <a:t>t </a:t>
            </a:r>
            <a:r>
              <a:rPr lang="en-IN" dirty="0"/>
              <a:t>generates a specific version of the abs() function for type</a:t>
            </a:r>
          </a:p>
          <a:p>
            <a:r>
              <a:rPr lang="en-IN" dirty="0" err="1"/>
              <a:t>int</a:t>
            </a:r>
            <a:r>
              <a:rPr lang="en-IN" dirty="0"/>
              <a:t>, substituting </a:t>
            </a:r>
            <a:r>
              <a:rPr lang="en-IN" dirty="0" err="1"/>
              <a:t>int</a:t>
            </a:r>
            <a:r>
              <a:rPr lang="en-IN" dirty="0"/>
              <a:t> wherever it sees the name T in the function template.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1680" y="1484784"/>
            <a:ext cx="25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Taking from the example: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 abs(int1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dirty="0"/>
              <a:t>; //abs(</a:t>
            </a:r>
            <a:r>
              <a:rPr lang="en-IN" dirty="0" err="1"/>
              <a:t>int</a:t>
            </a:r>
            <a:r>
              <a:rPr lang="en-IN" dirty="0"/>
              <a:t>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547663" y="2074162"/>
            <a:ext cx="720080" cy="562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1010" y="2708920"/>
            <a:ext cx="4829848" cy="92333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When the compiler sees such a function call,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knows that the type to use is </a:t>
            </a:r>
            <a:r>
              <a:rPr lang="en-IN" dirty="0" err="1"/>
              <a:t>int</a:t>
            </a:r>
            <a:r>
              <a:rPr lang="en-IN" dirty="0"/>
              <a:t>, because that’s</a:t>
            </a:r>
          </a:p>
          <a:p>
            <a:r>
              <a:rPr lang="en-IN" dirty="0"/>
              <a:t>the type of the argument int1.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010" y="4414652"/>
            <a:ext cx="5047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This is </a:t>
            </a:r>
            <a:r>
              <a:rPr lang="en-IN" dirty="0" smtClean="0"/>
              <a:t>called </a:t>
            </a:r>
            <a:r>
              <a:rPr lang="en-IN" i="1" dirty="0" smtClean="0"/>
              <a:t>instantiating </a:t>
            </a:r>
            <a:r>
              <a:rPr lang="en-IN" dirty="0"/>
              <a:t>the function </a:t>
            </a:r>
            <a:r>
              <a:rPr lang="en-IN" dirty="0" smtClean="0"/>
              <a:t>template.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0787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…INSTANTIATION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71010" y="3789040"/>
            <a:ext cx="7054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I</a:t>
            </a:r>
            <a:r>
              <a:rPr lang="en-IN" dirty="0" smtClean="0"/>
              <a:t>t </a:t>
            </a:r>
            <a:r>
              <a:rPr lang="en-IN" dirty="0"/>
              <a:t>generates a specific version of the abs() function for type</a:t>
            </a:r>
          </a:p>
          <a:p>
            <a:r>
              <a:rPr lang="en-IN" dirty="0" err="1"/>
              <a:t>int</a:t>
            </a:r>
            <a:r>
              <a:rPr lang="en-IN" dirty="0"/>
              <a:t>, substituting </a:t>
            </a:r>
            <a:r>
              <a:rPr lang="en-IN" dirty="0" err="1"/>
              <a:t>int</a:t>
            </a:r>
            <a:r>
              <a:rPr lang="en-IN" dirty="0"/>
              <a:t> wherever it sees the name T in the function template.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010" y="4414652"/>
            <a:ext cx="5047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This is </a:t>
            </a:r>
            <a:r>
              <a:rPr lang="en-IN" dirty="0" smtClean="0"/>
              <a:t>called </a:t>
            </a:r>
            <a:r>
              <a:rPr lang="en-IN" i="1" dirty="0" smtClean="0"/>
              <a:t>instantiating </a:t>
            </a:r>
            <a:r>
              <a:rPr lang="en-IN" dirty="0"/>
              <a:t>the function </a:t>
            </a:r>
            <a:r>
              <a:rPr lang="en-IN" dirty="0" smtClean="0"/>
              <a:t>template.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71010" y="4783984"/>
            <a:ext cx="8947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compiler decides how to compile the function based entirely on the data type used in </a:t>
            </a:r>
            <a:endParaRPr lang="en-IN" dirty="0" smtClean="0"/>
          </a:p>
          <a:p>
            <a:r>
              <a:rPr lang="en-IN" dirty="0"/>
              <a:t>t</a:t>
            </a:r>
            <a:r>
              <a:rPr lang="en-IN" dirty="0" smtClean="0"/>
              <a:t>he function </a:t>
            </a:r>
            <a:r>
              <a:rPr lang="en-IN" dirty="0"/>
              <a:t>call’s argument (or arguments).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5445224"/>
            <a:ext cx="8985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compiler also generates a call to the newly instantiated function, and inserts it into the</a:t>
            </a:r>
          </a:p>
          <a:p>
            <a:r>
              <a:rPr lang="en-IN" dirty="0"/>
              <a:t>code where abs(int1) is.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7573" y="6091555"/>
            <a:ext cx="374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 NEW EXAMPLE COMING UP AHEAD.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1484784"/>
            <a:ext cx="25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Taking from the example: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 abs(int1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dirty="0"/>
              <a:t>; //abs(</a:t>
            </a:r>
            <a:r>
              <a:rPr lang="en-IN" dirty="0" err="1"/>
              <a:t>int</a:t>
            </a:r>
            <a:r>
              <a:rPr lang="en-IN" dirty="0"/>
              <a:t>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547663" y="2074162"/>
            <a:ext cx="720080" cy="562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1010" y="2708920"/>
            <a:ext cx="4829848" cy="92333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When the compiler sees such a function call,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knows that the type to use is </a:t>
            </a:r>
            <a:r>
              <a:rPr lang="en-IN" dirty="0" err="1"/>
              <a:t>int</a:t>
            </a:r>
            <a:r>
              <a:rPr lang="en-IN" dirty="0"/>
              <a:t>, because that’s</a:t>
            </a:r>
          </a:p>
          <a:p>
            <a:r>
              <a:rPr lang="en-IN" dirty="0"/>
              <a:t>the type of the argument int1.</a:t>
            </a:r>
          </a:p>
        </p:txBody>
      </p:sp>
    </p:spTree>
    <p:extLst>
      <p:ext uri="{BB962C8B-B14F-4D97-AF65-F5344CB8AC3E}">
        <p14:creationId xmlns:p14="http://schemas.microsoft.com/office/powerpoint/2010/main" xmlns="" val="2207871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ANOTHER EXAMPLE…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000" t="5964" b="25145"/>
          <a:stretch/>
        </p:blipFill>
        <p:spPr>
          <a:xfrm>
            <a:off x="179512" y="1412776"/>
            <a:ext cx="4572000" cy="35416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1512" y="1412776"/>
            <a:ext cx="422397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The compiler generates four </a:t>
            </a:r>
            <a:r>
              <a:rPr lang="en-IN" sz="2000" dirty="0" smtClean="0"/>
              <a:t>different</a:t>
            </a:r>
          </a:p>
          <a:p>
            <a:r>
              <a:rPr lang="en-IN" sz="2000" dirty="0" smtClean="0"/>
              <a:t>versions of </a:t>
            </a:r>
            <a:r>
              <a:rPr lang="en-IN" sz="2000" dirty="0"/>
              <a:t>the function, one for each </a:t>
            </a:r>
            <a:endParaRPr lang="en-IN" sz="2000" dirty="0" smtClean="0"/>
          </a:p>
          <a:p>
            <a:r>
              <a:rPr lang="en-IN" sz="2000" dirty="0" smtClean="0"/>
              <a:t>type </a:t>
            </a:r>
            <a:r>
              <a:rPr lang="en-IN" sz="2000" dirty="0"/>
              <a:t>used to call </a:t>
            </a:r>
            <a:r>
              <a:rPr lang="en-IN" sz="2000" dirty="0" smtClean="0"/>
              <a:t>it. </a:t>
            </a:r>
          </a:p>
          <a:p>
            <a:endParaRPr lang="en-IN" sz="2000" dirty="0"/>
          </a:p>
          <a:p>
            <a:r>
              <a:rPr lang="en-IN" sz="2000" dirty="0" smtClean="0"/>
              <a:t>It </a:t>
            </a:r>
            <a:r>
              <a:rPr lang="en-IN" sz="2000" dirty="0"/>
              <a:t>finds a </a:t>
            </a:r>
            <a:r>
              <a:rPr lang="en-IN" sz="2000" dirty="0" smtClean="0"/>
              <a:t>‘A’ </a:t>
            </a:r>
            <a:r>
              <a:rPr lang="en-IN" sz="2000" dirty="0"/>
              <a:t>at index </a:t>
            </a:r>
            <a:r>
              <a:rPr lang="en-IN" sz="2000" dirty="0" smtClean="0"/>
              <a:t>1 </a:t>
            </a:r>
          </a:p>
          <a:p>
            <a:r>
              <a:rPr lang="en-IN" sz="2000" dirty="0" smtClean="0"/>
              <a:t>in </a:t>
            </a:r>
            <a:r>
              <a:rPr lang="en-IN" sz="2000" dirty="0"/>
              <a:t>the character array</a:t>
            </a:r>
            <a:r>
              <a:rPr lang="en-IN" sz="2000" dirty="0" smtClean="0"/>
              <a:t>, 8  in </a:t>
            </a:r>
            <a:r>
              <a:rPr lang="en-IN" sz="2000" dirty="0"/>
              <a:t>the integer </a:t>
            </a:r>
            <a:endParaRPr lang="en-IN" sz="2000" dirty="0" smtClean="0"/>
          </a:p>
          <a:p>
            <a:r>
              <a:rPr lang="en-IN" sz="2000" dirty="0" smtClean="0"/>
              <a:t>array</a:t>
            </a:r>
            <a:r>
              <a:rPr lang="en-IN" sz="2000" dirty="0"/>
              <a:t>, and so 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92654" y="4643844"/>
            <a:ext cx="138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 program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74759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…ANOTHER EXAMPLE...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000" t="5964" b="25145"/>
          <a:stretch/>
        </p:blipFill>
        <p:spPr>
          <a:xfrm>
            <a:off x="179512" y="1412776"/>
            <a:ext cx="4572000" cy="3541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967" t="5628" r="1" b="66565"/>
          <a:stretch/>
        </p:blipFill>
        <p:spPr>
          <a:xfrm>
            <a:off x="107504" y="5013176"/>
            <a:ext cx="4574968" cy="14295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82472" y="6073400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 output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792654" y="4643844"/>
            <a:ext cx="138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 program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751512" y="1412776"/>
            <a:ext cx="422397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The compiler generates four </a:t>
            </a:r>
            <a:r>
              <a:rPr lang="en-IN" sz="2000" dirty="0" smtClean="0"/>
              <a:t>different</a:t>
            </a:r>
          </a:p>
          <a:p>
            <a:r>
              <a:rPr lang="en-IN" sz="2000" dirty="0" smtClean="0"/>
              <a:t>versions of </a:t>
            </a:r>
            <a:r>
              <a:rPr lang="en-IN" sz="2000" dirty="0"/>
              <a:t>the function, one for each </a:t>
            </a:r>
            <a:endParaRPr lang="en-IN" sz="2000" dirty="0" smtClean="0"/>
          </a:p>
          <a:p>
            <a:r>
              <a:rPr lang="en-IN" sz="2000" dirty="0" smtClean="0"/>
              <a:t>type </a:t>
            </a:r>
            <a:r>
              <a:rPr lang="en-IN" sz="2000" dirty="0"/>
              <a:t>used to call </a:t>
            </a:r>
            <a:r>
              <a:rPr lang="en-IN" sz="2000" dirty="0" smtClean="0"/>
              <a:t>it. </a:t>
            </a:r>
          </a:p>
          <a:p>
            <a:endParaRPr lang="en-IN" sz="2000" dirty="0"/>
          </a:p>
          <a:p>
            <a:r>
              <a:rPr lang="en-IN" sz="2000" dirty="0" smtClean="0"/>
              <a:t>It </a:t>
            </a:r>
            <a:r>
              <a:rPr lang="en-IN" sz="2000" dirty="0"/>
              <a:t>finds a </a:t>
            </a:r>
            <a:r>
              <a:rPr lang="en-IN" sz="2000" dirty="0" smtClean="0"/>
              <a:t>‘A’ </a:t>
            </a:r>
            <a:r>
              <a:rPr lang="en-IN" sz="2000" dirty="0"/>
              <a:t>at index </a:t>
            </a:r>
            <a:r>
              <a:rPr lang="en-IN" sz="2000" dirty="0" smtClean="0"/>
              <a:t>1 </a:t>
            </a:r>
          </a:p>
          <a:p>
            <a:r>
              <a:rPr lang="en-IN" sz="2000" dirty="0" smtClean="0"/>
              <a:t>in </a:t>
            </a:r>
            <a:r>
              <a:rPr lang="en-IN" sz="2000" dirty="0"/>
              <a:t>the character array</a:t>
            </a:r>
            <a:r>
              <a:rPr lang="en-IN" sz="2000" dirty="0" smtClean="0"/>
              <a:t>, 8  in </a:t>
            </a:r>
            <a:r>
              <a:rPr lang="en-IN" sz="2000" dirty="0"/>
              <a:t>the integer </a:t>
            </a:r>
            <a:endParaRPr lang="en-IN" sz="2000" dirty="0" smtClean="0"/>
          </a:p>
          <a:p>
            <a:r>
              <a:rPr lang="en-IN" sz="2000" dirty="0" smtClean="0"/>
              <a:t>array</a:t>
            </a:r>
            <a:r>
              <a:rPr lang="en-IN" sz="2000" dirty="0"/>
              <a:t>, and so on.</a:t>
            </a:r>
          </a:p>
        </p:txBody>
      </p:sp>
    </p:spTree>
    <p:extLst>
      <p:ext uri="{BB962C8B-B14F-4D97-AF65-F5344CB8AC3E}">
        <p14:creationId xmlns:p14="http://schemas.microsoft.com/office/powerpoint/2010/main" xmlns="" val="28223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885" y="476672"/>
            <a:ext cx="8352928" cy="576064"/>
          </a:xfrm>
        </p:spPr>
        <p:txBody>
          <a:bodyPr>
            <a:noAutofit/>
          </a:bodyPr>
          <a:lstStyle/>
          <a:p>
            <a:r>
              <a:rPr lang="en-IN" b="1" dirty="0" smtClean="0"/>
              <a:t>THE PROBLEMS AS LISTED…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372179"/>
            <a:ext cx="9340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Suppose you want to write a function that returns the absolute value of two numbers.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3" y="2348880"/>
            <a:ext cx="4819461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abs(</a:t>
            </a:r>
            <a:r>
              <a:rPr lang="en-IN" dirty="0" err="1"/>
              <a:t>int</a:t>
            </a:r>
            <a:r>
              <a:rPr lang="en-IN" dirty="0"/>
              <a:t> n) </a:t>
            </a:r>
            <a:r>
              <a:rPr lang="en-IN" dirty="0" smtClean="0"/>
              <a:t>     //</a:t>
            </a:r>
            <a:r>
              <a:rPr lang="en-IN" dirty="0"/>
              <a:t>absolute value of </a:t>
            </a:r>
            <a:r>
              <a:rPr lang="en-IN" dirty="0" err="1"/>
              <a:t>ints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return (n&lt;0) ? -n : n; </a:t>
            </a:r>
            <a:r>
              <a:rPr lang="en-IN" dirty="0" smtClean="0"/>
              <a:t>    //</a:t>
            </a:r>
            <a:r>
              <a:rPr lang="en-IN" dirty="0"/>
              <a:t>if n is negative, return -n</a:t>
            </a:r>
          </a:p>
          <a:p>
            <a:r>
              <a:rPr lang="en-IN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6183" y="1793051"/>
            <a:ext cx="342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Normally it would look like this: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48804" y="3731372"/>
            <a:ext cx="8243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But now if you want to write the same for float or long you have to write the same </a:t>
            </a:r>
          </a:p>
          <a:p>
            <a:r>
              <a:rPr lang="en-IN" dirty="0"/>
              <a:t>f</a:t>
            </a:r>
            <a:r>
              <a:rPr lang="en-IN" dirty="0" smtClean="0"/>
              <a:t>unction for that data type.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07504" y="4501669"/>
            <a:ext cx="4386585" cy="1200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long abs(long n) </a:t>
            </a:r>
            <a:r>
              <a:rPr lang="en-IN" dirty="0" smtClean="0"/>
              <a:t>      //</a:t>
            </a:r>
            <a:r>
              <a:rPr lang="en-IN" dirty="0"/>
              <a:t>absolute value of longs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return (n&lt;0) ? -n : n;</a:t>
            </a:r>
          </a:p>
          <a:p>
            <a:r>
              <a:rPr lang="en-IN" dirty="0" smtClean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62047" y="4501670"/>
            <a:ext cx="4387227" cy="1200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float abs(float n) 	//absolute value of floats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return (n&lt;0) ? -n : n;</a:t>
            </a:r>
          </a:p>
          <a:p>
            <a:r>
              <a:rPr lang="en-I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33449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…ANOTHER EXAMPLE...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96924"/>
            <a:ext cx="9260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When a template function is invoked, all instances of the same template argument must be of</a:t>
            </a:r>
          </a:p>
          <a:p>
            <a:r>
              <a:rPr lang="en-IN" dirty="0"/>
              <a:t>the same type.</a:t>
            </a:r>
          </a:p>
        </p:txBody>
      </p:sp>
    </p:spTree>
    <p:extLst>
      <p:ext uri="{BB962C8B-B14F-4D97-AF65-F5344CB8AC3E}">
        <p14:creationId xmlns:p14="http://schemas.microsoft.com/office/powerpoint/2010/main" xmlns="" val="422286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…ANOTHER EXAMPLE...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96924"/>
            <a:ext cx="9260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When a template function is invoked, all instances of the same template argument must be of</a:t>
            </a:r>
          </a:p>
          <a:p>
            <a:r>
              <a:rPr lang="en-IN" dirty="0"/>
              <a:t>the same type.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2959" y="2788536"/>
            <a:ext cx="5042662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 smtClean="0"/>
              <a:t>intArr</a:t>
            </a:r>
            <a:r>
              <a:rPr lang="en-IN" dirty="0" smtClean="0"/>
              <a:t>[] </a:t>
            </a:r>
            <a:r>
              <a:rPr lang="en-IN" dirty="0"/>
              <a:t>= {1, 3, 5, 7}; </a:t>
            </a:r>
            <a:r>
              <a:rPr lang="en-IN" dirty="0" smtClean="0"/>
              <a:t>		//</a:t>
            </a:r>
            <a:r>
              <a:rPr lang="en-IN" dirty="0" err="1"/>
              <a:t>int</a:t>
            </a:r>
            <a:r>
              <a:rPr lang="en-IN" dirty="0"/>
              <a:t> array</a:t>
            </a:r>
          </a:p>
          <a:p>
            <a:r>
              <a:rPr lang="en-IN" dirty="0"/>
              <a:t>float f1 = 5.0; </a:t>
            </a:r>
            <a:r>
              <a:rPr lang="en-IN" dirty="0" smtClean="0"/>
              <a:t>			//</a:t>
            </a:r>
            <a:r>
              <a:rPr lang="en-IN" dirty="0"/>
              <a:t>float value</a:t>
            </a:r>
          </a:p>
          <a:p>
            <a:r>
              <a:rPr lang="en-IN" dirty="0" err="1"/>
              <a:t>int</a:t>
            </a:r>
            <a:r>
              <a:rPr lang="en-IN" dirty="0"/>
              <a:t> value = </a:t>
            </a:r>
            <a:r>
              <a:rPr lang="en-IN" dirty="0" smtClean="0"/>
              <a:t>find(</a:t>
            </a:r>
            <a:r>
              <a:rPr lang="en-IN" dirty="0" err="1" smtClean="0"/>
              <a:t>intArr</a:t>
            </a:r>
            <a:r>
              <a:rPr lang="en-IN" dirty="0" smtClean="0"/>
              <a:t>, </a:t>
            </a:r>
            <a:r>
              <a:rPr lang="en-IN" dirty="0"/>
              <a:t>f1, 4); </a:t>
            </a:r>
            <a:r>
              <a:rPr lang="en-IN" dirty="0" smtClean="0"/>
              <a:t>		//</a:t>
            </a:r>
            <a:r>
              <a:rPr lang="en-IN" dirty="0"/>
              <a:t>uh, oh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19204"/>
            <a:ext cx="739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For instance the following will generate a compiler error as shown below: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0500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…ANOTHER EXAMPLE...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96924"/>
            <a:ext cx="9260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When a template function is invoked, all instances of the same template argument must be of</a:t>
            </a:r>
          </a:p>
          <a:p>
            <a:r>
              <a:rPr lang="en-IN" dirty="0"/>
              <a:t>the same type.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2959" y="2788536"/>
            <a:ext cx="5042662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 smtClean="0"/>
              <a:t>intArr</a:t>
            </a:r>
            <a:r>
              <a:rPr lang="en-IN" dirty="0" smtClean="0"/>
              <a:t>[] </a:t>
            </a:r>
            <a:r>
              <a:rPr lang="en-IN" dirty="0"/>
              <a:t>= {1, 3, 5, 7}; </a:t>
            </a:r>
            <a:r>
              <a:rPr lang="en-IN" dirty="0" smtClean="0"/>
              <a:t>		//</a:t>
            </a:r>
            <a:r>
              <a:rPr lang="en-IN" dirty="0" err="1"/>
              <a:t>int</a:t>
            </a:r>
            <a:r>
              <a:rPr lang="en-IN" dirty="0"/>
              <a:t> array</a:t>
            </a:r>
          </a:p>
          <a:p>
            <a:r>
              <a:rPr lang="en-IN" dirty="0"/>
              <a:t>float f1 = 5.0; </a:t>
            </a:r>
            <a:r>
              <a:rPr lang="en-IN" dirty="0" smtClean="0"/>
              <a:t>			//</a:t>
            </a:r>
            <a:r>
              <a:rPr lang="en-IN" dirty="0"/>
              <a:t>float value</a:t>
            </a:r>
          </a:p>
          <a:p>
            <a:r>
              <a:rPr lang="en-IN" dirty="0" err="1"/>
              <a:t>int</a:t>
            </a:r>
            <a:r>
              <a:rPr lang="en-IN" dirty="0"/>
              <a:t> value = </a:t>
            </a:r>
            <a:r>
              <a:rPr lang="en-IN" dirty="0" smtClean="0"/>
              <a:t>find(</a:t>
            </a:r>
            <a:r>
              <a:rPr lang="en-IN" dirty="0" err="1" smtClean="0"/>
              <a:t>intArr</a:t>
            </a:r>
            <a:r>
              <a:rPr lang="en-IN" dirty="0" smtClean="0"/>
              <a:t>, </a:t>
            </a:r>
            <a:r>
              <a:rPr lang="en-IN" dirty="0"/>
              <a:t>f1, 4); </a:t>
            </a:r>
            <a:r>
              <a:rPr lang="en-IN" dirty="0" smtClean="0"/>
              <a:t>		//</a:t>
            </a:r>
            <a:r>
              <a:rPr lang="en-IN" dirty="0"/>
              <a:t>uh, oh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419204"/>
            <a:ext cx="739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For instance the following will generate a compiler error as shown below: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92959" y="3807038"/>
            <a:ext cx="8431988" cy="2862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yolo.cpp: In function ‘</a:t>
            </a:r>
            <a:r>
              <a:rPr lang="en-IN" dirty="0" err="1" smtClean="0"/>
              <a:t>int</a:t>
            </a:r>
            <a:r>
              <a:rPr lang="en-IN" dirty="0" smtClean="0"/>
              <a:t> main()’:</a:t>
            </a:r>
          </a:p>
          <a:p>
            <a:r>
              <a:rPr lang="en-IN" dirty="0" smtClean="0"/>
              <a:t>yolo.cpp:22:55: error: no matching function for call to ‘find(</a:t>
            </a:r>
            <a:r>
              <a:rPr lang="en-IN" dirty="0" err="1" smtClean="0"/>
              <a:t>int</a:t>
            </a:r>
            <a:r>
              <a:rPr lang="en-IN" dirty="0" smtClean="0"/>
              <a:t> [7], float&amp;, </a:t>
            </a:r>
            <a:r>
              <a:rPr lang="en-IN" dirty="0" err="1" smtClean="0"/>
              <a:t>int</a:t>
            </a:r>
            <a:r>
              <a:rPr lang="en-IN" dirty="0" smtClean="0"/>
              <a:t>)’  </a:t>
            </a:r>
          </a:p>
          <a:p>
            <a:r>
              <a:rPr lang="en-IN" dirty="0" err="1" smtClean="0"/>
              <a:t>cout</a:t>
            </a:r>
            <a:r>
              <a:rPr lang="en-IN" dirty="0" smtClean="0"/>
              <a:t>&lt;&lt;"\nf1 in </a:t>
            </a:r>
            <a:r>
              <a:rPr lang="en-IN" dirty="0" err="1" smtClean="0"/>
              <a:t>int</a:t>
            </a:r>
            <a:r>
              <a:rPr lang="en-IN" dirty="0" smtClean="0"/>
              <a:t> Array: index="&lt;&lt;find(</a:t>
            </a:r>
            <a:r>
              <a:rPr lang="en-IN" dirty="0" err="1" smtClean="0"/>
              <a:t>intArr</a:t>
            </a:r>
            <a:r>
              <a:rPr lang="en-IN" dirty="0" smtClean="0"/>
              <a:t>, f1, 7); 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                 ^</a:t>
            </a:r>
          </a:p>
          <a:p>
            <a:r>
              <a:rPr lang="en-IN" dirty="0" smtClean="0"/>
              <a:t>yolo.cpp:8:5: note: candidate: template&lt;class </a:t>
            </a:r>
            <a:r>
              <a:rPr lang="en-IN" dirty="0" err="1" smtClean="0"/>
              <a:t>atype</a:t>
            </a:r>
            <a:r>
              <a:rPr lang="en-IN" dirty="0" smtClean="0"/>
              <a:t>&gt; </a:t>
            </a:r>
            <a:r>
              <a:rPr lang="en-IN" dirty="0" err="1" smtClean="0"/>
              <a:t>int</a:t>
            </a:r>
            <a:r>
              <a:rPr lang="en-IN" dirty="0" smtClean="0"/>
              <a:t> find(</a:t>
            </a:r>
            <a:r>
              <a:rPr lang="en-IN" dirty="0" err="1" smtClean="0"/>
              <a:t>atype</a:t>
            </a:r>
            <a:r>
              <a:rPr lang="en-IN" dirty="0" smtClean="0"/>
              <a:t>*, </a:t>
            </a:r>
            <a:r>
              <a:rPr lang="en-IN" dirty="0" err="1" smtClean="0"/>
              <a:t>atype</a:t>
            </a:r>
            <a:r>
              <a:rPr lang="en-IN" dirty="0" smtClean="0"/>
              <a:t>, </a:t>
            </a:r>
            <a:r>
              <a:rPr lang="en-IN" dirty="0" err="1" smtClean="0"/>
              <a:t>int</a:t>
            </a:r>
            <a:r>
              <a:rPr lang="en-IN" dirty="0" smtClean="0"/>
              <a:t>) 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find(</a:t>
            </a:r>
            <a:r>
              <a:rPr lang="en-IN" dirty="0" err="1" smtClean="0"/>
              <a:t>atype</a:t>
            </a:r>
            <a:r>
              <a:rPr lang="en-IN" dirty="0" smtClean="0"/>
              <a:t>* array, </a:t>
            </a:r>
            <a:r>
              <a:rPr lang="en-IN" dirty="0" err="1" smtClean="0"/>
              <a:t>atype</a:t>
            </a:r>
            <a:r>
              <a:rPr lang="en-IN" dirty="0" smtClean="0"/>
              <a:t> value, </a:t>
            </a:r>
            <a:r>
              <a:rPr lang="en-IN" dirty="0" err="1" smtClean="0"/>
              <a:t>int</a:t>
            </a:r>
            <a:r>
              <a:rPr lang="en-IN" dirty="0" smtClean="0"/>
              <a:t> size)</a:t>
            </a:r>
          </a:p>
          <a:p>
            <a:r>
              <a:rPr lang="en-IN" dirty="0" smtClean="0"/>
              <a:t>     ^</a:t>
            </a:r>
          </a:p>
          <a:p>
            <a:r>
              <a:rPr lang="en-IN" dirty="0" smtClean="0"/>
              <a:t>yolo.cpp:8:5: note:   template argument deduction/substitution failed:</a:t>
            </a:r>
          </a:p>
          <a:p>
            <a:r>
              <a:rPr lang="en-IN" dirty="0" smtClean="0"/>
              <a:t>yolo.cpp:22:55: note:   deduced conflicting types for parameter ‘</a:t>
            </a:r>
            <a:r>
              <a:rPr lang="en-IN" dirty="0" err="1" smtClean="0"/>
              <a:t>atype</a:t>
            </a:r>
            <a:r>
              <a:rPr lang="en-IN" dirty="0" smtClean="0"/>
              <a:t>’ (‘</a:t>
            </a:r>
            <a:r>
              <a:rPr lang="en-IN" dirty="0" err="1" smtClean="0"/>
              <a:t>int</a:t>
            </a:r>
            <a:r>
              <a:rPr lang="en-IN" dirty="0" smtClean="0"/>
              <a:t>’ and ‘float’) </a:t>
            </a:r>
          </a:p>
          <a:p>
            <a:r>
              <a:rPr lang="en-IN" dirty="0" err="1" smtClean="0"/>
              <a:t>cout</a:t>
            </a:r>
            <a:r>
              <a:rPr lang="en-IN" dirty="0" smtClean="0"/>
              <a:t>&lt;&lt;"\nf1 in </a:t>
            </a:r>
            <a:r>
              <a:rPr lang="en-IN" dirty="0" err="1" smtClean="0"/>
              <a:t>int</a:t>
            </a:r>
            <a:r>
              <a:rPr lang="en-IN" dirty="0" smtClean="0"/>
              <a:t> Array: index="&lt;&lt;find(</a:t>
            </a:r>
            <a:r>
              <a:rPr lang="en-IN" dirty="0" err="1" smtClean="0"/>
              <a:t>intArr</a:t>
            </a:r>
            <a:r>
              <a:rPr lang="en-IN" dirty="0" smtClean="0"/>
              <a:t>, f1, 7);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0500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…ANOTHER EXAMPLE...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844824"/>
            <a:ext cx="88843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Because </a:t>
            </a:r>
            <a:r>
              <a:rPr lang="en-IN" dirty="0"/>
              <a:t>the compiler expects all instances of </a:t>
            </a:r>
            <a:r>
              <a:rPr lang="en-IN" i="1" dirty="0" err="1"/>
              <a:t>atype</a:t>
            </a:r>
            <a:r>
              <a:rPr lang="en-IN" dirty="0"/>
              <a:t> to be the same type. It can generate a</a:t>
            </a:r>
          </a:p>
          <a:p>
            <a:r>
              <a:rPr lang="en-IN" dirty="0"/>
              <a:t>f</a:t>
            </a:r>
            <a:r>
              <a:rPr lang="en-IN" dirty="0" smtClean="0"/>
              <a:t>unction:</a:t>
            </a:r>
            <a:endParaRPr lang="en-IN" dirty="0"/>
          </a:p>
          <a:p>
            <a:r>
              <a:rPr lang="en-IN" dirty="0" smtClean="0"/>
              <a:t>		find(</a:t>
            </a:r>
            <a:r>
              <a:rPr lang="en-IN" dirty="0" err="1" smtClean="0"/>
              <a:t>int</a:t>
            </a:r>
            <a:r>
              <a:rPr lang="en-IN" dirty="0"/>
              <a:t>*, </a:t>
            </a:r>
            <a:r>
              <a:rPr lang="en-IN" dirty="0" err="1"/>
              <a:t>int</a:t>
            </a:r>
            <a:r>
              <a:rPr lang="en-IN" dirty="0"/>
              <a:t>, </a:t>
            </a:r>
            <a:r>
              <a:rPr lang="en-IN" dirty="0" err="1"/>
              <a:t>int</a:t>
            </a:r>
            <a:r>
              <a:rPr lang="en-IN" dirty="0"/>
              <a:t>);</a:t>
            </a:r>
          </a:p>
          <a:p>
            <a:r>
              <a:rPr lang="en-IN" dirty="0"/>
              <a:t>but it </a:t>
            </a:r>
            <a:r>
              <a:rPr lang="en-IN" dirty="0" smtClean="0"/>
              <a:t>cannot generate the function: </a:t>
            </a:r>
            <a:endParaRPr lang="en-IN" dirty="0"/>
          </a:p>
          <a:p>
            <a:r>
              <a:rPr lang="en-IN" dirty="0" smtClean="0"/>
              <a:t>		find(</a:t>
            </a:r>
            <a:r>
              <a:rPr lang="en-IN" dirty="0" err="1" smtClean="0"/>
              <a:t>int</a:t>
            </a:r>
            <a:r>
              <a:rPr lang="en-IN" dirty="0"/>
              <a:t>*, float, </a:t>
            </a:r>
            <a:r>
              <a:rPr lang="en-IN" dirty="0" err="1"/>
              <a:t>int</a:t>
            </a:r>
            <a:r>
              <a:rPr lang="en-IN" dirty="0"/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3669741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b="1" dirty="0" smtClean="0"/>
              <a:t>SYNTAX VARIATION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4221088"/>
            <a:ext cx="6251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template&lt;class </a:t>
            </a:r>
            <a:r>
              <a:rPr lang="en-IN" dirty="0" err="1"/>
              <a:t>atype</a:t>
            </a:r>
            <a:r>
              <a:rPr lang="en-IN" dirty="0"/>
              <a:t>&gt; </a:t>
            </a:r>
            <a:r>
              <a:rPr lang="en-IN" dirty="0" err="1"/>
              <a:t>int</a:t>
            </a:r>
            <a:r>
              <a:rPr lang="en-IN" dirty="0"/>
              <a:t> find(</a:t>
            </a:r>
            <a:r>
              <a:rPr lang="en-IN" dirty="0" err="1"/>
              <a:t>atype</a:t>
            </a:r>
            <a:r>
              <a:rPr lang="en-IN" dirty="0"/>
              <a:t>* array, </a:t>
            </a:r>
            <a:r>
              <a:rPr lang="en-IN" dirty="0" err="1"/>
              <a:t>atype</a:t>
            </a:r>
            <a:r>
              <a:rPr lang="en-IN" dirty="0"/>
              <a:t> value, </a:t>
            </a:r>
            <a:r>
              <a:rPr lang="en-IN" dirty="0" err="1"/>
              <a:t>int</a:t>
            </a:r>
            <a:r>
              <a:rPr lang="en-IN" dirty="0"/>
              <a:t> size)</a:t>
            </a:r>
          </a:p>
          <a:p>
            <a:r>
              <a:rPr lang="en-IN" dirty="0"/>
              <a:t>{</a:t>
            </a:r>
          </a:p>
          <a:p>
            <a:r>
              <a:rPr lang="en-IN" dirty="0" smtClean="0"/>
              <a:t>	//</a:t>
            </a:r>
            <a:r>
              <a:rPr lang="en-IN" dirty="0"/>
              <a:t>function body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941175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…A BIT MORE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771366"/>
            <a:ext cx="707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You can use more than one template argument in a function template.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2492896"/>
            <a:ext cx="8771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Suppose you want to use the find function. If </a:t>
            </a:r>
            <a:r>
              <a:rPr lang="en-IN" dirty="0"/>
              <a:t>the array is too large then type long would </a:t>
            </a:r>
            <a:endParaRPr lang="en-IN" dirty="0" smtClean="0"/>
          </a:p>
          <a:p>
            <a:r>
              <a:rPr lang="en-IN" dirty="0" smtClean="0"/>
              <a:t>be </a:t>
            </a:r>
            <a:r>
              <a:rPr lang="en-IN" dirty="0"/>
              <a:t>necessary for the </a:t>
            </a:r>
            <a:r>
              <a:rPr lang="en-IN" dirty="0" smtClean="0"/>
              <a:t>array size</a:t>
            </a:r>
            <a:r>
              <a:rPr lang="en-IN" dirty="0"/>
              <a:t>, instead of type int</a:t>
            </a:r>
            <a:r>
              <a:rPr lang="en-IN" dirty="0" smtClean="0"/>
              <a:t>. Then this might help: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37170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555776" y="37170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05096" y="5593308"/>
            <a:ext cx="9007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Now you can use either type </a:t>
            </a:r>
            <a:r>
              <a:rPr lang="en-IN" dirty="0" err="1"/>
              <a:t>int</a:t>
            </a:r>
            <a:r>
              <a:rPr lang="en-IN" dirty="0"/>
              <a:t> or type long (or even a user-defined type) for the size,</a:t>
            </a:r>
          </a:p>
          <a:p>
            <a:r>
              <a:rPr lang="en-IN" dirty="0"/>
              <a:t>whichever is appropriate. The compiler will generate different functions based not only on the</a:t>
            </a:r>
          </a:p>
          <a:p>
            <a:r>
              <a:rPr lang="en-IN" dirty="0"/>
              <a:t>type of the array and the value to be searched for, but also on the type of the array size.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3608" y="3284984"/>
            <a:ext cx="57082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template &lt;class </a:t>
            </a:r>
            <a:r>
              <a:rPr lang="en-IN" dirty="0" err="1"/>
              <a:t>atype</a:t>
            </a:r>
            <a:r>
              <a:rPr lang="en-IN" dirty="0"/>
              <a:t>, class </a:t>
            </a:r>
            <a:r>
              <a:rPr lang="en-IN" dirty="0" err="1"/>
              <a:t>btype</a:t>
            </a:r>
            <a:r>
              <a:rPr lang="en-IN" dirty="0"/>
              <a:t>&gt;</a:t>
            </a:r>
          </a:p>
          <a:p>
            <a:r>
              <a:rPr lang="en-IN" dirty="0" err="1"/>
              <a:t>btype</a:t>
            </a:r>
            <a:r>
              <a:rPr lang="en-IN" dirty="0"/>
              <a:t> find(</a:t>
            </a:r>
            <a:r>
              <a:rPr lang="en-IN" dirty="0" err="1"/>
              <a:t>atype</a:t>
            </a:r>
            <a:r>
              <a:rPr lang="en-IN" dirty="0"/>
              <a:t>* array, </a:t>
            </a:r>
            <a:r>
              <a:rPr lang="en-IN" dirty="0" err="1"/>
              <a:t>atype</a:t>
            </a:r>
            <a:r>
              <a:rPr lang="en-IN" dirty="0"/>
              <a:t> value, </a:t>
            </a:r>
            <a:r>
              <a:rPr lang="en-IN" dirty="0" err="1"/>
              <a:t>btype</a:t>
            </a:r>
            <a:r>
              <a:rPr lang="en-IN" dirty="0"/>
              <a:t> size)</a:t>
            </a:r>
          </a:p>
          <a:p>
            <a:r>
              <a:rPr lang="en-IN" dirty="0"/>
              <a:t>{</a:t>
            </a:r>
          </a:p>
          <a:p>
            <a:r>
              <a:rPr lang="en-IN" dirty="0" smtClean="0"/>
              <a:t>	for(</a:t>
            </a:r>
            <a:r>
              <a:rPr lang="en-IN" dirty="0" err="1" smtClean="0"/>
              <a:t>btype</a:t>
            </a:r>
            <a:r>
              <a:rPr lang="en-IN" dirty="0" smtClean="0"/>
              <a:t> j = 0</a:t>
            </a:r>
            <a:r>
              <a:rPr lang="en-IN" dirty="0"/>
              <a:t>; j&lt;size</a:t>
            </a:r>
            <a:r>
              <a:rPr lang="en-IN" dirty="0" smtClean="0"/>
              <a:t>;  </a:t>
            </a:r>
            <a:r>
              <a:rPr lang="en-IN" dirty="0"/>
              <a:t>j++) </a:t>
            </a:r>
            <a:r>
              <a:rPr lang="en-IN" dirty="0" smtClean="0"/>
              <a:t>	//</a:t>
            </a:r>
            <a:r>
              <a:rPr lang="en-IN" dirty="0"/>
              <a:t>note use of </a:t>
            </a:r>
            <a:r>
              <a:rPr lang="en-IN" dirty="0" err="1"/>
              <a:t>btype</a:t>
            </a:r>
            <a:endParaRPr lang="en-IN" dirty="0"/>
          </a:p>
          <a:p>
            <a:r>
              <a:rPr lang="en-IN" dirty="0" smtClean="0"/>
              <a:t>		if(array[j</a:t>
            </a:r>
            <a:r>
              <a:rPr lang="en-IN" dirty="0"/>
              <a:t>]==value)</a:t>
            </a:r>
          </a:p>
          <a:p>
            <a:r>
              <a:rPr lang="en-IN" dirty="0" smtClean="0"/>
              <a:t>			return </a:t>
            </a:r>
            <a:r>
              <a:rPr lang="en-IN" dirty="0"/>
              <a:t>j;</a:t>
            </a:r>
          </a:p>
          <a:p>
            <a:r>
              <a:rPr lang="en-IN" dirty="0" smtClean="0"/>
              <a:t>	return </a:t>
            </a:r>
            <a:r>
              <a:rPr lang="en-IN" dirty="0" err="1"/>
              <a:t>static_cast</a:t>
            </a:r>
            <a:r>
              <a:rPr lang="en-IN" dirty="0"/>
              <a:t>&lt;</a:t>
            </a:r>
            <a:r>
              <a:rPr lang="en-IN" dirty="0" err="1"/>
              <a:t>btype</a:t>
            </a:r>
            <a:r>
              <a:rPr lang="en-IN" dirty="0"/>
              <a:t>&gt;(-1);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623118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 BIT MORE…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771366"/>
            <a:ext cx="707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You can use more than one template argument in a function template.</a:t>
            </a:r>
          </a:p>
        </p:txBody>
      </p:sp>
    </p:spTree>
    <p:extLst>
      <p:ext uri="{BB962C8B-B14F-4D97-AF65-F5344CB8AC3E}">
        <p14:creationId xmlns:p14="http://schemas.microsoft.com/office/powerpoint/2010/main" xmlns="" val="1313229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…A BIT MORE…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771366"/>
            <a:ext cx="707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You can use more than one template argument in a function template.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2492896"/>
            <a:ext cx="8771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Suppose you want to use the find function. If </a:t>
            </a:r>
            <a:r>
              <a:rPr lang="en-IN" dirty="0"/>
              <a:t>the array is too large then type long would </a:t>
            </a:r>
            <a:endParaRPr lang="en-IN" dirty="0" smtClean="0"/>
          </a:p>
          <a:p>
            <a:r>
              <a:rPr lang="en-IN" dirty="0" smtClean="0"/>
              <a:t>be </a:t>
            </a:r>
            <a:r>
              <a:rPr lang="en-IN" dirty="0"/>
              <a:t>necessary for the </a:t>
            </a:r>
            <a:r>
              <a:rPr lang="en-IN" dirty="0" smtClean="0"/>
              <a:t>array size</a:t>
            </a:r>
            <a:r>
              <a:rPr lang="en-IN" dirty="0"/>
              <a:t>, instead of type int.</a:t>
            </a:r>
          </a:p>
        </p:txBody>
      </p:sp>
    </p:spTree>
    <p:extLst>
      <p:ext uri="{BB962C8B-B14F-4D97-AF65-F5344CB8AC3E}">
        <p14:creationId xmlns:p14="http://schemas.microsoft.com/office/powerpoint/2010/main" xmlns="" val="2691812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…A BIT MORE…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771366"/>
            <a:ext cx="707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You can use more than one template argument in a function template.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2492896"/>
            <a:ext cx="8771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Suppose you want to use the find function. If </a:t>
            </a:r>
            <a:r>
              <a:rPr lang="en-IN" dirty="0"/>
              <a:t>the array is too large then type long would </a:t>
            </a:r>
            <a:endParaRPr lang="en-IN" dirty="0" smtClean="0"/>
          </a:p>
          <a:p>
            <a:r>
              <a:rPr lang="en-IN" dirty="0" smtClean="0"/>
              <a:t>be </a:t>
            </a:r>
            <a:r>
              <a:rPr lang="en-IN" dirty="0"/>
              <a:t>necessary for the </a:t>
            </a:r>
            <a:r>
              <a:rPr lang="en-IN" dirty="0" smtClean="0"/>
              <a:t>array size</a:t>
            </a:r>
            <a:r>
              <a:rPr lang="en-IN" dirty="0"/>
              <a:t>, instead of type int</a:t>
            </a:r>
            <a:r>
              <a:rPr lang="en-IN" dirty="0" smtClean="0"/>
              <a:t>. Then this might help: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37170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555776" y="37170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3284984"/>
            <a:ext cx="57082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template &lt;class </a:t>
            </a:r>
            <a:r>
              <a:rPr lang="en-IN" dirty="0" err="1"/>
              <a:t>atype</a:t>
            </a:r>
            <a:r>
              <a:rPr lang="en-IN" dirty="0"/>
              <a:t>, class </a:t>
            </a:r>
            <a:r>
              <a:rPr lang="en-IN" dirty="0" err="1"/>
              <a:t>btype</a:t>
            </a:r>
            <a:r>
              <a:rPr lang="en-IN" dirty="0"/>
              <a:t>&gt;</a:t>
            </a:r>
          </a:p>
          <a:p>
            <a:r>
              <a:rPr lang="en-IN" dirty="0" err="1"/>
              <a:t>btype</a:t>
            </a:r>
            <a:r>
              <a:rPr lang="en-IN" dirty="0"/>
              <a:t> find(</a:t>
            </a:r>
            <a:r>
              <a:rPr lang="en-IN" dirty="0" err="1"/>
              <a:t>atype</a:t>
            </a:r>
            <a:r>
              <a:rPr lang="en-IN" dirty="0"/>
              <a:t>* array, </a:t>
            </a:r>
            <a:r>
              <a:rPr lang="en-IN" dirty="0" err="1"/>
              <a:t>atype</a:t>
            </a:r>
            <a:r>
              <a:rPr lang="en-IN" dirty="0"/>
              <a:t> value, </a:t>
            </a:r>
            <a:r>
              <a:rPr lang="en-IN" dirty="0" err="1"/>
              <a:t>btype</a:t>
            </a:r>
            <a:r>
              <a:rPr lang="en-IN" dirty="0"/>
              <a:t> size)</a:t>
            </a:r>
          </a:p>
          <a:p>
            <a:r>
              <a:rPr lang="en-IN" dirty="0"/>
              <a:t>{</a:t>
            </a:r>
          </a:p>
          <a:p>
            <a:r>
              <a:rPr lang="en-IN" dirty="0" smtClean="0"/>
              <a:t>	for(</a:t>
            </a:r>
            <a:r>
              <a:rPr lang="en-IN" dirty="0" err="1" smtClean="0"/>
              <a:t>btype</a:t>
            </a:r>
            <a:r>
              <a:rPr lang="en-IN" dirty="0" smtClean="0"/>
              <a:t> j = 0</a:t>
            </a:r>
            <a:r>
              <a:rPr lang="en-IN" dirty="0"/>
              <a:t>; j&lt;size</a:t>
            </a:r>
            <a:r>
              <a:rPr lang="en-IN" dirty="0" smtClean="0"/>
              <a:t>;  </a:t>
            </a:r>
            <a:r>
              <a:rPr lang="en-IN" dirty="0"/>
              <a:t>j++) </a:t>
            </a:r>
            <a:r>
              <a:rPr lang="en-IN" dirty="0" smtClean="0"/>
              <a:t>	//</a:t>
            </a:r>
            <a:r>
              <a:rPr lang="en-IN" dirty="0"/>
              <a:t>note use of </a:t>
            </a:r>
            <a:r>
              <a:rPr lang="en-IN" dirty="0" err="1"/>
              <a:t>btype</a:t>
            </a:r>
            <a:endParaRPr lang="en-IN" dirty="0"/>
          </a:p>
          <a:p>
            <a:r>
              <a:rPr lang="en-IN" dirty="0" smtClean="0"/>
              <a:t>		if(array[j</a:t>
            </a:r>
            <a:r>
              <a:rPr lang="en-IN" dirty="0"/>
              <a:t>]==value)</a:t>
            </a:r>
          </a:p>
          <a:p>
            <a:r>
              <a:rPr lang="en-IN" dirty="0" smtClean="0"/>
              <a:t>			return </a:t>
            </a:r>
            <a:r>
              <a:rPr lang="en-IN" dirty="0"/>
              <a:t>j;</a:t>
            </a:r>
          </a:p>
          <a:p>
            <a:r>
              <a:rPr lang="en-IN" dirty="0" smtClean="0"/>
              <a:t>	return </a:t>
            </a:r>
            <a:r>
              <a:rPr lang="en-IN" dirty="0" err="1"/>
              <a:t>static_cast</a:t>
            </a:r>
            <a:r>
              <a:rPr lang="en-IN" dirty="0"/>
              <a:t>&lt;</a:t>
            </a:r>
            <a:r>
              <a:rPr lang="en-IN" dirty="0" err="1"/>
              <a:t>btype</a:t>
            </a:r>
            <a:r>
              <a:rPr lang="en-IN" dirty="0"/>
              <a:t>&gt;(-1);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691812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NOT MACROS?...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979712" y="1988840"/>
            <a:ext cx="49680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 </a:t>
            </a:r>
            <a:r>
              <a:rPr lang="en-IN" sz="4000" b="1" dirty="0" smtClean="0">
                <a:solidFill>
                  <a:srgbClr val="FF0000"/>
                </a:solidFill>
              </a:rPr>
              <a:t>AN </a:t>
            </a:r>
            <a:r>
              <a:rPr lang="en-IN" sz="4000" b="1" u="sng" dirty="0" smtClean="0">
                <a:solidFill>
                  <a:srgbClr val="FF0000"/>
                </a:solidFill>
              </a:rPr>
              <a:t>OBVIOUS</a:t>
            </a:r>
            <a:r>
              <a:rPr lang="en-IN" sz="4000" b="1" dirty="0" smtClean="0">
                <a:solidFill>
                  <a:srgbClr val="FF0000"/>
                </a:solidFill>
              </a:rPr>
              <a:t> DOUBT </a:t>
            </a:r>
          </a:p>
          <a:p>
            <a:r>
              <a:rPr lang="en-IN" sz="4000" b="1" dirty="0">
                <a:solidFill>
                  <a:srgbClr val="FF0000"/>
                </a:solidFill>
              </a:rPr>
              <a:t>	 </a:t>
            </a:r>
            <a:r>
              <a:rPr lang="en-IN" sz="4000" b="1" dirty="0" smtClean="0">
                <a:solidFill>
                  <a:srgbClr val="FF0000"/>
                </a:solidFill>
              </a:rPr>
              <a:t>         IF </a:t>
            </a:r>
          </a:p>
          <a:p>
            <a:r>
              <a:rPr lang="en-IN" sz="4000" b="1" dirty="0" smtClean="0">
                <a:solidFill>
                  <a:srgbClr val="FF0000"/>
                </a:solidFill>
              </a:rPr>
              <a:t>YOU ARE FOLLOWING!</a:t>
            </a:r>
            <a:endParaRPr lang="en-IN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5011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…WHY NOT MACROS?...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63984" y="1628800"/>
            <a:ext cx="5397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For example, the abs() function could be defined </a:t>
            </a:r>
            <a:r>
              <a:rPr lang="en-IN" dirty="0" smtClean="0"/>
              <a:t>as: </a:t>
            </a:r>
            <a:endParaRPr lang="en-IN" dirty="0"/>
          </a:p>
          <a:p>
            <a:r>
              <a:rPr lang="pt-BR" dirty="0" smtClean="0"/>
              <a:t>	</a:t>
            </a:r>
          </a:p>
          <a:p>
            <a:r>
              <a:rPr lang="pt-BR" dirty="0"/>
              <a:t>	</a:t>
            </a:r>
            <a:r>
              <a:rPr lang="pt-BR" dirty="0" smtClean="0"/>
              <a:t>#</a:t>
            </a:r>
            <a:r>
              <a:rPr lang="pt-BR" dirty="0"/>
              <a:t>define abs(n) ( (n&lt;0) ? (-n) : (n)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7815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8511" y="1988840"/>
            <a:ext cx="93405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800" dirty="0" smtClean="0"/>
              <a:t>Obviously function overloading in C++ will help you with this </a:t>
            </a:r>
          </a:p>
          <a:p>
            <a:r>
              <a:rPr lang="en-IN" sz="2800" dirty="0" smtClean="0"/>
              <a:t>but nevertheless you have to write the same body over and</a:t>
            </a:r>
          </a:p>
          <a:p>
            <a:r>
              <a:rPr lang="en-IN" sz="2800" dirty="0" smtClean="0"/>
              <a:t> over again which is quite tedious.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-18511" y="3924056"/>
            <a:ext cx="90603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800" dirty="0"/>
              <a:t>Also, if you find you’ve made an error in one such function</a:t>
            </a:r>
            <a:r>
              <a:rPr lang="en-IN" sz="2800" dirty="0" smtClean="0"/>
              <a:t>,</a:t>
            </a:r>
          </a:p>
          <a:p>
            <a:r>
              <a:rPr lang="en-IN" sz="2800" dirty="0" smtClean="0"/>
              <a:t> you’ll have </a:t>
            </a:r>
            <a:r>
              <a:rPr lang="en-IN" sz="2800" dirty="0"/>
              <a:t>to remember </a:t>
            </a:r>
            <a:r>
              <a:rPr lang="en-IN" sz="2800" dirty="0" smtClean="0"/>
              <a:t>to </a:t>
            </a:r>
            <a:r>
              <a:rPr lang="en-IN" sz="2800" dirty="0"/>
              <a:t>correct it in each function body.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9243" y="404664"/>
            <a:ext cx="7704856" cy="50405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/>
              <a:t>…THE PROBLEMS AS LISTED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318116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…WHY NOT MACROS?...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63984" y="1628800"/>
            <a:ext cx="5397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For example, the abs() function could be defined </a:t>
            </a:r>
            <a:r>
              <a:rPr lang="en-IN" dirty="0" smtClean="0"/>
              <a:t>as: </a:t>
            </a:r>
            <a:endParaRPr lang="en-IN" dirty="0"/>
          </a:p>
          <a:p>
            <a:r>
              <a:rPr lang="pt-BR" dirty="0" smtClean="0"/>
              <a:t>	</a:t>
            </a:r>
          </a:p>
          <a:p>
            <a:r>
              <a:rPr lang="pt-BR" dirty="0"/>
              <a:t>	</a:t>
            </a:r>
            <a:r>
              <a:rPr lang="pt-BR" dirty="0" smtClean="0"/>
              <a:t>#</a:t>
            </a:r>
            <a:r>
              <a:rPr lang="pt-BR" dirty="0"/>
              <a:t>define abs(n) ( (n&lt;0) ? (-n) : (n) )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63984" y="2584024"/>
            <a:ext cx="544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Turns out that there </a:t>
            </a:r>
            <a:r>
              <a:rPr lang="en-IN" dirty="0"/>
              <a:t>are several problems with </a:t>
            </a:r>
            <a:r>
              <a:rPr lang="en-IN" dirty="0" smtClean="0"/>
              <a:t>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49795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…WHY NOT MACROS?...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63984" y="1628800"/>
            <a:ext cx="5397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For example, the abs() function could be defined </a:t>
            </a:r>
            <a:r>
              <a:rPr lang="en-IN" dirty="0" smtClean="0"/>
              <a:t>as: </a:t>
            </a:r>
            <a:endParaRPr lang="en-IN" dirty="0"/>
          </a:p>
          <a:p>
            <a:r>
              <a:rPr lang="pt-BR" dirty="0" smtClean="0"/>
              <a:t>	</a:t>
            </a:r>
          </a:p>
          <a:p>
            <a:r>
              <a:rPr lang="pt-BR" dirty="0"/>
              <a:t>	</a:t>
            </a:r>
            <a:r>
              <a:rPr lang="pt-BR" dirty="0" smtClean="0"/>
              <a:t>#</a:t>
            </a:r>
            <a:r>
              <a:rPr lang="pt-BR" dirty="0"/>
              <a:t>define abs(n) ( (n&lt;0) ? (-n) : (n) )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63984" y="3140968"/>
            <a:ext cx="6264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One</a:t>
            </a:r>
            <a:r>
              <a:rPr lang="en-IN" dirty="0"/>
              <a:t> is that macros don’t </a:t>
            </a:r>
            <a:r>
              <a:rPr lang="en-IN" dirty="0" smtClean="0"/>
              <a:t>perform any </a:t>
            </a:r>
            <a:r>
              <a:rPr lang="en-IN" sz="2400" u="sng" dirty="0"/>
              <a:t>type checking</a:t>
            </a:r>
            <a:r>
              <a:rPr lang="en-IN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3984" y="2584024"/>
            <a:ext cx="544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Turns out that there </a:t>
            </a:r>
            <a:r>
              <a:rPr lang="en-IN" dirty="0"/>
              <a:t>are several problems with </a:t>
            </a:r>
            <a:r>
              <a:rPr lang="en-IN" dirty="0" smtClean="0"/>
              <a:t>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49795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…WHY NOT MACROS?...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63984" y="1628800"/>
            <a:ext cx="5397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For example, the abs() function could be defined </a:t>
            </a:r>
            <a:r>
              <a:rPr lang="en-IN" dirty="0" smtClean="0"/>
              <a:t>as: </a:t>
            </a:r>
            <a:endParaRPr lang="en-IN" dirty="0"/>
          </a:p>
          <a:p>
            <a:r>
              <a:rPr lang="pt-BR" dirty="0" smtClean="0"/>
              <a:t>	</a:t>
            </a:r>
          </a:p>
          <a:p>
            <a:r>
              <a:rPr lang="pt-BR" dirty="0"/>
              <a:t>	</a:t>
            </a:r>
            <a:r>
              <a:rPr lang="pt-BR" dirty="0" smtClean="0"/>
              <a:t>#</a:t>
            </a:r>
            <a:r>
              <a:rPr lang="pt-BR" dirty="0"/>
              <a:t>define abs(n) ( (n&lt;0) ? (-n) : (n) )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63984" y="3705476"/>
            <a:ext cx="815197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 startAt="2"/>
            </a:pPr>
            <a:r>
              <a:rPr lang="en-IN" sz="2800" dirty="0" smtClean="0"/>
              <a:t>Also</a:t>
            </a:r>
            <a:r>
              <a:rPr lang="en-IN" sz="2800" dirty="0"/>
              <a:t>, </a:t>
            </a:r>
            <a:r>
              <a:rPr lang="en-IN" dirty="0"/>
              <a:t>the type of the value </a:t>
            </a:r>
            <a:r>
              <a:rPr lang="en-IN" dirty="0" smtClean="0"/>
              <a:t>returned isn’t </a:t>
            </a:r>
            <a:r>
              <a:rPr lang="en-IN" dirty="0"/>
              <a:t>specified, so the compiler can’t tell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you’re </a:t>
            </a:r>
            <a:r>
              <a:rPr lang="en-IN" dirty="0" smtClean="0"/>
              <a:t>assigning </a:t>
            </a:r>
            <a:r>
              <a:rPr lang="en-IN" dirty="0"/>
              <a:t>it to an incompatible variable.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3984" y="3140968"/>
            <a:ext cx="6264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One</a:t>
            </a:r>
            <a:r>
              <a:rPr lang="en-IN" dirty="0"/>
              <a:t> is that macros don’t </a:t>
            </a:r>
            <a:r>
              <a:rPr lang="en-IN" dirty="0" smtClean="0"/>
              <a:t>perform any </a:t>
            </a:r>
            <a:r>
              <a:rPr lang="en-IN" sz="2400" u="sng" dirty="0"/>
              <a:t>type checking</a:t>
            </a:r>
            <a:r>
              <a:rPr lang="en-IN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3984" y="2584024"/>
            <a:ext cx="544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Turns out that there </a:t>
            </a:r>
            <a:r>
              <a:rPr lang="en-IN" dirty="0"/>
              <a:t>are several problems with </a:t>
            </a:r>
            <a:r>
              <a:rPr lang="en-IN" dirty="0" smtClean="0"/>
              <a:t>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93705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…WHY NOT MACROS?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63984" y="1628800"/>
            <a:ext cx="5397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For example, the abs() function could be defined </a:t>
            </a:r>
            <a:r>
              <a:rPr lang="en-IN" dirty="0" smtClean="0"/>
              <a:t>as: </a:t>
            </a:r>
            <a:endParaRPr lang="en-IN" dirty="0"/>
          </a:p>
          <a:p>
            <a:r>
              <a:rPr lang="pt-BR" dirty="0" smtClean="0"/>
              <a:t>	</a:t>
            </a:r>
          </a:p>
          <a:p>
            <a:r>
              <a:rPr lang="pt-BR" dirty="0"/>
              <a:t>	</a:t>
            </a:r>
            <a:r>
              <a:rPr lang="pt-BR" dirty="0" smtClean="0"/>
              <a:t>#</a:t>
            </a:r>
            <a:r>
              <a:rPr lang="pt-BR" dirty="0"/>
              <a:t>define abs(n) ( (n&lt;0) ? (-n) : (n) )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63984" y="3705476"/>
            <a:ext cx="815197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 startAt="2"/>
            </a:pPr>
            <a:r>
              <a:rPr lang="en-IN" sz="2800" dirty="0" smtClean="0"/>
              <a:t>Also</a:t>
            </a:r>
            <a:r>
              <a:rPr lang="en-IN" sz="2800" dirty="0"/>
              <a:t>, </a:t>
            </a:r>
            <a:r>
              <a:rPr lang="en-IN" dirty="0"/>
              <a:t>the type of the value </a:t>
            </a:r>
            <a:r>
              <a:rPr lang="en-IN" dirty="0" smtClean="0"/>
              <a:t>returned isn’t </a:t>
            </a:r>
            <a:r>
              <a:rPr lang="en-IN" dirty="0"/>
              <a:t>specified, so the compiler can’t tell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you’re </a:t>
            </a:r>
            <a:r>
              <a:rPr lang="en-IN" dirty="0" smtClean="0"/>
              <a:t>assigning </a:t>
            </a:r>
            <a:r>
              <a:rPr lang="en-IN" dirty="0"/>
              <a:t>it to an incompatible variable.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3984" y="3140968"/>
            <a:ext cx="6264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One</a:t>
            </a:r>
            <a:r>
              <a:rPr lang="en-IN" dirty="0"/>
              <a:t> is that macros don’t </a:t>
            </a:r>
            <a:r>
              <a:rPr lang="en-IN" dirty="0" smtClean="0"/>
              <a:t>perform any </a:t>
            </a:r>
            <a:r>
              <a:rPr lang="en-IN" sz="2400" u="sng" dirty="0"/>
              <a:t>type checking</a:t>
            </a:r>
            <a:r>
              <a:rPr lang="en-IN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3984" y="2584024"/>
            <a:ext cx="544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Turns out that there </a:t>
            </a:r>
            <a:r>
              <a:rPr lang="en-IN" dirty="0"/>
              <a:t>are several problems with </a:t>
            </a:r>
            <a:r>
              <a:rPr lang="en-IN" dirty="0" smtClean="0"/>
              <a:t>them.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96324" y="4840321"/>
            <a:ext cx="8857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In any </a:t>
            </a:r>
            <a:r>
              <a:rPr lang="en-IN" dirty="0"/>
              <a:t>case, macros are confined to functions that can be expressed in a single statement</a:t>
            </a:r>
            <a:r>
              <a:rPr lang="en-IN" dirty="0" smtClean="0"/>
              <a:t>.</a:t>
            </a:r>
          </a:p>
          <a:p>
            <a:r>
              <a:rPr lang="en-IN" dirty="0"/>
              <a:t>On the whole it’s best to </a:t>
            </a:r>
            <a:r>
              <a:rPr lang="en-IN" dirty="0">
                <a:solidFill>
                  <a:srgbClr val="FF0000"/>
                </a:solidFill>
              </a:rPr>
              <a:t>avoid</a:t>
            </a:r>
            <a:r>
              <a:rPr lang="en-IN" dirty="0"/>
              <a:t> them.</a:t>
            </a:r>
          </a:p>
        </p:txBody>
      </p:sp>
    </p:spTree>
    <p:extLst>
      <p:ext uri="{BB962C8B-B14F-4D97-AF65-F5344CB8AC3E}">
        <p14:creationId xmlns:p14="http://schemas.microsoft.com/office/powerpoint/2010/main" xmlns="" val="577892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ANOTHER PROBLEM!...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799807"/>
            <a:ext cx="290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Consider the STACK class: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2636912"/>
            <a:ext cx="6117957" cy="2862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class Stack</a:t>
            </a:r>
          </a:p>
          <a:p>
            <a:r>
              <a:rPr lang="en-IN" dirty="0" smtClean="0"/>
              <a:t>    {</a:t>
            </a:r>
            <a:endParaRPr lang="en-IN" dirty="0"/>
          </a:p>
          <a:p>
            <a:r>
              <a:rPr lang="en-IN" dirty="0" smtClean="0"/>
              <a:t>	private</a:t>
            </a:r>
            <a:r>
              <a:rPr lang="en-IN" dirty="0"/>
              <a:t>: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/>
              <a:t>st</a:t>
            </a:r>
            <a:r>
              <a:rPr lang="en-IN" dirty="0"/>
              <a:t>[MAX]; </a:t>
            </a:r>
            <a:r>
              <a:rPr lang="en-IN" dirty="0" smtClean="0"/>
              <a:t>    //</a:t>
            </a:r>
            <a:r>
              <a:rPr lang="en-IN" dirty="0"/>
              <a:t>array of </a:t>
            </a:r>
            <a:r>
              <a:rPr lang="en-IN" dirty="0" err="1"/>
              <a:t>ints</a:t>
            </a:r>
            <a:endParaRPr lang="en-IN" dirty="0"/>
          </a:p>
          <a:p>
            <a:r>
              <a:rPr lang="en-IN" dirty="0" smtClean="0"/>
              <a:t>	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top</a:t>
            </a:r>
            <a:r>
              <a:rPr lang="en-IN" dirty="0" smtClean="0"/>
              <a:t>;        </a:t>
            </a:r>
            <a:r>
              <a:rPr lang="en-IN" dirty="0"/>
              <a:t>//index number of top of stack</a:t>
            </a:r>
          </a:p>
          <a:p>
            <a:r>
              <a:rPr lang="en-IN" dirty="0" smtClean="0"/>
              <a:t>	public</a:t>
            </a:r>
            <a:r>
              <a:rPr lang="en-IN" dirty="0"/>
              <a:t>:</a:t>
            </a:r>
          </a:p>
          <a:p>
            <a:r>
              <a:rPr lang="en-IN" dirty="0" smtClean="0"/>
              <a:t>		Stack();          </a:t>
            </a:r>
            <a:r>
              <a:rPr lang="en-IN" dirty="0"/>
              <a:t>//constructor</a:t>
            </a:r>
          </a:p>
          <a:p>
            <a:r>
              <a:rPr lang="en-IN" dirty="0" smtClean="0"/>
              <a:t>		void </a:t>
            </a:r>
            <a:r>
              <a:rPr lang="en-IN" dirty="0"/>
              <a:t>push(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var</a:t>
            </a:r>
            <a:r>
              <a:rPr lang="en-IN" dirty="0"/>
              <a:t>); </a:t>
            </a:r>
            <a:r>
              <a:rPr lang="en-IN" dirty="0" smtClean="0"/>
              <a:t>   //</a:t>
            </a:r>
            <a:r>
              <a:rPr lang="en-IN" dirty="0"/>
              <a:t>takes </a:t>
            </a:r>
            <a:r>
              <a:rPr lang="en-IN" dirty="0" err="1"/>
              <a:t>int</a:t>
            </a:r>
            <a:r>
              <a:rPr lang="en-IN" dirty="0"/>
              <a:t> as argument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pop(); </a:t>
            </a:r>
            <a:r>
              <a:rPr lang="en-IN" dirty="0" smtClean="0"/>
              <a:t>      //</a:t>
            </a:r>
            <a:r>
              <a:rPr lang="en-IN" dirty="0"/>
              <a:t>returns </a:t>
            </a:r>
            <a:r>
              <a:rPr lang="en-IN" dirty="0" err="1"/>
              <a:t>int</a:t>
            </a:r>
            <a:r>
              <a:rPr lang="en-IN" dirty="0"/>
              <a:t> value</a:t>
            </a:r>
          </a:p>
          <a:p>
            <a:r>
              <a:rPr lang="en-IN" dirty="0" smtClean="0"/>
              <a:t>    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32756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…ANOTHER PROBLEM!...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4472" y="1593877"/>
            <a:ext cx="9187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If we wanted to store data of type long in a stack, we would need to define a completely new</a:t>
            </a:r>
          </a:p>
          <a:p>
            <a:r>
              <a:rPr lang="en-IN" dirty="0"/>
              <a:t>c</a:t>
            </a:r>
            <a:r>
              <a:rPr lang="en-IN" dirty="0" smtClean="0"/>
              <a:t>lass as such: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564904"/>
            <a:ext cx="6501908" cy="2862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LongStack</a:t>
            </a:r>
            <a:endParaRPr lang="en-IN" dirty="0"/>
          </a:p>
          <a:p>
            <a:r>
              <a:rPr lang="en-IN" dirty="0" smtClean="0"/>
              <a:t>    {</a:t>
            </a:r>
            <a:endParaRPr lang="en-IN" dirty="0"/>
          </a:p>
          <a:p>
            <a:r>
              <a:rPr lang="en-IN" dirty="0" smtClean="0"/>
              <a:t>	private</a:t>
            </a:r>
            <a:r>
              <a:rPr lang="en-IN" dirty="0"/>
              <a:t>:</a:t>
            </a:r>
          </a:p>
          <a:p>
            <a:r>
              <a:rPr lang="en-IN" dirty="0" smtClean="0"/>
              <a:t>		long </a:t>
            </a:r>
            <a:r>
              <a:rPr lang="en-IN" dirty="0" err="1"/>
              <a:t>st</a:t>
            </a:r>
            <a:r>
              <a:rPr lang="en-IN" dirty="0"/>
              <a:t>[MAX</a:t>
            </a:r>
            <a:r>
              <a:rPr lang="en-IN" dirty="0" smtClean="0"/>
              <a:t>];        </a:t>
            </a:r>
            <a:r>
              <a:rPr lang="en-IN" dirty="0"/>
              <a:t>//array of longs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top</a:t>
            </a:r>
            <a:r>
              <a:rPr lang="en-IN" dirty="0" smtClean="0"/>
              <a:t>;              //</a:t>
            </a:r>
            <a:r>
              <a:rPr lang="en-IN" dirty="0"/>
              <a:t>index number of top of stack</a:t>
            </a:r>
          </a:p>
          <a:p>
            <a:r>
              <a:rPr lang="en-IN" dirty="0" smtClean="0"/>
              <a:t>	public</a:t>
            </a:r>
            <a:r>
              <a:rPr lang="en-IN" dirty="0"/>
              <a:t>: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LongStack</a:t>
            </a:r>
            <a:r>
              <a:rPr lang="en-IN" dirty="0" smtClean="0"/>
              <a:t>();       </a:t>
            </a:r>
            <a:r>
              <a:rPr lang="en-IN" dirty="0"/>
              <a:t>//constructor</a:t>
            </a:r>
          </a:p>
          <a:p>
            <a:r>
              <a:rPr lang="en-IN" dirty="0" smtClean="0"/>
              <a:t>		void </a:t>
            </a:r>
            <a:r>
              <a:rPr lang="en-IN" dirty="0"/>
              <a:t>push(long </a:t>
            </a:r>
            <a:r>
              <a:rPr lang="en-IN" dirty="0" err="1"/>
              <a:t>var</a:t>
            </a:r>
            <a:r>
              <a:rPr lang="en-IN" dirty="0" smtClean="0"/>
              <a:t>);     </a:t>
            </a:r>
            <a:r>
              <a:rPr lang="en-IN" dirty="0"/>
              <a:t>//takes long as argument</a:t>
            </a:r>
          </a:p>
          <a:p>
            <a:r>
              <a:rPr lang="en-IN" dirty="0" smtClean="0"/>
              <a:t>		long </a:t>
            </a:r>
            <a:r>
              <a:rPr lang="en-IN" dirty="0"/>
              <a:t>pop(); </a:t>
            </a:r>
            <a:r>
              <a:rPr lang="en-IN" dirty="0" smtClean="0"/>
              <a:t>        //</a:t>
            </a:r>
            <a:r>
              <a:rPr lang="en-IN" dirty="0"/>
              <a:t>returns long value</a:t>
            </a:r>
          </a:p>
          <a:p>
            <a:r>
              <a:rPr lang="en-IN" dirty="0" smtClean="0"/>
              <a:t>    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41074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…ANOTHER PROBLEM!...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4472" y="1593877"/>
            <a:ext cx="9187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If we wanted to store data of type long in a stack, we would need to define a completely new</a:t>
            </a:r>
          </a:p>
          <a:p>
            <a:r>
              <a:rPr lang="en-IN" dirty="0"/>
              <a:t>c</a:t>
            </a:r>
            <a:r>
              <a:rPr lang="en-IN" dirty="0" smtClean="0"/>
              <a:t>lass as such: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564904"/>
            <a:ext cx="6501908" cy="2862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LongStack</a:t>
            </a:r>
            <a:endParaRPr lang="en-IN" dirty="0"/>
          </a:p>
          <a:p>
            <a:r>
              <a:rPr lang="en-IN" dirty="0" smtClean="0"/>
              <a:t>    {</a:t>
            </a:r>
            <a:endParaRPr lang="en-IN" dirty="0"/>
          </a:p>
          <a:p>
            <a:r>
              <a:rPr lang="en-IN" dirty="0" smtClean="0"/>
              <a:t>	private</a:t>
            </a:r>
            <a:r>
              <a:rPr lang="en-IN" dirty="0"/>
              <a:t>:</a:t>
            </a:r>
          </a:p>
          <a:p>
            <a:r>
              <a:rPr lang="en-IN" dirty="0" smtClean="0"/>
              <a:t>		long </a:t>
            </a:r>
            <a:r>
              <a:rPr lang="en-IN" dirty="0" err="1"/>
              <a:t>st</a:t>
            </a:r>
            <a:r>
              <a:rPr lang="en-IN" dirty="0"/>
              <a:t>[MAX</a:t>
            </a:r>
            <a:r>
              <a:rPr lang="en-IN" dirty="0" smtClean="0"/>
              <a:t>];        </a:t>
            </a:r>
            <a:r>
              <a:rPr lang="en-IN" dirty="0"/>
              <a:t>//array of longs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top</a:t>
            </a:r>
            <a:r>
              <a:rPr lang="en-IN" dirty="0" smtClean="0"/>
              <a:t>;              //</a:t>
            </a:r>
            <a:r>
              <a:rPr lang="en-IN" dirty="0"/>
              <a:t>index number of top of stack</a:t>
            </a:r>
          </a:p>
          <a:p>
            <a:r>
              <a:rPr lang="en-IN" dirty="0" smtClean="0"/>
              <a:t>	public</a:t>
            </a:r>
            <a:r>
              <a:rPr lang="en-IN" dirty="0"/>
              <a:t>: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LongStack</a:t>
            </a:r>
            <a:r>
              <a:rPr lang="en-IN" dirty="0" smtClean="0"/>
              <a:t>();       </a:t>
            </a:r>
            <a:r>
              <a:rPr lang="en-IN" dirty="0"/>
              <a:t>//constructor</a:t>
            </a:r>
          </a:p>
          <a:p>
            <a:r>
              <a:rPr lang="en-IN" dirty="0" smtClean="0"/>
              <a:t>		void </a:t>
            </a:r>
            <a:r>
              <a:rPr lang="en-IN" dirty="0"/>
              <a:t>push(long </a:t>
            </a:r>
            <a:r>
              <a:rPr lang="en-IN" dirty="0" err="1"/>
              <a:t>var</a:t>
            </a:r>
            <a:r>
              <a:rPr lang="en-IN" dirty="0" smtClean="0"/>
              <a:t>);     </a:t>
            </a:r>
            <a:r>
              <a:rPr lang="en-IN" dirty="0"/>
              <a:t>//takes long as argument</a:t>
            </a:r>
          </a:p>
          <a:p>
            <a:r>
              <a:rPr lang="en-IN" dirty="0" smtClean="0"/>
              <a:t>		long </a:t>
            </a:r>
            <a:r>
              <a:rPr lang="en-IN" dirty="0"/>
              <a:t>pop(); </a:t>
            </a:r>
            <a:r>
              <a:rPr lang="en-IN" dirty="0" smtClean="0"/>
              <a:t>        //</a:t>
            </a:r>
            <a:r>
              <a:rPr lang="en-IN" dirty="0"/>
              <a:t>returns long value</a:t>
            </a:r>
          </a:p>
          <a:p>
            <a:r>
              <a:rPr lang="en-IN" dirty="0" smtClean="0"/>
              <a:t>    };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6021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-13941" y="5748627"/>
            <a:ext cx="9233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Similarly, we would need to create a new stack class for every data type we wanted to </a:t>
            </a:r>
            <a:r>
              <a:rPr lang="en-IN" dirty="0" smtClean="0"/>
              <a:t>store</a:t>
            </a:r>
          </a:p>
          <a:p>
            <a:r>
              <a:rPr lang="en-IN" dirty="0"/>
              <a:t> </a:t>
            </a:r>
            <a:r>
              <a:rPr lang="en-IN" dirty="0" smtClean="0"/>
              <a:t>but we have other important things to do than worrying about the same concept again and </a:t>
            </a:r>
          </a:p>
          <a:p>
            <a:r>
              <a:rPr lang="en-IN" dirty="0"/>
              <a:t>	</a:t>
            </a:r>
            <a:r>
              <a:rPr lang="en-IN" dirty="0" smtClean="0"/>
              <a:t>							               yet again!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87831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THE SOLUTION…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311151"/>
            <a:ext cx="6308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err="1" smtClean="0"/>
              <a:t>Yayy</a:t>
            </a:r>
            <a:r>
              <a:rPr lang="en-IN" dirty="0" smtClean="0"/>
              <a:t>? </a:t>
            </a:r>
          </a:p>
          <a:p>
            <a:r>
              <a:rPr lang="en-IN" dirty="0" smtClean="0"/>
              <a:t>     The template concept can be extended to classes too. As such: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132856"/>
            <a:ext cx="6465937" cy="39703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template &lt;class Type&gt;</a:t>
            </a:r>
          </a:p>
          <a:p>
            <a:r>
              <a:rPr lang="en-IN" dirty="0"/>
              <a:t>class Stack</a:t>
            </a:r>
          </a:p>
          <a:p>
            <a:r>
              <a:rPr lang="en-IN" dirty="0" smtClean="0"/>
              <a:t>    {</a:t>
            </a:r>
            <a:endParaRPr lang="en-IN" dirty="0"/>
          </a:p>
          <a:p>
            <a:r>
              <a:rPr lang="en-IN" dirty="0" smtClean="0"/>
              <a:t>	private</a:t>
            </a:r>
            <a:r>
              <a:rPr lang="en-IN" dirty="0"/>
              <a:t>:</a:t>
            </a:r>
          </a:p>
          <a:p>
            <a:r>
              <a:rPr lang="en-IN" dirty="0" smtClean="0"/>
              <a:t>		Type </a:t>
            </a:r>
            <a:r>
              <a:rPr lang="en-IN" dirty="0" err="1"/>
              <a:t>st</a:t>
            </a:r>
            <a:r>
              <a:rPr lang="en-IN" dirty="0"/>
              <a:t>[MAX]; </a:t>
            </a:r>
            <a:r>
              <a:rPr lang="en-IN" dirty="0" smtClean="0"/>
              <a:t>            //</a:t>
            </a:r>
            <a:r>
              <a:rPr lang="en-IN" dirty="0"/>
              <a:t>stack: array of any type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top; </a:t>
            </a:r>
            <a:r>
              <a:rPr lang="en-IN" dirty="0" smtClean="0"/>
              <a:t>                       //</a:t>
            </a:r>
            <a:r>
              <a:rPr lang="en-IN" dirty="0"/>
              <a:t>number of top of stack</a:t>
            </a:r>
          </a:p>
          <a:p>
            <a:r>
              <a:rPr lang="en-IN" dirty="0" smtClean="0"/>
              <a:t>	public</a:t>
            </a:r>
            <a:r>
              <a:rPr lang="en-IN" dirty="0"/>
              <a:t>:</a:t>
            </a:r>
          </a:p>
          <a:p>
            <a:r>
              <a:rPr lang="en-IN" dirty="0" smtClean="0"/>
              <a:t>		Stack</a:t>
            </a:r>
            <a:r>
              <a:rPr lang="en-IN" dirty="0"/>
              <a:t>() //constructor</a:t>
            </a:r>
          </a:p>
          <a:p>
            <a:r>
              <a:rPr lang="en-IN" dirty="0" smtClean="0"/>
              <a:t>		    { </a:t>
            </a:r>
            <a:r>
              <a:rPr lang="en-IN" dirty="0"/>
              <a:t>top = -1; }</a:t>
            </a:r>
          </a:p>
          <a:p>
            <a:r>
              <a:rPr lang="en-IN" dirty="0" smtClean="0"/>
              <a:t>		void </a:t>
            </a:r>
            <a:r>
              <a:rPr lang="en-IN" dirty="0"/>
              <a:t>push(Type </a:t>
            </a:r>
            <a:r>
              <a:rPr lang="en-IN" dirty="0" err="1"/>
              <a:t>var</a:t>
            </a:r>
            <a:r>
              <a:rPr lang="en-IN" dirty="0"/>
              <a:t>) </a:t>
            </a:r>
            <a:r>
              <a:rPr lang="en-IN" dirty="0" smtClean="0"/>
              <a:t>      //</a:t>
            </a:r>
            <a:r>
              <a:rPr lang="en-IN" dirty="0"/>
              <a:t>put number on stack</a:t>
            </a:r>
          </a:p>
          <a:p>
            <a:r>
              <a:rPr lang="en-IN" dirty="0" smtClean="0"/>
              <a:t>		    { </a:t>
            </a:r>
            <a:r>
              <a:rPr lang="en-IN" dirty="0" err="1"/>
              <a:t>st</a:t>
            </a:r>
            <a:r>
              <a:rPr lang="en-IN" dirty="0"/>
              <a:t>[++top] = </a:t>
            </a:r>
            <a:r>
              <a:rPr lang="en-IN" dirty="0" err="1"/>
              <a:t>var</a:t>
            </a:r>
            <a:r>
              <a:rPr lang="en-IN" dirty="0"/>
              <a:t>; }</a:t>
            </a:r>
          </a:p>
          <a:p>
            <a:r>
              <a:rPr lang="en-IN" dirty="0" smtClean="0"/>
              <a:t>		Type </a:t>
            </a:r>
            <a:r>
              <a:rPr lang="en-IN" dirty="0"/>
              <a:t>pop() </a:t>
            </a:r>
            <a:r>
              <a:rPr lang="en-IN" dirty="0" smtClean="0"/>
              <a:t>                     //</a:t>
            </a:r>
            <a:r>
              <a:rPr lang="en-IN" dirty="0"/>
              <a:t>take number off stack</a:t>
            </a:r>
          </a:p>
          <a:p>
            <a:r>
              <a:rPr lang="en-IN" dirty="0" smtClean="0"/>
              <a:t>		    { </a:t>
            </a:r>
            <a:r>
              <a:rPr lang="en-IN" dirty="0"/>
              <a:t>return </a:t>
            </a:r>
            <a:r>
              <a:rPr lang="en-IN" dirty="0" err="1"/>
              <a:t>st</a:t>
            </a:r>
            <a:r>
              <a:rPr lang="en-IN" dirty="0"/>
              <a:t>[top--]; }</a:t>
            </a:r>
          </a:p>
          <a:p>
            <a:r>
              <a:rPr lang="en-IN" dirty="0" smtClean="0"/>
              <a:t>    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28056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…THE SOLUTION…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311151"/>
            <a:ext cx="6308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err="1" smtClean="0"/>
              <a:t>Yayy</a:t>
            </a:r>
            <a:r>
              <a:rPr lang="en-IN" dirty="0" smtClean="0"/>
              <a:t>? </a:t>
            </a:r>
          </a:p>
          <a:p>
            <a:r>
              <a:rPr lang="en-IN" dirty="0" smtClean="0"/>
              <a:t>     The template concept can be extended to classes too. As such: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132856"/>
            <a:ext cx="6465937" cy="39703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template &lt;class Type&gt;</a:t>
            </a:r>
          </a:p>
          <a:p>
            <a:r>
              <a:rPr lang="en-IN" dirty="0"/>
              <a:t>class Stack</a:t>
            </a:r>
          </a:p>
          <a:p>
            <a:r>
              <a:rPr lang="en-IN" dirty="0" smtClean="0"/>
              <a:t>    {</a:t>
            </a:r>
            <a:endParaRPr lang="en-IN" dirty="0"/>
          </a:p>
          <a:p>
            <a:r>
              <a:rPr lang="en-IN" dirty="0" smtClean="0"/>
              <a:t>	private</a:t>
            </a:r>
            <a:r>
              <a:rPr lang="en-IN" dirty="0"/>
              <a:t>:</a:t>
            </a:r>
          </a:p>
          <a:p>
            <a:r>
              <a:rPr lang="en-IN" dirty="0" smtClean="0"/>
              <a:t>		Type </a:t>
            </a:r>
            <a:r>
              <a:rPr lang="en-IN" dirty="0" err="1"/>
              <a:t>st</a:t>
            </a:r>
            <a:r>
              <a:rPr lang="en-IN" dirty="0"/>
              <a:t>[MAX]; </a:t>
            </a:r>
            <a:r>
              <a:rPr lang="en-IN" dirty="0" smtClean="0"/>
              <a:t>            //</a:t>
            </a:r>
            <a:r>
              <a:rPr lang="en-IN" dirty="0"/>
              <a:t>stack: array of any type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top; </a:t>
            </a:r>
            <a:r>
              <a:rPr lang="en-IN" dirty="0" smtClean="0"/>
              <a:t>                       //</a:t>
            </a:r>
            <a:r>
              <a:rPr lang="en-IN" dirty="0"/>
              <a:t>number of top of stack</a:t>
            </a:r>
          </a:p>
          <a:p>
            <a:r>
              <a:rPr lang="en-IN" dirty="0" smtClean="0"/>
              <a:t>	public</a:t>
            </a:r>
            <a:r>
              <a:rPr lang="en-IN" dirty="0"/>
              <a:t>:</a:t>
            </a:r>
          </a:p>
          <a:p>
            <a:r>
              <a:rPr lang="en-IN" dirty="0" smtClean="0"/>
              <a:t>		Stack</a:t>
            </a:r>
            <a:r>
              <a:rPr lang="en-IN" dirty="0"/>
              <a:t>() //constructor</a:t>
            </a:r>
          </a:p>
          <a:p>
            <a:r>
              <a:rPr lang="en-IN" dirty="0" smtClean="0"/>
              <a:t>		    { </a:t>
            </a:r>
            <a:r>
              <a:rPr lang="en-IN" dirty="0"/>
              <a:t>top = -1; }</a:t>
            </a:r>
          </a:p>
          <a:p>
            <a:r>
              <a:rPr lang="en-IN" dirty="0" smtClean="0"/>
              <a:t>		void </a:t>
            </a:r>
            <a:r>
              <a:rPr lang="en-IN" dirty="0"/>
              <a:t>push(Type </a:t>
            </a:r>
            <a:r>
              <a:rPr lang="en-IN" dirty="0" err="1"/>
              <a:t>var</a:t>
            </a:r>
            <a:r>
              <a:rPr lang="en-IN" dirty="0"/>
              <a:t>) </a:t>
            </a:r>
            <a:r>
              <a:rPr lang="en-IN" dirty="0" smtClean="0"/>
              <a:t>      //</a:t>
            </a:r>
            <a:r>
              <a:rPr lang="en-IN" dirty="0"/>
              <a:t>put number on stack</a:t>
            </a:r>
          </a:p>
          <a:p>
            <a:r>
              <a:rPr lang="en-IN" dirty="0" smtClean="0"/>
              <a:t>		    { </a:t>
            </a:r>
            <a:r>
              <a:rPr lang="en-IN" dirty="0" err="1"/>
              <a:t>st</a:t>
            </a:r>
            <a:r>
              <a:rPr lang="en-IN" dirty="0"/>
              <a:t>[++top] = </a:t>
            </a:r>
            <a:r>
              <a:rPr lang="en-IN" dirty="0" err="1"/>
              <a:t>var</a:t>
            </a:r>
            <a:r>
              <a:rPr lang="en-IN" dirty="0"/>
              <a:t>; }</a:t>
            </a:r>
          </a:p>
          <a:p>
            <a:r>
              <a:rPr lang="en-IN" dirty="0" smtClean="0"/>
              <a:t>		Type </a:t>
            </a:r>
            <a:r>
              <a:rPr lang="en-IN" dirty="0"/>
              <a:t>pop() </a:t>
            </a:r>
            <a:r>
              <a:rPr lang="en-IN" dirty="0" smtClean="0"/>
              <a:t>                     //</a:t>
            </a:r>
            <a:r>
              <a:rPr lang="en-IN" dirty="0"/>
              <a:t>take number off stack</a:t>
            </a:r>
          </a:p>
          <a:p>
            <a:r>
              <a:rPr lang="en-IN" dirty="0" smtClean="0"/>
              <a:t>		    { </a:t>
            </a:r>
            <a:r>
              <a:rPr lang="en-IN" dirty="0"/>
              <a:t>return </a:t>
            </a:r>
            <a:r>
              <a:rPr lang="en-IN" dirty="0" err="1"/>
              <a:t>st</a:t>
            </a:r>
            <a:r>
              <a:rPr lang="en-IN" dirty="0"/>
              <a:t>[top--]; }</a:t>
            </a:r>
          </a:p>
          <a:p>
            <a:r>
              <a:rPr lang="en-IN" dirty="0" smtClean="0"/>
              <a:t>    };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196662"/>
            <a:ext cx="539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Here the class Stack is presented as a template class.</a:t>
            </a:r>
          </a:p>
        </p:txBody>
      </p:sp>
    </p:spTree>
    <p:extLst>
      <p:ext uri="{BB962C8B-B14F-4D97-AF65-F5344CB8AC3E}">
        <p14:creationId xmlns:p14="http://schemas.microsoft.com/office/powerpoint/2010/main" xmlns="" val="36589329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…THE SOLUTION…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725" t="8889" r="51027" b="6186"/>
          <a:stretch/>
        </p:blipFill>
        <p:spPr>
          <a:xfrm>
            <a:off x="179512" y="1340768"/>
            <a:ext cx="4824535" cy="53263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20072" y="3819278"/>
            <a:ext cx="138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 program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1904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THE SOLUTION… 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556792"/>
            <a:ext cx="92234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It would be nice if there were a way to write such a function just once</a:t>
            </a:r>
            <a:r>
              <a:rPr lang="en-IN" sz="2400" dirty="0" smtClean="0"/>
              <a:t>,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and have it work </a:t>
            </a:r>
            <a:r>
              <a:rPr lang="en-IN" sz="2400" dirty="0" smtClean="0"/>
              <a:t>for many </a:t>
            </a:r>
            <a:r>
              <a:rPr lang="en-IN" sz="2400" dirty="0"/>
              <a:t>different data types.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387789"/>
            <a:ext cx="467583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800" b="1" dirty="0" smtClean="0">
                <a:solidFill>
                  <a:srgbClr val="FF0000"/>
                </a:solidFill>
              </a:rPr>
              <a:t>YAYY!</a:t>
            </a:r>
            <a:r>
              <a:rPr lang="en-IN" sz="2800" dirty="0" smtClean="0">
                <a:solidFill>
                  <a:srgbClr val="FF0000"/>
                </a:solidFill>
              </a:rPr>
              <a:t> We have TEMPLATES.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3140968"/>
            <a:ext cx="4051943" cy="14773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template &lt;class </a:t>
            </a:r>
            <a:r>
              <a:rPr lang="en-IN" dirty="0" smtClean="0"/>
              <a:t>T&gt;  //a function </a:t>
            </a:r>
            <a:r>
              <a:rPr lang="en-IN" dirty="0"/>
              <a:t>template</a:t>
            </a:r>
          </a:p>
          <a:p>
            <a:r>
              <a:rPr lang="en-IN" dirty="0"/>
              <a:t>T abs(T n)</a:t>
            </a:r>
          </a:p>
          <a:p>
            <a:r>
              <a:rPr lang="en-IN" dirty="0"/>
              <a:t>{</a:t>
            </a:r>
          </a:p>
          <a:p>
            <a:r>
              <a:rPr lang="pt-BR" dirty="0"/>
              <a:t>return (n &lt; 0) ? -n : n;</a:t>
            </a:r>
          </a:p>
          <a:p>
            <a:r>
              <a:rPr lang="en-IN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7984" y="2871154"/>
            <a:ext cx="4638554" cy="39703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template &lt;class Type</a:t>
            </a:r>
            <a:r>
              <a:rPr lang="en-IN" dirty="0" smtClean="0"/>
              <a:t>&gt;  //a class template</a:t>
            </a:r>
            <a:endParaRPr lang="en-IN" dirty="0"/>
          </a:p>
          <a:p>
            <a:r>
              <a:rPr lang="en-IN" dirty="0"/>
              <a:t>class Stack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</a:t>
            </a:r>
            <a:r>
              <a:rPr lang="en-IN" dirty="0" smtClean="0"/>
              <a:t>   private</a:t>
            </a:r>
            <a:r>
              <a:rPr lang="en-IN" dirty="0"/>
              <a:t>:</a:t>
            </a:r>
          </a:p>
          <a:p>
            <a:r>
              <a:rPr lang="en-IN" dirty="0"/>
              <a:t> </a:t>
            </a:r>
            <a:r>
              <a:rPr lang="en-IN" dirty="0" smtClean="0"/>
              <a:t>       Type </a:t>
            </a:r>
            <a:r>
              <a:rPr lang="en-IN" dirty="0" err="1"/>
              <a:t>st</a:t>
            </a:r>
            <a:r>
              <a:rPr lang="en-IN" dirty="0"/>
              <a:t>[MAX]; </a:t>
            </a:r>
            <a:r>
              <a:rPr lang="en-IN" dirty="0" smtClean="0"/>
              <a:t>     //</a:t>
            </a:r>
            <a:r>
              <a:rPr lang="en-IN" dirty="0"/>
              <a:t>stack: array of any type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top; </a:t>
            </a:r>
            <a:r>
              <a:rPr lang="en-IN" dirty="0" smtClean="0"/>
              <a:t>                //</a:t>
            </a:r>
            <a:r>
              <a:rPr lang="en-IN" dirty="0"/>
              <a:t>number of top of stack</a:t>
            </a:r>
          </a:p>
          <a:p>
            <a:r>
              <a:rPr lang="en-IN" dirty="0" smtClean="0"/>
              <a:t>    public</a:t>
            </a:r>
            <a:r>
              <a:rPr lang="en-IN" dirty="0"/>
              <a:t>:</a:t>
            </a:r>
          </a:p>
          <a:p>
            <a:r>
              <a:rPr lang="en-IN" dirty="0" smtClean="0"/>
              <a:t>        Stack()                 </a:t>
            </a:r>
            <a:r>
              <a:rPr lang="en-IN" dirty="0"/>
              <a:t>//constructor</a:t>
            </a:r>
          </a:p>
          <a:p>
            <a:r>
              <a:rPr lang="en-IN" dirty="0" smtClean="0"/>
              <a:t>            { </a:t>
            </a:r>
            <a:r>
              <a:rPr lang="en-IN" dirty="0"/>
              <a:t>top = -1; }</a:t>
            </a:r>
          </a:p>
          <a:p>
            <a:r>
              <a:rPr lang="en-IN" dirty="0" smtClean="0"/>
              <a:t>        void </a:t>
            </a:r>
            <a:r>
              <a:rPr lang="en-IN" dirty="0"/>
              <a:t>push(Type </a:t>
            </a:r>
            <a:r>
              <a:rPr lang="en-IN" dirty="0" err="1"/>
              <a:t>var</a:t>
            </a:r>
            <a:r>
              <a:rPr lang="en-IN" dirty="0" smtClean="0"/>
              <a:t>)  //</a:t>
            </a:r>
            <a:r>
              <a:rPr lang="en-IN" dirty="0"/>
              <a:t>put </a:t>
            </a:r>
            <a:r>
              <a:rPr lang="en-IN" dirty="0" smtClean="0"/>
              <a:t>number on </a:t>
            </a:r>
            <a:r>
              <a:rPr lang="en-IN" dirty="0"/>
              <a:t>stack</a:t>
            </a:r>
          </a:p>
          <a:p>
            <a:r>
              <a:rPr lang="en-IN" dirty="0"/>
              <a:t> </a:t>
            </a:r>
            <a:r>
              <a:rPr lang="en-IN" dirty="0" smtClean="0"/>
              <a:t>           { </a:t>
            </a:r>
            <a:r>
              <a:rPr lang="en-IN" dirty="0" err="1"/>
              <a:t>st</a:t>
            </a:r>
            <a:r>
              <a:rPr lang="en-IN" dirty="0"/>
              <a:t>[++top] = </a:t>
            </a:r>
            <a:r>
              <a:rPr lang="en-IN" dirty="0" err="1"/>
              <a:t>var</a:t>
            </a:r>
            <a:r>
              <a:rPr lang="en-IN" dirty="0"/>
              <a:t>; }</a:t>
            </a:r>
          </a:p>
          <a:p>
            <a:r>
              <a:rPr lang="en-IN" dirty="0" smtClean="0"/>
              <a:t>        Type </a:t>
            </a:r>
            <a:r>
              <a:rPr lang="en-IN" dirty="0"/>
              <a:t>pop() </a:t>
            </a:r>
            <a:r>
              <a:rPr lang="en-IN" dirty="0" smtClean="0"/>
              <a:t>    //</a:t>
            </a:r>
            <a:r>
              <a:rPr lang="en-IN" dirty="0"/>
              <a:t>take number off stack</a:t>
            </a:r>
          </a:p>
          <a:p>
            <a:r>
              <a:rPr lang="en-IN" dirty="0" smtClean="0"/>
              <a:t>            { </a:t>
            </a:r>
            <a:r>
              <a:rPr lang="en-IN" dirty="0"/>
              <a:t>return </a:t>
            </a:r>
            <a:r>
              <a:rPr lang="en-IN" dirty="0" err="1"/>
              <a:t>st</a:t>
            </a:r>
            <a:r>
              <a:rPr lang="en-IN" dirty="0"/>
              <a:t>[top--]; }</a:t>
            </a:r>
          </a:p>
          <a:p>
            <a:r>
              <a:rPr lang="en-I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xmlns="" val="38237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…THE SOLUTION…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000" t="32435" b="40391"/>
          <a:stretch/>
        </p:blipFill>
        <p:spPr>
          <a:xfrm>
            <a:off x="164925" y="1628800"/>
            <a:ext cx="8955236" cy="2736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99578" y="4631576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 output.</a:t>
            </a:r>
          </a:p>
        </p:txBody>
      </p:sp>
    </p:spTree>
    <p:extLst>
      <p:ext uri="{BB962C8B-B14F-4D97-AF65-F5344CB8AC3E}">
        <p14:creationId xmlns:p14="http://schemas.microsoft.com/office/powerpoint/2010/main" xmlns="" val="23397047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…THE SOLUTION…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3419872" y="1196752"/>
            <a:ext cx="2664296" cy="216024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982771" y="1440939"/>
            <a:ext cx="15384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template &lt;class T&gt;</a:t>
            </a:r>
          </a:p>
          <a:p>
            <a:r>
              <a:rPr lang="en-IN" sz="1400" dirty="0"/>
              <a:t>class </a:t>
            </a:r>
            <a:r>
              <a:rPr lang="en-IN" sz="1400" dirty="0" err="1"/>
              <a:t>Aclass</a:t>
            </a:r>
            <a:endParaRPr lang="en-IN" sz="1400" dirty="0"/>
          </a:p>
          <a:p>
            <a:r>
              <a:rPr lang="en-IN" sz="1400" dirty="0"/>
              <a:t>{</a:t>
            </a:r>
          </a:p>
          <a:p>
            <a:r>
              <a:rPr lang="en-IN" sz="1400" dirty="0" smtClean="0"/>
              <a:t>     // </a:t>
            </a:r>
            <a:r>
              <a:rPr lang="en-IN" sz="1400" dirty="0"/>
              <a:t>statements</a:t>
            </a:r>
          </a:p>
          <a:p>
            <a:r>
              <a:rPr lang="en-IN" sz="1400" dirty="0" smtClean="0"/>
              <a:t>     // </a:t>
            </a:r>
            <a:r>
              <a:rPr lang="en-IN" sz="1400" dirty="0"/>
              <a:t>use T</a:t>
            </a:r>
          </a:p>
          <a:p>
            <a:r>
              <a:rPr lang="en-IN" sz="1400" dirty="0" smtClean="0"/>
              <a:t>    // </a:t>
            </a:r>
            <a:r>
              <a:rPr lang="en-IN" sz="1400" dirty="0"/>
              <a:t>in place of</a:t>
            </a:r>
          </a:p>
          <a:p>
            <a:r>
              <a:rPr lang="en-IN" sz="1400" dirty="0" smtClean="0"/>
              <a:t>    // </a:t>
            </a:r>
            <a:r>
              <a:rPr lang="en-IN" sz="1400" dirty="0"/>
              <a:t>a type</a:t>
            </a:r>
          </a:p>
          <a:p>
            <a:r>
              <a:rPr lang="en-IN" sz="1400" dirty="0"/>
              <a:t>}</a:t>
            </a:r>
          </a:p>
        </p:txBody>
      </p:sp>
      <p:cxnSp>
        <p:nvCxnSpPr>
          <p:cNvPr id="23" name="Elbow Connector 22"/>
          <p:cNvCxnSpPr/>
          <p:nvPr/>
        </p:nvCxnSpPr>
        <p:spPr>
          <a:xfrm rot="10800000" flipV="1">
            <a:off x="683570" y="1988840"/>
            <a:ext cx="2736303" cy="2488922"/>
          </a:xfrm>
          <a:prstGeom prst="bentConnector3">
            <a:avLst>
              <a:gd name="adj1" fmla="val 1003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835696" y="3789040"/>
            <a:ext cx="1584176" cy="2160240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5076056" y="3789343"/>
            <a:ext cx="1584176" cy="2160240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74269" y="4509120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35696" y="4221088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35696" y="4725144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01412" y="37890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o</a:t>
            </a:r>
            <a:r>
              <a:rPr lang="en-IN" dirty="0" err="1" smtClean="0"/>
              <a:t>bj</a:t>
            </a:r>
            <a:r>
              <a:rPr lang="en-IN" dirty="0" smtClean="0"/>
              <a:t> </a:t>
            </a:r>
            <a:r>
              <a:rPr lang="en-IN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01329" y="4293096"/>
            <a:ext cx="12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</a:t>
            </a:r>
            <a:r>
              <a:rPr lang="en-IN" dirty="0" smtClean="0"/>
              <a:t>tores float</a:t>
            </a:r>
            <a:endParaRPr lang="en-IN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835695" y="5157192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826397" y="5589240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7584" y="1722294"/>
            <a:ext cx="1561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/>
              <a:t>Aclass</a:t>
            </a:r>
            <a:r>
              <a:rPr lang="en-IN" sz="1400" dirty="0"/>
              <a:t>&lt;float&gt; obj1;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5076056" y="4227134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076056" y="4662428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076056" y="5085184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076056" y="5517232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504258" y="386104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obj</a:t>
            </a:r>
            <a:r>
              <a:rPr lang="en-IN" dirty="0" smtClean="0"/>
              <a:t> 2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5259158" y="4293096"/>
            <a:ext cx="114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</a:t>
            </a:r>
            <a:r>
              <a:rPr lang="en-IN" dirty="0" smtClean="0"/>
              <a:t>tores </a:t>
            </a:r>
            <a:r>
              <a:rPr lang="en-IN" dirty="0" err="1" smtClean="0"/>
              <a:t>ints</a:t>
            </a:r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>
            <a:off x="5509231" y="472514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obj3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259158" y="5157192"/>
            <a:ext cx="119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stores </a:t>
            </a:r>
            <a:r>
              <a:rPr lang="en-IN" dirty="0" err="1" smtClean="0"/>
              <a:t>ints</a:t>
            </a:r>
            <a:r>
              <a:rPr lang="en-IN" dirty="0" smtClean="0"/>
              <a:t> </a:t>
            </a:r>
            <a:endParaRPr lang="en-IN" dirty="0"/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3625402" y="2927974"/>
            <a:ext cx="30137" cy="230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655539" y="4930992"/>
            <a:ext cx="1420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/>
              <a:t>Aclass</a:t>
            </a:r>
            <a:r>
              <a:rPr lang="en-IN" sz="1400" dirty="0"/>
              <a:t>&lt;</a:t>
            </a:r>
            <a:r>
              <a:rPr lang="en-IN" sz="1400" dirty="0" err="1"/>
              <a:t>int</a:t>
            </a:r>
            <a:r>
              <a:rPr lang="en-IN" sz="1400" dirty="0"/>
              <a:t>&gt; obj3;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655539" y="4191245"/>
            <a:ext cx="1420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/>
              <a:t>Aclass</a:t>
            </a:r>
            <a:r>
              <a:rPr lang="en-IN" sz="1400" dirty="0"/>
              <a:t>&lt;</a:t>
            </a:r>
            <a:r>
              <a:rPr lang="en-IN" sz="1400" dirty="0" err="1"/>
              <a:t>int</a:t>
            </a:r>
            <a:r>
              <a:rPr lang="en-IN" sz="1400" dirty="0"/>
              <a:t>&gt; obj2;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380312" y="3789040"/>
            <a:ext cx="1584176" cy="2160240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6" name="Straight Connector 85"/>
          <p:cNvCxnSpPr/>
          <p:nvPr/>
        </p:nvCxnSpPr>
        <p:spPr>
          <a:xfrm>
            <a:off x="7380312" y="4226831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380312" y="4662125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380312" y="5084881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380312" y="5516929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625402" y="5238769"/>
            <a:ext cx="14506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640470" y="4509120"/>
            <a:ext cx="14355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841436" y="386104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obj</a:t>
            </a:r>
            <a:r>
              <a:rPr lang="en-IN" dirty="0" smtClean="0"/>
              <a:t> 4</a:t>
            </a:r>
            <a:endParaRPr lang="en-IN" dirty="0"/>
          </a:p>
        </p:txBody>
      </p:sp>
      <p:sp>
        <p:nvSpPr>
          <p:cNvPr id="95" name="TextBox 94"/>
          <p:cNvSpPr txBox="1"/>
          <p:nvPr/>
        </p:nvSpPr>
        <p:spPr>
          <a:xfrm>
            <a:off x="7596336" y="4293096"/>
            <a:ext cx="129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</a:t>
            </a:r>
            <a:r>
              <a:rPr lang="en-IN" dirty="0" smtClean="0"/>
              <a:t>tores chars</a:t>
            </a:r>
            <a:endParaRPr lang="en-IN" dirty="0"/>
          </a:p>
        </p:txBody>
      </p:sp>
      <p:sp>
        <p:nvSpPr>
          <p:cNvPr id="96" name="TextBox 95"/>
          <p:cNvSpPr txBox="1"/>
          <p:nvPr/>
        </p:nvSpPr>
        <p:spPr>
          <a:xfrm>
            <a:off x="7846409" y="472514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obj5</a:t>
            </a:r>
            <a:endParaRPr lang="en-IN" dirty="0"/>
          </a:p>
        </p:txBody>
      </p:sp>
      <p:sp>
        <p:nvSpPr>
          <p:cNvPr id="97" name="TextBox 96"/>
          <p:cNvSpPr txBox="1"/>
          <p:nvPr/>
        </p:nvSpPr>
        <p:spPr>
          <a:xfrm>
            <a:off x="7596336" y="5157192"/>
            <a:ext cx="135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stores chars </a:t>
            </a:r>
            <a:endParaRPr lang="en-IN" dirty="0"/>
          </a:p>
        </p:txBody>
      </p:sp>
      <p:cxnSp>
        <p:nvCxnSpPr>
          <p:cNvPr id="99" name="Straight Connector 98"/>
          <p:cNvCxnSpPr>
            <a:stCxn id="3" idx="6"/>
          </p:cNvCxnSpPr>
          <p:nvPr/>
        </p:nvCxnSpPr>
        <p:spPr>
          <a:xfrm>
            <a:off x="6084168" y="2276872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48264" y="2276872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6948264" y="450912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012160" y="1969095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/>
              <a:t>Aclass</a:t>
            </a:r>
            <a:r>
              <a:rPr lang="en-IN" sz="1400" dirty="0"/>
              <a:t>&lt;char&gt; obj4;</a:t>
            </a:r>
          </a:p>
        </p:txBody>
      </p:sp>
      <p:sp>
        <p:nvSpPr>
          <p:cNvPr id="107" name="Left Brace 106"/>
          <p:cNvSpPr/>
          <p:nvPr/>
        </p:nvSpPr>
        <p:spPr>
          <a:xfrm rot="16200000">
            <a:off x="5275245" y="3013788"/>
            <a:ext cx="360042" cy="6375044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TextBox 107"/>
          <p:cNvSpPr txBox="1"/>
          <p:nvPr/>
        </p:nvSpPr>
        <p:spPr>
          <a:xfrm>
            <a:off x="3203848" y="6309320"/>
            <a:ext cx="458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cs typeface="Adobe Arabic" pitchFamily="18" charset="-78"/>
              </a:rPr>
              <a:t>Multiple objects of different classes in memory</a:t>
            </a:r>
          </a:p>
        </p:txBody>
      </p:sp>
    </p:spTree>
    <p:extLst>
      <p:ext uri="{BB962C8B-B14F-4D97-AF65-F5344CB8AC3E}">
        <p14:creationId xmlns:p14="http://schemas.microsoft.com/office/powerpoint/2010/main" xmlns="" val="24353695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…THE SOLUTION…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588730"/>
            <a:ext cx="369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/>
              <a:t>THE CLASS TEMPLATE SYNTAX</a:t>
            </a:r>
            <a:endParaRPr lang="en-IN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2510" y="3535848"/>
            <a:ext cx="6804555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template &lt;class </a:t>
            </a:r>
            <a:r>
              <a:rPr lang="en-IN" dirty="0">
                <a:solidFill>
                  <a:srgbClr val="FF0000"/>
                </a:solidFill>
              </a:rPr>
              <a:t>Type</a:t>
            </a:r>
            <a:r>
              <a:rPr lang="en-IN" dirty="0"/>
              <a:t>&gt;</a:t>
            </a:r>
          </a:p>
          <a:p>
            <a:r>
              <a:rPr lang="en-IN" dirty="0"/>
              <a:t>class Stack</a:t>
            </a:r>
          </a:p>
          <a:p>
            <a:r>
              <a:rPr lang="en-IN" dirty="0" smtClean="0"/>
              <a:t>    {</a:t>
            </a:r>
            <a:endParaRPr lang="en-IN" dirty="0"/>
          </a:p>
          <a:p>
            <a:r>
              <a:rPr lang="en-IN" dirty="0" smtClean="0"/>
              <a:t>	//</a:t>
            </a:r>
            <a:r>
              <a:rPr lang="en-IN" dirty="0"/>
              <a:t>data and member functions using template argument Type</a:t>
            </a:r>
          </a:p>
          <a:p>
            <a:r>
              <a:rPr lang="en-IN" dirty="0" smtClean="0"/>
              <a:t>    };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4437" y="2073622"/>
            <a:ext cx="8848833" cy="92333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A </a:t>
            </a:r>
            <a:r>
              <a:rPr lang="en-IN" i="1" dirty="0"/>
              <a:t>template argument</a:t>
            </a:r>
            <a:r>
              <a:rPr lang="en-IN" dirty="0"/>
              <a:t>, named Type in this example, is then </a:t>
            </a:r>
            <a:r>
              <a:rPr lang="en-IN" dirty="0" smtClean="0"/>
              <a:t>used, instead </a:t>
            </a:r>
            <a:r>
              <a:rPr lang="en-IN" dirty="0"/>
              <a:t>of a fixed data type</a:t>
            </a:r>
          </a:p>
          <a:p>
            <a:r>
              <a:rPr lang="en-IN" dirty="0"/>
              <a:t>such as </a:t>
            </a:r>
            <a:r>
              <a:rPr lang="en-IN" dirty="0" err="1" smtClean="0"/>
              <a:t>int</a:t>
            </a:r>
            <a:r>
              <a:rPr lang="en-IN" dirty="0" smtClean="0"/>
              <a:t>, </a:t>
            </a:r>
            <a:r>
              <a:rPr lang="en-IN" dirty="0"/>
              <a:t>everyplace in the class specification where there is a reference to the type of the</a:t>
            </a:r>
          </a:p>
          <a:p>
            <a:r>
              <a:rPr lang="en-IN" dirty="0"/>
              <a:t>array </a:t>
            </a:r>
            <a:r>
              <a:rPr lang="en-IN" dirty="0" err="1"/>
              <a:t>st.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267744" y="2996952"/>
            <a:ext cx="43204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1623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INSTANTIATION…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5775" y="1588150"/>
            <a:ext cx="849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Classes, however, are instantiated by defining an object using the template argument.</a:t>
            </a:r>
          </a:p>
        </p:txBody>
      </p:sp>
    </p:spTree>
    <p:extLst>
      <p:ext uri="{BB962C8B-B14F-4D97-AF65-F5344CB8AC3E}">
        <p14:creationId xmlns:p14="http://schemas.microsoft.com/office/powerpoint/2010/main" xmlns="" val="280673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INSTANTIATION…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5775" y="1588150"/>
            <a:ext cx="849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Classes, however, are instantiated by defining an object using the template argument.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2268465"/>
            <a:ext cx="166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Stack&lt;float&gt; s1;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662" y="2685157"/>
            <a:ext cx="677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This creates an object, s1, a stack that stores numbers of type float.</a:t>
            </a:r>
          </a:p>
        </p:txBody>
      </p:sp>
    </p:spTree>
    <p:extLst>
      <p:ext uri="{BB962C8B-B14F-4D97-AF65-F5344CB8AC3E}">
        <p14:creationId xmlns:p14="http://schemas.microsoft.com/office/powerpoint/2010/main" xmlns="" val="7379038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INSTANTIATION…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5775" y="1588150"/>
            <a:ext cx="849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Classes, however, are instantiated by defining an object using the template argument.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2268465"/>
            <a:ext cx="166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Stack&lt;float&gt; s1;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662" y="2685157"/>
            <a:ext cx="677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This creates an object, s1, a stack that stores numbers of type float.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775" y="3286234"/>
            <a:ext cx="868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compiler </a:t>
            </a:r>
            <a:r>
              <a:rPr lang="en-IN" dirty="0" smtClean="0"/>
              <a:t>provides space </a:t>
            </a:r>
            <a:r>
              <a:rPr lang="en-IN" dirty="0"/>
              <a:t>in memory for this object’s data, using type float </a:t>
            </a:r>
            <a:r>
              <a:rPr lang="en-IN" dirty="0" smtClean="0"/>
              <a:t>wherever</a:t>
            </a:r>
          </a:p>
          <a:p>
            <a:r>
              <a:rPr lang="en-IN" dirty="0" smtClean="0"/>
              <a:t>the </a:t>
            </a:r>
            <a:r>
              <a:rPr lang="en-IN" dirty="0"/>
              <a:t>template argument </a:t>
            </a:r>
            <a:r>
              <a:rPr lang="en-IN" dirty="0" smtClean="0"/>
              <a:t>Type appears </a:t>
            </a:r>
            <a:r>
              <a:rPr lang="en-IN" dirty="0"/>
              <a:t>in the class specification.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0461974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INSTANTIATION…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5775" y="1588150"/>
            <a:ext cx="849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Classes, however, are instantiated by defining an object using the template argument.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2268465"/>
            <a:ext cx="166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Stack&lt;float&gt; s1;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662" y="2685157"/>
            <a:ext cx="677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This creates an object, s1, a stack that stores numbers of type float.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775" y="3286234"/>
            <a:ext cx="868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compiler </a:t>
            </a:r>
            <a:r>
              <a:rPr lang="en-IN" dirty="0" smtClean="0"/>
              <a:t>provides space </a:t>
            </a:r>
            <a:r>
              <a:rPr lang="en-IN" dirty="0"/>
              <a:t>in memory for this object’s data, using type float </a:t>
            </a:r>
            <a:r>
              <a:rPr lang="en-IN" dirty="0" smtClean="0"/>
              <a:t>wherever</a:t>
            </a:r>
          </a:p>
          <a:p>
            <a:r>
              <a:rPr lang="en-IN" dirty="0" smtClean="0"/>
              <a:t>the </a:t>
            </a:r>
            <a:r>
              <a:rPr lang="en-IN" dirty="0"/>
              <a:t>template argument </a:t>
            </a:r>
            <a:r>
              <a:rPr lang="en-IN" dirty="0" smtClean="0"/>
              <a:t>Type appears </a:t>
            </a:r>
            <a:r>
              <a:rPr lang="en-IN" dirty="0"/>
              <a:t>in the class specification.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775" y="4149080"/>
            <a:ext cx="9157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Creating a Stack object that stores objects of a different type, as in</a:t>
            </a:r>
          </a:p>
          <a:p>
            <a:r>
              <a:rPr lang="en-IN" dirty="0" smtClean="0"/>
              <a:t>	Stack&lt;long</a:t>
            </a:r>
            <a:r>
              <a:rPr lang="en-IN" dirty="0"/>
              <a:t>&gt; s2</a:t>
            </a:r>
            <a:r>
              <a:rPr lang="en-IN" dirty="0" smtClean="0"/>
              <a:t>;</a:t>
            </a:r>
            <a:endParaRPr lang="en-IN" dirty="0"/>
          </a:p>
          <a:p>
            <a:r>
              <a:rPr lang="en-IN" dirty="0"/>
              <a:t>creates not only a different space for data, but also a new set of member functions that operate</a:t>
            </a:r>
          </a:p>
          <a:p>
            <a:r>
              <a:rPr lang="en-IN" dirty="0"/>
              <a:t>on type long.</a:t>
            </a:r>
          </a:p>
        </p:txBody>
      </p:sp>
    </p:spTree>
    <p:extLst>
      <p:ext uri="{BB962C8B-B14F-4D97-AF65-F5344CB8AC3E}">
        <p14:creationId xmlns:p14="http://schemas.microsoft.com/office/powerpoint/2010/main" xmlns="" val="3231066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ANOTHER WAY…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924" y="1412776"/>
            <a:ext cx="8476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If the member functions are defined externally (outside of the class specification), we</a:t>
            </a:r>
          </a:p>
          <a:p>
            <a:r>
              <a:rPr lang="en-IN" dirty="0"/>
              <a:t>need a new syntax.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059107"/>
            <a:ext cx="4186595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template &lt;class Type&gt;</a:t>
            </a:r>
          </a:p>
          <a:p>
            <a:r>
              <a:rPr lang="en-IN" dirty="0"/>
              <a:t>class Stack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private:</a:t>
            </a:r>
          </a:p>
          <a:p>
            <a:r>
              <a:rPr lang="en-IN" dirty="0" smtClean="0"/>
              <a:t>    Type </a:t>
            </a:r>
            <a:r>
              <a:rPr lang="en-IN" dirty="0" err="1"/>
              <a:t>st</a:t>
            </a:r>
            <a:r>
              <a:rPr lang="en-IN" dirty="0"/>
              <a:t>[MAX]; </a:t>
            </a:r>
            <a:r>
              <a:rPr lang="en-IN" dirty="0" smtClean="0"/>
              <a:t> //</a:t>
            </a:r>
            <a:r>
              <a:rPr lang="en-IN" dirty="0"/>
              <a:t>stack: array of any type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top; </a:t>
            </a:r>
            <a:r>
              <a:rPr lang="en-IN" dirty="0" smtClean="0"/>
              <a:t>            //</a:t>
            </a:r>
            <a:r>
              <a:rPr lang="en-IN" dirty="0"/>
              <a:t>number of top of stack</a:t>
            </a:r>
          </a:p>
          <a:p>
            <a:r>
              <a:rPr lang="en-IN" dirty="0"/>
              <a:t>public:</a:t>
            </a:r>
          </a:p>
          <a:p>
            <a:r>
              <a:rPr lang="en-IN" dirty="0" smtClean="0"/>
              <a:t>    Stack</a:t>
            </a:r>
            <a:r>
              <a:rPr lang="en-IN" dirty="0"/>
              <a:t>(); </a:t>
            </a:r>
            <a:r>
              <a:rPr lang="en-IN" dirty="0" smtClean="0"/>
              <a:t>           //</a:t>
            </a:r>
            <a:r>
              <a:rPr lang="en-IN" dirty="0"/>
              <a:t>constructor</a:t>
            </a:r>
          </a:p>
          <a:p>
            <a:r>
              <a:rPr lang="en-IN" dirty="0" smtClean="0"/>
              <a:t>    void </a:t>
            </a:r>
            <a:r>
              <a:rPr lang="en-IN" dirty="0"/>
              <a:t>push(Type </a:t>
            </a:r>
            <a:r>
              <a:rPr lang="en-IN" dirty="0" err="1"/>
              <a:t>var</a:t>
            </a:r>
            <a:r>
              <a:rPr lang="en-IN" dirty="0" smtClean="0"/>
              <a:t>);     //</a:t>
            </a:r>
            <a:r>
              <a:rPr lang="en-IN" dirty="0"/>
              <a:t>put number </a:t>
            </a:r>
          </a:p>
          <a:p>
            <a:r>
              <a:rPr lang="en-IN" dirty="0"/>
              <a:t>Type pop(); </a:t>
            </a:r>
            <a:r>
              <a:rPr lang="en-IN" dirty="0" smtClean="0"/>
              <a:t>       //</a:t>
            </a:r>
            <a:r>
              <a:rPr lang="en-IN" dirty="0"/>
              <a:t>take number off stack</a:t>
            </a:r>
          </a:p>
          <a:p>
            <a:r>
              <a:rPr lang="en-IN" dirty="0"/>
              <a:t>};</a:t>
            </a:r>
          </a:p>
          <a:p>
            <a:r>
              <a:rPr lang="en-IN" dirty="0" smtClean="0"/>
              <a:t>template&lt;class </a:t>
            </a:r>
            <a:r>
              <a:rPr lang="en-IN" dirty="0"/>
              <a:t>Type&gt;</a:t>
            </a:r>
          </a:p>
          <a:p>
            <a:r>
              <a:rPr lang="en-IN" dirty="0"/>
              <a:t>Stack&lt;Type&gt;::Stack() </a:t>
            </a:r>
            <a:r>
              <a:rPr lang="en-IN" dirty="0" smtClean="0"/>
              <a:t>    //</a:t>
            </a:r>
            <a:r>
              <a:rPr lang="en-IN" dirty="0"/>
              <a:t>constructor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top = -1;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364889" y="2487291"/>
            <a:ext cx="459960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template&lt;class Type&gt;</a:t>
            </a:r>
          </a:p>
          <a:p>
            <a:r>
              <a:rPr lang="en-IN" dirty="0" smtClean="0"/>
              <a:t>void Stack&lt;Type&gt;::push(Type </a:t>
            </a:r>
            <a:r>
              <a:rPr lang="en-IN" dirty="0" err="1" smtClean="0"/>
              <a:t>var</a:t>
            </a:r>
            <a:r>
              <a:rPr lang="en-IN" dirty="0" smtClean="0"/>
              <a:t>)//put number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st</a:t>
            </a:r>
            <a:r>
              <a:rPr lang="en-IN" dirty="0" smtClean="0"/>
              <a:t>[++top] = </a:t>
            </a:r>
            <a:r>
              <a:rPr lang="en-IN" dirty="0" err="1" smtClean="0"/>
              <a:t>var</a:t>
            </a:r>
            <a:r>
              <a:rPr lang="en-IN" dirty="0" smtClean="0"/>
              <a:t>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template&lt;class Type&gt;</a:t>
            </a:r>
          </a:p>
          <a:p>
            <a:r>
              <a:rPr lang="en-IN" dirty="0" smtClean="0"/>
              <a:t>Type Stack&lt;Type&gt;::pop()     //take number off 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  return </a:t>
            </a:r>
            <a:r>
              <a:rPr lang="en-IN" dirty="0" err="1" smtClean="0"/>
              <a:t>st</a:t>
            </a:r>
            <a:r>
              <a:rPr lang="en-IN" dirty="0" smtClean="0"/>
              <a:t>[top--];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196755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…ANOTHER WAY…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412776"/>
            <a:ext cx="8863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expression template&lt;class Type&gt; must precede not only the class definition, but each</a:t>
            </a:r>
          </a:p>
          <a:p>
            <a:r>
              <a:rPr lang="en-IN" dirty="0"/>
              <a:t>externally defined member function as </a:t>
            </a:r>
            <a:r>
              <a:rPr lang="en-IN" dirty="0" smtClean="0"/>
              <a:t>well</a:t>
            </a:r>
            <a:r>
              <a:rPr lang="en-IN" dirty="0"/>
              <a:t> </a:t>
            </a:r>
            <a:r>
              <a:rPr lang="en-IN" dirty="0" smtClean="0"/>
              <a:t>as such: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39285" y="2205626"/>
            <a:ext cx="331174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template&lt;class Type&gt;</a:t>
            </a:r>
          </a:p>
          <a:p>
            <a:r>
              <a:rPr lang="en-IN" dirty="0"/>
              <a:t>void Stack&lt;Type&gt;::push(Type </a:t>
            </a:r>
            <a:r>
              <a:rPr lang="en-IN" dirty="0" err="1"/>
              <a:t>var</a:t>
            </a:r>
            <a:r>
              <a:rPr lang="en-IN" dirty="0"/>
              <a:t>)</a:t>
            </a:r>
          </a:p>
          <a:p>
            <a:r>
              <a:rPr lang="en-IN" dirty="0" smtClean="0"/>
              <a:t>    {</a:t>
            </a:r>
            <a:endParaRPr lang="en-IN" dirty="0"/>
          </a:p>
          <a:p>
            <a:r>
              <a:rPr lang="en-IN" dirty="0" smtClean="0"/>
              <a:t>	</a:t>
            </a:r>
            <a:r>
              <a:rPr lang="en-IN" dirty="0" err="1" smtClean="0"/>
              <a:t>st</a:t>
            </a:r>
            <a:r>
              <a:rPr lang="en-IN" dirty="0"/>
              <a:t>[++top] = </a:t>
            </a:r>
            <a:r>
              <a:rPr lang="en-IN" dirty="0" err="1"/>
              <a:t>var</a:t>
            </a:r>
            <a:r>
              <a:rPr lang="en-IN" dirty="0"/>
              <a:t>;</a:t>
            </a:r>
          </a:p>
          <a:p>
            <a:r>
              <a:rPr lang="en-IN" dirty="0" smtClean="0"/>
              <a:t>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032853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…ANOTHER WAY…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412776"/>
            <a:ext cx="8863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expression template&lt;class Type&gt; must precede not only the class definition, but each</a:t>
            </a:r>
          </a:p>
          <a:p>
            <a:r>
              <a:rPr lang="en-IN" dirty="0"/>
              <a:t>externally defined member function as </a:t>
            </a:r>
            <a:r>
              <a:rPr lang="en-IN" dirty="0" smtClean="0"/>
              <a:t>well</a:t>
            </a:r>
            <a:r>
              <a:rPr lang="en-IN" dirty="0"/>
              <a:t> </a:t>
            </a:r>
            <a:r>
              <a:rPr lang="en-IN" dirty="0" smtClean="0"/>
              <a:t>as such: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39285" y="2205626"/>
            <a:ext cx="331174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template&lt;class Type&gt;</a:t>
            </a:r>
          </a:p>
          <a:p>
            <a:r>
              <a:rPr lang="en-IN" dirty="0"/>
              <a:t>void Stack&lt;Type&gt;::push(Type </a:t>
            </a:r>
            <a:r>
              <a:rPr lang="en-IN" dirty="0" err="1"/>
              <a:t>var</a:t>
            </a:r>
            <a:r>
              <a:rPr lang="en-IN" dirty="0"/>
              <a:t>)</a:t>
            </a:r>
          </a:p>
          <a:p>
            <a:r>
              <a:rPr lang="en-IN" dirty="0" smtClean="0"/>
              <a:t>    {</a:t>
            </a:r>
            <a:endParaRPr lang="en-IN" dirty="0"/>
          </a:p>
          <a:p>
            <a:r>
              <a:rPr lang="en-IN" dirty="0" smtClean="0"/>
              <a:t>	</a:t>
            </a:r>
            <a:r>
              <a:rPr lang="en-IN" dirty="0" err="1" smtClean="0"/>
              <a:t>st</a:t>
            </a:r>
            <a:r>
              <a:rPr lang="en-IN" dirty="0"/>
              <a:t>[++top] = </a:t>
            </a:r>
            <a:r>
              <a:rPr lang="en-IN" dirty="0" err="1"/>
              <a:t>var</a:t>
            </a:r>
            <a:r>
              <a:rPr lang="en-IN" dirty="0"/>
              <a:t>;</a:t>
            </a:r>
          </a:p>
          <a:p>
            <a:r>
              <a:rPr lang="en-IN" dirty="0" smtClean="0"/>
              <a:t>    }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4033240"/>
            <a:ext cx="795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name Stack&lt;Type&gt; is used to identify the class of which push() is a member.</a:t>
            </a:r>
          </a:p>
        </p:txBody>
      </p:sp>
    </p:spTree>
    <p:extLst>
      <p:ext uri="{BB962C8B-B14F-4D97-AF65-F5344CB8AC3E}">
        <p14:creationId xmlns:p14="http://schemas.microsoft.com/office/powerpoint/2010/main" xmlns="" val="235217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…THE SOLUTION…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1363"/>
          <a:stretch/>
        </p:blipFill>
        <p:spPr>
          <a:xfrm>
            <a:off x="683568" y="1916832"/>
            <a:ext cx="6050618" cy="47071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25" y="1412776"/>
            <a:ext cx="907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Consider the following program showing the implementation of a simple </a:t>
            </a:r>
            <a:r>
              <a:rPr lang="en-IN" u="sng" dirty="0" smtClean="0">
                <a:solidFill>
                  <a:srgbClr val="FF0000"/>
                </a:solidFill>
              </a:rPr>
              <a:t>function</a:t>
            </a:r>
            <a:r>
              <a:rPr lang="en-IN" dirty="0" smtClean="0"/>
              <a:t> template: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4961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…ANOTHER WAY…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-3991" y="1628800"/>
            <a:ext cx="9112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You </a:t>
            </a:r>
            <a:r>
              <a:rPr lang="en-IN" dirty="0"/>
              <a:t>must also be careful of the syntax when </a:t>
            </a:r>
            <a:r>
              <a:rPr lang="en-IN" dirty="0" smtClean="0"/>
              <a:t>a member </a:t>
            </a:r>
            <a:r>
              <a:rPr lang="en-IN" dirty="0"/>
              <a:t>function returns a value of </a:t>
            </a:r>
            <a:r>
              <a:rPr lang="en-IN" dirty="0" smtClean="0"/>
              <a:t>its</a:t>
            </a:r>
          </a:p>
          <a:p>
            <a:r>
              <a:rPr lang="en-IN" dirty="0"/>
              <a:t>	</a:t>
            </a:r>
            <a:r>
              <a:rPr lang="en-IN" dirty="0" smtClean="0"/>
              <a:t>							           </a:t>
            </a:r>
            <a:r>
              <a:rPr lang="en-IN" dirty="0"/>
              <a:t>own class.</a:t>
            </a:r>
          </a:p>
        </p:txBody>
      </p:sp>
    </p:spTree>
    <p:extLst>
      <p:ext uri="{BB962C8B-B14F-4D97-AF65-F5344CB8AC3E}">
        <p14:creationId xmlns:p14="http://schemas.microsoft.com/office/powerpoint/2010/main" xmlns="" val="386250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…ANOTHER WAY…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-3991" y="1628800"/>
            <a:ext cx="9112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You </a:t>
            </a:r>
            <a:r>
              <a:rPr lang="en-IN" dirty="0"/>
              <a:t>must also be careful of the syntax when </a:t>
            </a:r>
            <a:r>
              <a:rPr lang="en-IN" dirty="0" smtClean="0"/>
              <a:t>a member </a:t>
            </a:r>
            <a:r>
              <a:rPr lang="en-IN" dirty="0"/>
              <a:t>function returns a value of </a:t>
            </a:r>
            <a:r>
              <a:rPr lang="en-IN" dirty="0" smtClean="0"/>
              <a:t>its</a:t>
            </a:r>
          </a:p>
          <a:p>
            <a:r>
              <a:rPr lang="en-IN" dirty="0"/>
              <a:t>	</a:t>
            </a:r>
            <a:r>
              <a:rPr lang="en-IN" dirty="0" smtClean="0"/>
              <a:t>							           </a:t>
            </a:r>
            <a:r>
              <a:rPr lang="en-IN" dirty="0"/>
              <a:t>own class.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6179" y="2708920"/>
            <a:ext cx="9342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Suppose a class named </a:t>
            </a:r>
            <a:r>
              <a:rPr lang="en-IN" dirty="0" err="1" smtClean="0"/>
              <a:t>Int</a:t>
            </a:r>
            <a:r>
              <a:rPr lang="en-IN" dirty="0" smtClean="0"/>
              <a:t> is defined. If you </a:t>
            </a:r>
            <a:r>
              <a:rPr lang="en-IN" dirty="0"/>
              <a:t>used an external definition for a member function </a:t>
            </a:r>
            <a:endParaRPr lang="en-IN" dirty="0" smtClean="0"/>
          </a:p>
          <a:p>
            <a:r>
              <a:rPr lang="en-IN" dirty="0" err="1" smtClean="0"/>
              <a:t>xfunc</a:t>
            </a:r>
            <a:r>
              <a:rPr lang="en-IN" dirty="0"/>
              <a:t>() of </a:t>
            </a:r>
            <a:r>
              <a:rPr lang="en-IN" dirty="0" smtClean="0"/>
              <a:t>any </a:t>
            </a:r>
            <a:r>
              <a:rPr lang="en-IN" dirty="0"/>
              <a:t>class that returned </a:t>
            </a:r>
            <a:r>
              <a:rPr lang="en-IN" dirty="0" smtClean="0"/>
              <a:t>type </a:t>
            </a:r>
            <a:r>
              <a:rPr lang="en-IN" dirty="0" err="1" smtClean="0"/>
              <a:t>Int</a:t>
            </a:r>
            <a:r>
              <a:rPr lang="en-IN" dirty="0"/>
              <a:t>, you would need to use </a:t>
            </a:r>
            <a:r>
              <a:rPr lang="en-IN" dirty="0" err="1"/>
              <a:t>Int</a:t>
            </a:r>
            <a:r>
              <a:rPr lang="en-IN" dirty="0"/>
              <a:t>&lt;Type&gt; for the return type </a:t>
            </a:r>
          </a:p>
          <a:p>
            <a:r>
              <a:rPr lang="en-IN" dirty="0" smtClean="0"/>
              <a:t>as </a:t>
            </a:r>
            <a:r>
              <a:rPr lang="en-IN" dirty="0"/>
              <a:t>well as preceding the scope </a:t>
            </a:r>
            <a:r>
              <a:rPr lang="en-IN" dirty="0" smtClean="0"/>
              <a:t>resolution operator</a:t>
            </a:r>
            <a:r>
              <a:rPr lang="en-IN" dirty="0"/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7624" y="3959134"/>
            <a:ext cx="352859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&lt;Type&gt; </a:t>
            </a:r>
            <a:r>
              <a:rPr lang="en-IN" dirty="0" err="1"/>
              <a:t>Int</a:t>
            </a:r>
            <a:r>
              <a:rPr lang="en-IN" dirty="0"/>
              <a:t>&lt;Type</a:t>
            </a:r>
            <a:r>
              <a:rPr lang="en-IN" dirty="0" smtClean="0"/>
              <a:t>&gt;:: </a:t>
            </a:r>
            <a:r>
              <a:rPr lang="en-IN" dirty="0" err="1" smtClean="0"/>
              <a:t>xfunc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/>
              <a:t>arg</a:t>
            </a:r>
            <a:r>
              <a:rPr lang="en-IN" dirty="0"/>
              <a:t>)</a:t>
            </a:r>
          </a:p>
          <a:p>
            <a:r>
              <a:rPr lang="en-IN" dirty="0" smtClean="0"/>
              <a:t>	{ </a:t>
            </a: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9383995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EXCEPTIONS…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881877"/>
            <a:ext cx="455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Exceptions are errors that occur </a:t>
            </a:r>
            <a:r>
              <a:rPr lang="en-IN" dirty="0" smtClean="0"/>
              <a:t>at runtime</a:t>
            </a:r>
            <a:r>
              <a:rPr lang="en-IN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0136" y="1339961"/>
            <a:ext cx="482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STATING THE OBVIOUS (JUST FOR THE RECORD): 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348880"/>
            <a:ext cx="7261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They are caused by a wide variety of exceptional circumstance, such as </a:t>
            </a:r>
            <a:r>
              <a:rPr lang="en-IN" dirty="0" smtClean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3648" y="2852936"/>
            <a:ext cx="51693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Running out of memory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N</a:t>
            </a:r>
            <a:r>
              <a:rPr lang="en-IN" dirty="0" smtClean="0"/>
              <a:t>ot being able to open a file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</a:t>
            </a:r>
            <a:r>
              <a:rPr lang="en-IN" dirty="0" smtClean="0"/>
              <a:t>rying to initialize an object to an impossible value</a:t>
            </a: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U</a:t>
            </a:r>
            <a:r>
              <a:rPr lang="en-IN" dirty="0" smtClean="0"/>
              <a:t>sing an out-of-bounds index to a vector.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7424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881877"/>
            <a:ext cx="455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Exceptions are errors that occur </a:t>
            </a:r>
            <a:r>
              <a:rPr lang="en-IN" dirty="0" smtClean="0"/>
              <a:t>at runtime</a:t>
            </a:r>
            <a:r>
              <a:rPr lang="en-IN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0136" y="1339961"/>
            <a:ext cx="482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STATING THE OBVIOUS (JUST FOR THE RECORD): 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348880"/>
            <a:ext cx="7261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They are caused by a wide variety of exceptional circumstance, such as </a:t>
            </a:r>
            <a:r>
              <a:rPr lang="en-IN" dirty="0" smtClean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3648" y="2852936"/>
            <a:ext cx="51693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Running out of memory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N</a:t>
            </a:r>
            <a:r>
              <a:rPr lang="en-IN" dirty="0" smtClean="0"/>
              <a:t>ot being able to open a file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</a:t>
            </a:r>
            <a:r>
              <a:rPr lang="en-IN" dirty="0" smtClean="0"/>
              <a:t>rying to initialize an object to an impossible value</a:t>
            </a: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U</a:t>
            </a:r>
            <a:r>
              <a:rPr lang="en-IN" dirty="0" smtClean="0"/>
              <a:t>sing an out-of-bounds index to a vector.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40136" y="4159362"/>
            <a:ext cx="8775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Without exceptions error handling becomes quite tedious as it requires </a:t>
            </a:r>
            <a:r>
              <a:rPr lang="en-IN" dirty="0"/>
              <a:t>a lot of code and</a:t>
            </a:r>
          </a:p>
          <a:p>
            <a:r>
              <a:rPr lang="en-IN" dirty="0"/>
              <a:t>makes the listing convoluted and hard to read.</a:t>
            </a:r>
          </a:p>
        </p:txBody>
      </p:sp>
    </p:spTree>
    <p:extLst>
      <p:ext uri="{BB962C8B-B14F-4D97-AF65-F5344CB8AC3E}">
        <p14:creationId xmlns:p14="http://schemas.microsoft.com/office/powerpoint/2010/main" xmlns="" val="202711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881877"/>
            <a:ext cx="455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Exceptions are errors that occur </a:t>
            </a:r>
            <a:r>
              <a:rPr lang="en-IN" dirty="0" smtClean="0"/>
              <a:t>at runtime</a:t>
            </a:r>
            <a:r>
              <a:rPr lang="en-IN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0136" y="1339961"/>
            <a:ext cx="482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STATING THE OBVIOUS (JUST FOR THE RECORD): 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348880"/>
            <a:ext cx="7261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They are caused by a wide variety of exceptional circumstance, such as </a:t>
            </a:r>
            <a:r>
              <a:rPr lang="en-IN" dirty="0" smtClean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3648" y="2852936"/>
            <a:ext cx="51693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Running out of memory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N</a:t>
            </a:r>
            <a:r>
              <a:rPr lang="en-IN" dirty="0" smtClean="0"/>
              <a:t>ot being able to open a file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</a:t>
            </a:r>
            <a:r>
              <a:rPr lang="en-IN" dirty="0" smtClean="0"/>
              <a:t>rying to initialize an object to an impossible value</a:t>
            </a: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U</a:t>
            </a:r>
            <a:r>
              <a:rPr lang="en-IN" dirty="0" smtClean="0"/>
              <a:t>sing an out-of-bounds index to a vector.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40136" y="4159362"/>
            <a:ext cx="8775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Without exceptions error handling becomes quite tedious as it requires </a:t>
            </a:r>
            <a:r>
              <a:rPr lang="en-IN" dirty="0"/>
              <a:t>a lot of code and</a:t>
            </a:r>
          </a:p>
          <a:p>
            <a:r>
              <a:rPr lang="en-IN" dirty="0"/>
              <a:t>makes the listing convoluted and hard to read.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0136" y="4857586"/>
            <a:ext cx="8796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problem becomes more complex when classes are used, since errors may take place </a:t>
            </a:r>
            <a:endParaRPr lang="en-IN" dirty="0" smtClean="0"/>
          </a:p>
          <a:p>
            <a:r>
              <a:rPr lang="en-IN" dirty="0"/>
              <a:t>w</a:t>
            </a:r>
            <a:r>
              <a:rPr lang="en-IN" dirty="0" smtClean="0"/>
              <a:t>ithout a </a:t>
            </a:r>
            <a:r>
              <a:rPr lang="en-IN" dirty="0"/>
              <a:t>function being explicitly </a:t>
            </a:r>
            <a:r>
              <a:rPr lang="en-IN" dirty="0" smtClean="0"/>
              <a:t>called.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597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259632" y="1700808"/>
            <a:ext cx="2088232" cy="424847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03648" y="1988840"/>
            <a:ext cx="1728192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403648" y="2852936"/>
            <a:ext cx="1728192" cy="2736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940152" y="1484784"/>
            <a:ext cx="2376264" cy="5256584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28184" y="1772816"/>
            <a:ext cx="1872208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228184" y="2924944"/>
            <a:ext cx="1872208" cy="22322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228184" y="5805264"/>
            <a:ext cx="1872208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1866037" y="133147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CLASS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44208" y="1115452"/>
            <a:ext cx="145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APPLICATION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03648" y="1682324"/>
            <a:ext cx="571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D</a:t>
            </a:r>
            <a:r>
              <a:rPr lang="en-IN" sz="1600" dirty="0" smtClean="0"/>
              <a:t>ata</a:t>
            </a:r>
            <a:endParaRPr lang="en-IN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384508" y="2538041"/>
            <a:ext cx="1729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Member functions</a:t>
            </a:r>
            <a:endParaRPr lang="en-IN" sz="1600" dirty="0"/>
          </a:p>
        </p:txBody>
      </p:sp>
      <p:sp>
        <p:nvSpPr>
          <p:cNvPr id="14" name="Oval 13"/>
          <p:cNvSpPr/>
          <p:nvPr/>
        </p:nvSpPr>
        <p:spPr>
          <a:xfrm>
            <a:off x="1618386" y="4365104"/>
            <a:ext cx="1236099" cy="7200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1832868" y="4540478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ERROR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6293029" y="1484784"/>
            <a:ext cx="1256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N</a:t>
            </a:r>
            <a:r>
              <a:rPr lang="en-IN" sz="1600" dirty="0" smtClean="0"/>
              <a:t>ormal code</a:t>
            </a:r>
            <a:endParaRPr lang="en-IN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316363" y="1876472"/>
            <a:ext cx="1623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Does not interact</a:t>
            </a:r>
          </a:p>
          <a:p>
            <a:r>
              <a:rPr lang="en-IN" sz="1600" dirty="0"/>
              <a:t>with </a:t>
            </a:r>
            <a:r>
              <a:rPr lang="en-IN" sz="1600" dirty="0" smtClean="0"/>
              <a:t>class.</a:t>
            </a:r>
            <a:endParaRPr lang="en-IN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293029" y="3240269"/>
            <a:ext cx="1769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Code that interacts</a:t>
            </a:r>
          </a:p>
          <a:p>
            <a:r>
              <a:rPr lang="en-IN" sz="1600" dirty="0"/>
              <a:t>with class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00192" y="5229200"/>
            <a:ext cx="1684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Exception handler</a:t>
            </a:r>
          </a:p>
          <a:p>
            <a:r>
              <a:rPr lang="en-IN" sz="1600" dirty="0"/>
              <a:t>(Catch block)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40160" y="5877272"/>
            <a:ext cx="1328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Displays error</a:t>
            </a:r>
          </a:p>
          <a:p>
            <a:r>
              <a:rPr lang="en-IN" sz="1600" dirty="0"/>
              <a:t>message, etc.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00192" y="2603057"/>
            <a:ext cx="926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Try block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131840" y="3140968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854485" y="4725144"/>
            <a:ext cx="33563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14469" y="4005064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31840" y="3429000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14469" y="4293096"/>
            <a:ext cx="30963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26896" y="4935497"/>
            <a:ext cx="3483917" cy="1014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67944" y="2874422"/>
            <a:ext cx="980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Good call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60163" y="4458598"/>
            <a:ext cx="843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Bad call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23928" y="3162454"/>
            <a:ext cx="1405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Normal return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51920" y="4026550"/>
            <a:ext cx="1405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Normal return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23908" y="3738518"/>
            <a:ext cx="980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Good call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 rot="1005112">
            <a:off x="4026092" y="5143092"/>
            <a:ext cx="1014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Exception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5557" y="6287113"/>
            <a:ext cx="263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 smtClean="0"/>
              <a:t>The exception mechanism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xmlns="" val="355967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562749"/>
            <a:ext cx="789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exception mechanism uses three new C++ keywords: throw, catch, and </a:t>
            </a:r>
            <a:r>
              <a:rPr lang="en-IN" dirty="0" smtClean="0"/>
              <a:t>try.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941026"/>
            <a:ext cx="4213910" cy="48013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class Stack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</a:t>
            </a:r>
            <a:r>
              <a:rPr lang="en-IN" dirty="0" smtClean="0"/>
              <a:t>   private</a:t>
            </a:r>
            <a:r>
              <a:rPr lang="en-IN" dirty="0"/>
              <a:t>:</a:t>
            </a:r>
          </a:p>
          <a:p>
            <a:r>
              <a:rPr lang="en-IN" dirty="0"/>
              <a:t> </a:t>
            </a:r>
            <a:r>
              <a:rPr lang="en-IN" dirty="0" smtClean="0"/>
              <a:t>   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st</a:t>
            </a:r>
            <a:r>
              <a:rPr lang="en-IN" dirty="0" smtClean="0"/>
              <a:t>[3]; </a:t>
            </a:r>
            <a:r>
              <a:rPr lang="en-IN" dirty="0"/>
              <a:t>//array of integers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top; //index of top of stack</a:t>
            </a:r>
          </a:p>
          <a:p>
            <a:r>
              <a:rPr lang="en-IN" dirty="0" smtClean="0"/>
              <a:t>    public</a:t>
            </a:r>
            <a:r>
              <a:rPr lang="en-IN" dirty="0"/>
              <a:t>:</a:t>
            </a:r>
          </a:p>
          <a:p>
            <a:r>
              <a:rPr lang="en-IN" dirty="0" smtClean="0"/>
              <a:t>    class </a:t>
            </a:r>
            <a:r>
              <a:rPr lang="en-IN" dirty="0"/>
              <a:t>Range //exception class for Stack</a:t>
            </a:r>
          </a:p>
          <a:p>
            <a:r>
              <a:rPr lang="en-IN" dirty="0" smtClean="0"/>
              <a:t>    { </a:t>
            </a:r>
            <a:r>
              <a:rPr lang="en-IN" dirty="0"/>
              <a:t>//note: empty class body</a:t>
            </a:r>
          </a:p>
          <a:p>
            <a:r>
              <a:rPr lang="en-IN" dirty="0" smtClean="0"/>
              <a:t>    };</a:t>
            </a:r>
            <a:endParaRPr lang="en-IN" dirty="0"/>
          </a:p>
          <a:p>
            <a:r>
              <a:rPr lang="en-IN" dirty="0" smtClean="0"/>
              <a:t>    Stack</a:t>
            </a:r>
            <a:r>
              <a:rPr lang="en-IN" dirty="0"/>
              <a:t>() //constructor</a:t>
            </a:r>
          </a:p>
          <a:p>
            <a:r>
              <a:rPr lang="en-IN" dirty="0" smtClean="0"/>
              <a:t>        {   </a:t>
            </a:r>
            <a:r>
              <a:rPr lang="en-IN" dirty="0"/>
              <a:t>top = -1; }</a:t>
            </a:r>
          </a:p>
          <a:p>
            <a:r>
              <a:rPr lang="en-IN" dirty="0" smtClean="0"/>
              <a:t>    void </a:t>
            </a:r>
            <a:r>
              <a:rPr lang="en-IN" dirty="0"/>
              <a:t>push(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var</a:t>
            </a:r>
            <a:r>
              <a:rPr lang="en-IN" dirty="0"/>
              <a:t>)</a:t>
            </a:r>
          </a:p>
          <a:p>
            <a:r>
              <a:rPr lang="en-IN" dirty="0" smtClean="0"/>
              <a:t>    {</a:t>
            </a:r>
            <a:endParaRPr lang="en-IN" dirty="0"/>
          </a:p>
          <a:p>
            <a:r>
              <a:rPr lang="en-IN" dirty="0" smtClean="0"/>
              <a:t>        if(top </a:t>
            </a:r>
            <a:r>
              <a:rPr lang="en-IN" dirty="0"/>
              <a:t>&gt;= MAX-1) //if stack full,</a:t>
            </a:r>
          </a:p>
          <a:p>
            <a:r>
              <a:rPr lang="en-IN" dirty="0" smtClean="0"/>
              <a:t>        throw </a:t>
            </a:r>
            <a:r>
              <a:rPr lang="en-IN" dirty="0"/>
              <a:t>Range(); //throw exception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st</a:t>
            </a:r>
            <a:r>
              <a:rPr lang="en-IN" dirty="0"/>
              <a:t>[++top] = </a:t>
            </a:r>
            <a:r>
              <a:rPr lang="en-IN" dirty="0" err="1"/>
              <a:t>var</a:t>
            </a:r>
            <a:r>
              <a:rPr lang="en-IN" dirty="0"/>
              <a:t>; //put number on stack</a:t>
            </a:r>
          </a:p>
          <a:p>
            <a:r>
              <a:rPr lang="en-IN" dirty="0" smtClean="0"/>
              <a:t>    }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645150" y="2204864"/>
            <a:ext cx="413638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 err="1" smtClean="0"/>
              <a:t>int</a:t>
            </a:r>
            <a:r>
              <a:rPr lang="en-IN" dirty="0" smtClean="0"/>
              <a:t> pop()</a:t>
            </a:r>
          </a:p>
          <a:p>
            <a:r>
              <a:rPr lang="en-IN" dirty="0" smtClean="0"/>
              <a:t>{</a:t>
            </a:r>
          </a:p>
          <a:p>
            <a:r>
              <a:rPr lang="en-IN" dirty="0"/>
              <a:t> </a:t>
            </a:r>
            <a:r>
              <a:rPr lang="en-IN" dirty="0" smtClean="0"/>
              <a:t>   if(top &lt; 0) //if stack empty,</a:t>
            </a:r>
          </a:p>
          <a:p>
            <a:r>
              <a:rPr lang="en-IN" dirty="0" smtClean="0"/>
              <a:t>    throw Range(); //throw exception</a:t>
            </a:r>
          </a:p>
          <a:p>
            <a:r>
              <a:rPr lang="en-IN" dirty="0" smtClean="0"/>
              <a:t>    return </a:t>
            </a:r>
            <a:r>
              <a:rPr lang="en-IN" dirty="0" err="1" smtClean="0"/>
              <a:t>st</a:t>
            </a:r>
            <a:r>
              <a:rPr lang="en-IN" dirty="0" smtClean="0"/>
              <a:t>[top--]; //take number off stack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352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268760"/>
            <a:ext cx="5859874" cy="53245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1600" dirty="0" err="1"/>
              <a:t>int</a:t>
            </a:r>
            <a:r>
              <a:rPr lang="en-IN" sz="1600" dirty="0"/>
              <a:t> main()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/>
              <a:t>Stack s1;</a:t>
            </a:r>
          </a:p>
          <a:p>
            <a:r>
              <a:rPr lang="en-IN" sz="1600" dirty="0"/>
              <a:t>try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/>
              <a:t>	</a:t>
            </a:r>
            <a:r>
              <a:rPr lang="en-IN" sz="1600" dirty="0" smtClean="0"/>
              <a:t>s1.push(11</a:t>
            </a:r>
            <a:r>
              <a:rPr lang="en-IN" sz="1600" dirty="0"/>
              <a:t>);</a:t>
            </a:r>
          </a:p>
          <a:p>
            <a:r>
              <a:rPr lang="en-IN" sz="1600" dirty="0" smtClean="0"/>
              <a:t>	s1.push(22</a:t>
            </a:r>
            <a:r>
              <a:rPr lang="en-IN" sz="1600" dirty="0"/>
              <a:t>);</a:t>
            </a:r>
          </a:p>
          <a:p>
            <a:r>
              <a:rPr lang="en-IN" sz="1600" dirty="0" smtClean="0"/>
              <a:t>	s1.push(33);	</a:t>
            </a:r>
            <a:endParaRPr lang="en-IN" sz="1600" dirty="0"/>
          </a:p>
          <a:p>
            <a:r>
              <a:rPr lang="en-IN" sz="1600" dirty="0" smtClean="0"/>
              <a:t>	// </a:t>
            </a:r>
            <a:r>
              <a:rPr lang="en-IN" sz="1600" dirty="0"/>
              <a:t>s1.push(44); //oops: stack full</a:t>
            </a:r>
          </a:p>
          <a:p>
            <a:r>
              <a:rPr lang="en-IN" sz="1600" dirty="0" smtClean="0"/>
              <a:t>	</a:t>
            </a:r>
            <a:r>
              <a:rPr lang="en-IN" sz="1600" dirty="0" err="1" smtClean="0"/>
              <a:t>cout</a:t>
            </a:r>
            <a:r>
              <a:rPr lang="en-IN" sz="1600" dirty="0" smtClean="0"/>
              <a:t> </a:t>
            </a:r>
            <a:r>
              <a:rPr lang="en-IN" sz="1600" dirty="0"/>
              <a:t>&lt;&lt; “1: “ &lt;&lt; s1.pop() &lt;&lt; </a:t>
            </a:r>
            <a:r>
              <a:rPr lang="en-IN" sz="1600" dirty="0" err="1"/>
              <a:t>endl</a:t>
            </a:r>
            <a:r>
              <a:rPr lang="en-IN" sz="1600" dirty="0"/>
              <a:t>;</a:t>
            </a:r>
          </a:p>
          <a:p>
            <a:r>
              <a:rPr lang="en-IN" sz="1600" dirty="0" smtClean="0"/>
              <a:t>	</a:t>
            </a:r>
            <a:r>
              <a:rPr lang="en-IN" sz="1600" dirty="0" err="1" smtClean="0"/>
              <a:t>cout</a:t>
            </a:r>
            <a:r>
              <a:rPr lang="en-IN" sz="1600" dirty="0" smtClean="0"/>
              <a:t> </a:t>
            </a:r>
            <a:r>
              <a:rPr lang="en-IN" sz="1600" dirty="0"/>
              <a:t>&lt;&lt; “2: “ &lt;&lt; s1.pop() &lt;&lt; </a:t>
            </a:r>
            <a:r>
              <a:rPr lang="en-IN" sz="1600" dirty="0" err="1"/>
              <a:t>endl</a:t>
            </a:r>
            <a:r>
              <a:rPr lang="en-IN" sz="1600" dirty="0"/>
              <a:t>;</a:t>
            </a:r>
          </a:p>
          <a:p>
            <a:r>
              <a:rPr lang="en-IN" sz="1600" dirty="0" smtClean="0"/>
              <a:t>	</a:t>
            </a:r>
            <a:r>
              <a:rPr lang="en-IN" sz="1600" dirty="0" err="1" smtClean="0"/>
              <a:t>cout</a:t>
            </a:r>
            <a:r>
              <a:rPr lang="en-IN" sz="1600" dirty="0" smtClean="0"/>
              <a:t> </a:t>
            </a:r>
            <a:r>
              <a:rPr lang="en-IN" sz="1600" dirty="0"/>
              <a:t>&lt;&lt; “3: “ &lt;&lt; s1.pop() &lt;&lt; </a:t>
            </a:r>
            <a:r>
              <a:rPr lang="en-IN" sz="1600" dirty="0" err="1"/>
              <a:t>endl</a:t>
            </a:r>
            <a:r>
              <a:rPr lang="en-IN" sz="1600" dirty="0"/>
              <a:t>;</a:t>
            </a:r>
          </a:p>
          <a:p>
            <a:r>
              <a:rPr lang="en-IN" sz="1600" dirty="0" smtClean="0"/>
              <a:t>	</a:t>
            </a:r>
            <a:r>
              <a:rPr lang="en-IN" sz="1600" dirty="0" err="1" smtClean="0"/>
              <a:t>cout</a:t>
            </a:r>
            <a:r>
              <a:rPr lang="en-IN" sz="1600" dirty="0" smtClean="0"/>
              <a:t> </a:t>
            </a:r>
            <a:r>
              <a:rPr lang="en-IN" sz="1600" dirty="0"/>
              <a:t>&lt;&lt; “4: “ &lt;&lt; s1.pop() &lt;&lt; </a:t>
            </a:r>
            <a:r>
              <a:rPr lang="en-IN" sz="1600" dirty="0" err="1"/>
              <a:t>endl</a:t>
            </a:r>
            <a:r>
              <a:rPr lang="en-IN" sz="1600" dirty="0"/>
              <a:t>; //oops: stack empty</a:t>
            </a:r>
          </a:p>
          <a:p>
            <a:r>
              <a:rPr lang="en-IN" sz="1600" dirty="0" smtClean="0"/>
              <a:t>}</a:t>
            </a:r>
          </a:p>
          <a:p>
            <a:r>
              <a:rPr lang="en-IN" sz="1600" dirty="0"/>
              <a:t>catch(Stack::Range) </a:t>
            </a:r>
            <a:r>
              <a:rPr lang="en-IN" sz="1600" dirty="0" smtClean="0"/>
              <a:t>//</a:t>
            </a:r>
            <a:r>
              <a:rPr lang="en-IN" sz="1600" dirty="0"/>
              <a:t>exception handler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 smtClean="0"/>
              <a:t>	</a:t>
            </a:r>
            <a:r>
              <a:rPr lang="en-IN" sz="1600" dirty="0" err="1" smtClean="0"/>
              <a:t>cout</a:t>
            </a:r>
            <a:r>
              <a:rPr lang="en-IN" sz="1600" dirty="0" smtClean="0"/>
              <a:t> </a:t>
            </a:r>
            <a:r>
              <a:rPr lang="en-IN" sz="1600" dirty="0"/>
              <a:t>&lt;&lt; “Exception: Stack Full or Empty” &lt;&lt; </a:t>
            </a:r>
            <a:r>
              <a:rPr lang="en-IN" sz="1600" dirty="0" err="1"/>
              <a:t>endl</a:t>
            </a:r>
            <a:r>
              <a:rPr lang="en-IN" sz="1600" dirty="0"/>
              <a:t>;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	</a:t>
            </a:r>
            <a:r>
              <a:rPr lang="en-IN" sz="1600" dirty="0" err="1" smtClean="0"/>
              <a:t>cout</a:t>
            </a:r>
            <a:r>
              <a:rPr lang="en-IN" sz="1600" dirty="0" smtClean="0"/>
              <a:t> </a:t>
            </a:r>
            <a:r>
              <a:rPr lang="en-IN" sz="1600" dirty="0"/>
              <a:t>&lt;&lt; “Arrive here after catch (or normal exit)” &lt;&lt; </a:t>
            </a:r>
            <a:r>
              <a:rPr lang="en-IN" sz="1600" dirty="0" err="1"/>
              <a:t>endl</a:t>
            </a:r>
            <a:r>
              <a:rPr lang="en-IN" sz="1600" dirty="0"/>
              <a:t>;</a:t>
            </a:r>
          </a:p>
          <a:p>
            <a:r>
              <a:rPr lang="en-IN" sz="1600" dirty="0" smtClean="0"/>
              <a:t>	return </a:t>
            </a:r>
            <a:r>
              <a:rPr lang="en-IN" sz="1600" dirty="0"/>
              <a:t>0;</a:t>
            </a:r>
          </a:p>
          <a:p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135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619508"/>
            <a:ext cx="694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There are four features of the program that deal with the exceptions.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292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619508"/>
            <a:ext cx="694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There are four features of the program that deal with the exceptions.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127339"/>
            <a:ext cx="535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In the </a:t>
            </a:r>
            <a:r>
              <a:rPr lang="en-IN" dirty="0"/>
              <a:t>class specification there is an exception class. </a:t>
            </a:r>
          </a:p>
        </p:txBody>
      </p:sp>
    </p:spTree>
    <p:extLst>
      <p:ext uri="{BB962C8B-B14F-4D97-AF65-F5344CB8AC3E}">
        <p14:creationId xmlns:p14="http://schemas.microsoft.com/office/powerpoint/2010/main" xmlns="" val="245036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…THE SOLUTION…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5322"/>
          <a:stretch/>
        </p:blipFill>
        <p:spPr>
          <a:xfrm>
            <a:off x="179512" y="1412776"/>
            <a:ext cx="6084466" cy="23655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3798904"/>
            <a:ext cx="892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As </a:t>
            </a:r>
            <a:r>
              <a:rPr lang="en-IN" dirty="0" smtClean="0"/>
              <a:t>we </a:t>
            </a:r>
            <a:r>
              <a:rPr lang="en-IN" dirty="0"/>
              <a:t>can see, the abs() function now works with all three of the data types (</a:t>
            </a:r>
            <a:r>
              <a:rPr lang="en-IN" dirty="0" err="1"/>
              <a:t>int</a:t>
            </a:r>
            <a:r>
              <a:rPr lang="en-IN" dirty="0"/>
              <a:t>, long, and</a:t>
            </a:r>
          </a:p>
          <a:p>
            <a:r>
              <a:rPr lang="en-IN" dirty="0"/>
              <a:t>double) that we use as arguments.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612486"/>
            <a:ext cx="8905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It will work with other user-defined data types as well provided the less-than operator(&lt;)</a:t>
            </a:r>
          </a:p>
          <a:p>
            <a:r>
              <a:rPr lang="en-IN" dirty="0"/>
              <a:t> </a:t>
            </a:r>
            <a:r>
              <a:rPr lang="en-IN" dirty="0" smtClean="0"/>
              <a:t>and minus operator(-) are overloaded appropriately.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906651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619508"/>
            <a:ext cx="694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There are four features of the program that deal with the exceptions.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127339"/>
            <a:ext cx="535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In the </a:t>
            </a:r>
            <a:r>
              <a:rPr lang="en-IN" dirty="0"/>
              <a:t>class specification there is an exception class.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2555612"/>
            <a:ext cx="506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There are also statements that throw exceptions.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17368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996952"/>
            <a:ext cx="8779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In the main() part of the program there is a block of code that may cause exceptions (the</a:t>
            </a:r>
          </a:p>
          <a:p>
            <a:r>
              <a:rPr lang="en-IN" dirty="0"/>
              <a:t>try </a:t>
            </a:r>
            <a:r>
              <a:rPr lang="en-IN" dirty="0" smtClean="0"/>
              <a:t>block)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619508"/>
            <a:ext cx="694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There are four features of the program that deal with the exceptions.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2127339"/>
            <a:ext cx="535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In the </a:t>
            </a:r>
            <a:r>
              <a:rPr lang="en-IN" dirty="0"/>
              <a:t>class specification there is an exception class.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2555612"/>
            <a:ext cx="506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There are also statements that throw exceptions.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290443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996952"/>
            <a:ext cx="8779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In the main() part of the program there is a block of code that may cause exceptions (the</a:t>
            </a:r>
          </a:p>
          <a:p>
            <a:r>
              <a:rPr lang="en-IN" dirty="0"/>
              <a:t>try </a:t>
            </a:r>
            <a:r>
              <a:rPr lang="en-IN" dirty="0" smtClean="0"/>
              <a:t>block)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619508"/>
            <a:ext cx="694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There are four features of the program that deal with the exceptions.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2127339"/>
            <a:ext cx="535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In the </a:t>
            </a:r>
            <a:r>
              <a:rPr lang="en-IN" dirty="0"/>
              <a:t>class specification there is an exception class.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2555612"/>
            <a:ext cx="506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There are also statements that throw exceptions.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3645024"/>
            <a:ext cx="654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And a block of code that handles the exception (the catch block).</a:t>
            </a:r>
          </a:p>
        </p:txBody>
      </p:sp>
    </p:spTree>
    <p:extLst>
      <p:ext uri="{BB962C8B-B14F-4D97-AF65-F5344CB8AC3E}">
        <p14:creationId xmlns:p14="http://schemas.microsoft.com/office/powerpoint/2010/main" xmlns="" val="30836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501723"/>
            <a:ext cx="3394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/>
              <a:t>THROWING AN EXCEPTION</a:t>
            </a:r>
            <a:endParaRPr lang="en-IN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1784" y="2025714"/>
            <a:ext cx="898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In the Stack class an exception occurs if the application tries to pop a value when the stack </a:t>
            </a:r>
            <a:endParaRPr lang="en-IN" dirty="0" smtClean="0"/>
          </a:p>
          <a:p>
            <a:r>
              <a:rPr lang="en-IN" dirty="0"/>
              <a:t>i</a:t>
            </a:r>
            <a:r>
              <a:rPr lang="en-IN" dirty="0" smtClean="0"/>
              <a:t>s empty </a:t>
            </a:r>
            <a:r>
              <a:rPr lang="en-IN" dirty="0"/>
              <a:t>or tries to push a value when the stack is full.</a:t>
            </a:r>
          </a:p>
        </p:txBody>
      </p:sp>
    </p:spTree>
    <p:extLst>
      <p:ext uri="{BB962C8B-B14F-4D97-AF65-F5344CB8AC3E}">
        <p14:creationId xmlns:p14="http://schemas.microsoft.com/office/powerpoint/2010/main" xmlns="" val="29282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501723"/>
            <a:ext cx="3394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/>
              <a:t>THROWING AN EXCEPTION</a:t>
            </a:r>
            <a:endParaRPr lang="en-IN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1784" y="2025714"/>
            <a:ext cx="898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In the Stack class an exception occurs if the application tries to pop a value when the stack </a:t>
            </a:r>
            <a:endParaRPr lang="en-IN" dirty="0" smtClean="0"/>
          </a:p>
          <a:p>
            <a:r>
              <a:rPr lang="en-IN" dirty="0"/>
              <a:t>i</a:t>
            </a:r>
            <a:r>
              <a:rPr lang="en-IN" dirty="0" smtClean="0"/>
              <a:t>s empty </a:t>
            </a:r>
            <a:r>
              <a:rPr lang="en-IN" dirty="0"/>
              <a:t>or tries to push a value when the stack is full.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784" y="2699243"/>
            <a:ext cx="810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In the given code </a:t>
            </a:r>
            <a:r>
              <a:rPr lang="en-IN" dirty="0"/>
              <a:t>the exception is thrown in two places, both using the statement</a:t>
            </a:r>
          </a:p>
          <a:p>
            <a:r>
              <a:rPr lang="en-IN" dirty="0" smtClean="0"/>
              <a:t>	throw </a:t>
            </a:r>
            <a:r>
              <a:rPr lang="en-IN" dirty="0"/>
              <a:t>Range();</a:t>
            </a:r>
          </a:p>
        </p:txBody>
      </p:sp>
    </p:spTree>
    <p:extLst>
      <p:ext uri="{BB962C8B-B14F-4D97-AF65-F5344CB8AC3E}">
        <p14:creationId xmlns:p14="http://schemas.microsoft.com/office/powerpoint/2010/main" xmlns="" val="174159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501723"/>
            <a:ext cx="3394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/>
              <a:t>THROWING AN EXCEPTION</a:t>
            </a:r>
            <a:endParaRPr lang="en-IN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1784" y="2025714"/>
            <a:ext cx="898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In the Stack class an exception occurs if the application tries to pop a value when the stack </a:t>
            </a:r>
            <a:endParaRPr lang="en-IN" dirty="0" smtClean="0"/>
          </a:p>
          <a:p>
            <a:r>
              <a:rPr lang="en-IN" dirty="0"/>
              <a:t>i</a:t>
            </a:r>
            <a:r>
              <a:rPr lang="en-IN" dirty="0" smtClean="0"/>
              <a:t>s empty </a:t>
            </a:r>
            <a:r>
              <a:rPr lang="en-IN" dirty="0"/>
              <a:t>or tries to push a value when the stack is full.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784" y="2699243"/>
            <a:ext cx="810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In the given code </a:t>
            </a:r>
            <a:r>
              <a:rPr lang="en-IN" dirty="0"/>
              <a:t>the exception is thrown in two places, both using the statement</a:t>
            </a:r>
          </a:p>
          <a:p>
            <a:r>
              <a:rPr lang="en-IN" dirty="0" smtClean="0"/>
              <a:t>	throw </a:t>
            </a:r>
            <a:r>
              <a:rPr lang="en-IN" dirty="0"/>
              <a:t>Range();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356992"/>
            <a:ext cx="8607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Range() part of this statement invokes the implicit constructor for the Range class, </a:t>
            </a:r>
            <a:endParaRPr lang="en-IN" dirty="0" smtClean="0"/>
          </a:p>
          <a:p>
            <a:r>
              <a:rPr lang="en-IN" dirty="0"/>
              <a:t>w</a:t>
            </a:r>
            <a:r>
              <a:rPr lang="en-IN" dirty="0" smtClean="0"/>
              <a:t>hich creates </a:t>
            </a:r>
            <a:r>
              <a:rPr lang="en-IN" dirty="0"/>
              <a:t>an object of this </a:t>
            </a:r>
            <a:r>
              <a:rPr lang="en-IN" dirty="0" smtClean="0"/>
              <a:t>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353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501723"/>
            <a:ext cx="3394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/>
              <a:t>THROWING AN EXCEPTION</a:t>
            </a:r>
            <a:endParaRPr lang="en-IN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1784" y="2025714"/>
            <a:ext cx="898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In the Stack class an exception occurs if the application tries to pop a value when the stack </a:t>
            </a:r>
            <a:endParaRPr lang="en-IN" dirty="0" smtClean="0"/>
          </a:p>
          <a:p>
            <a:r>
              <a:rPr lang="en-IN" dirty="0"/>
              <a:t>i</a:t>
            </a:r>
            <a:r>
              <a:rPr lang="en-IN" dirty="0" smtClean="0"/>
              <a:t>s empty </a:t>
            </a:r>
            <a:r>
              <a:rPr lang="en-IN" dirty="0"/>
              <a:t>or tries to push a value when the stack is full.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784" y="2699243"/>
            <a:ext cx="810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In the given code </a:t>
            </a:r>
            <a:r>
              <a:rPr lang="en-IN" dirty="0"/>
              <a:t>the exception is thrown in two places, both using the statement</a:t>
            </a:r>
          </a:p>
          <a:p>
            <a:r>
              <a:rPr lang="en-IN" dirty="0" smtClean="0"/>
              <a:t>	throw </a:t>
            </a:r>
            <a:r>
              <a:rPr lang="en-IN" dirty="0"/>
              <a:t>Range();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356992"/>
            <a:ext cx="8607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Range() part of this statement invokes the implicit constructor for the Range class, </a:t>
            </a:r>
            <a:endParaRPr lang="en-IN" dirty="0" smtClean="0"/>
          </a:p>
          <a:p>
            <a:r>
              <a:rPr lang="en-IN" dirty="0"/>
              <a:t>w</a:t>
            </a:r>
            <a:r>
              <a:rPr lang="en-IN" dirty="0" smtClean="0"/>
              <a:t>hich creates </a:t>
            </a:r>
            <a:r>
              <a:rPr lang="en-IN" dirty="0"/>
              <a:t>an object of this </a:t>
            </a:r>
            <a:r>
              <a:rPr lang="en-IN" dirty="0" smtClean="0"/>
              <a:t>class.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4077072"/>
            <a:ext cx="833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throw part of the statement transfers program control to </a:t>
            </a:r>
            <a:r>
              <a:rPr lang="en-IN" dirty="0" smtClean="0"/>
              <a:t>the exception handler.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998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2003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000" b="1" dirty="0" smtClean="0"/>
              <a:t>THE try BLOCK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916832"/>
            <a:ext cx="8483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All the statements in main() that might cause this exception—that is, statements that </a:t>
            </a:r>
            <a:endParaRPr lang="en-IN" dirty="0" smtClean="0"/>
          </a:p>
          <a:p>
            <a:r>
              <a:rPr lang="en-IN" dirty="0"/>
              <a:t>m</a:t>
            </a:r>
            <a:r>
              <a:rPr lang="en-IN" dirty="0" smtClean="0"/>
              <a:t>anipulate Stack </a:t>
            </a:r>
            <a:r>
              <a:rPr lang="en-IN" dirty="0"/>
              <a:t>objects—are enclosed in braces and preceded by the try keyword: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700" y="2613770"/>
            <a:ext cx="694959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try</a:t>
            </a:r>
          </a:p>
          <a:p>
            <a:r>
              <a:rPr lang="en-IN" dirty="0"/>
              <a:t>{</a:t>
            </a:r>
          </a:p>
          <a:p>
            <a:r>
              <a:rPr lang="en-IN" dirty="0" smtClean="0"/>
              <a:t>	//</a:t>
            </a:r>
            <a:r>
              <a:rPr lang="en-IN" dirty="0"/>
              <a:t>code that operates on objects that might cause an exception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16392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2003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000" b="1" dirty="0" smtClean="0"/>
              <a:t>THE try BLOCK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916832"/>
            <a:ext cx="8483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All the statements in main() that might cause this exception—that is, statements that </a:t>
            </a:r>
            <a:endParaRPr lang="en-IN" dirty="0" smtClean="0"/>
          </a:p>
          <a:p>
            <a:r>
              <a:rPr lang="en-IN" dirty="0"/>
              <a:t>m</a:t>
            </a:r>
            <a:r>
              <a:rPr lang="en-IN" dirty="0" smtClean="0"/>
              <a:t>anipulate Stack </a:t>
            </a:r>
            <a:r>
              <a:rPr lang="en-IN" dirty="0"/>
              <a:t>objects—are enclosed in braces and preceded by the try keyword: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700" y="2613770"/>
            <a:ext cx="694959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try</a:t>
            </a:r>
          </a:p>
          <a:p>
            <a:r>
              <a:rPr lang="en-IN" dirty="0"/>
              <a:t>{</a:t>
            </a:r>
          </a:p>
          <a:p>
            <a:r>
              <a:rPr lang="en-IN" dirty="0" smtClean="0"/>
              <a:t>	//</a:t>
            </a:r>
            <a:r>
              <a:rPr lang="en-IN" dirty="0"/>
              <a:t>code that operates on objects that might cause an exception</a:t>
            </a:r>
          </a:p>
          <a:p>
            <a:r>
              <a:rPr lang="en-IN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4066862"/>
            <a:ext cx="8513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Not all the code in the program needs to be in a </a:t>
            </a:r>
            <a:r>
              <a:rPr lang="en-IN" i="1" dirty="0"/>
              <a:t>try</a:t>
            </a:r>
            <a:r>
              <a:rPr lang="en-IN" dirty="0"/>
              <a:t> block; </a:t>
            </a:r>
            <a:r>
              <a:rPr lang="en-IN" dirty="0" smtClean="0"/>
              <a:t>just the </a:t>
            </a:r>
            <a:r>
              <a:rPr lang="en-IN" dirty="0"/>
              <a:t>code that interacts </a:t>
            </a:r>
            <a:endParaRPr lang="en-IN" dirty="0" smtClean="0"/>
          </a:p>
          <a:p>
            <a:r>
              <a:rPr lang="en-IN" dirty="0" smtClean="0"/>
              <a:t>with </a:t>
            </a:r>
            <a:r>
              <a:rPr lang="en-IN" dirty="0"/>
              <a:t>the Stack class.</a:t>
            </a:r>
          </a:p>
        </p:txBody>
      </p:sp>
    </p:spTree>
    <p:extLst>
      <p:ext uri="{BB962C8B-B14F-4D97-AF65-F5344CB8AC3E}">
        <p14:creationId xmlns:p14="http://schemas.microsoft.com/office/powerpoint/2010/main" xmlns="" val="53164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428745"/>
            <a:ext cx="4942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/>
              <a:t>THE EXCEPTION HANDLER (CATCH BLOCK)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7192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code that handles the exception is enclosed in braces, preceded by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catch </a:t>
            </a:r>
            <a:r>
              <a:rPr lang="en-IN" dirty="0" smtClean="0"/>
              <a:t>keyword, with </a:t>
            </a:r>
            <a:r>
              <a:rPr lang="en-IN" dirty="0"/>
              <a:t>the exception class name in parentheses.</a:t>
            </a:r>
          </a:p>
        </p:txBody>
      </p:sp>
    </p:spTree>
    <p:extLst>
      <p:ext uri="{BB962C8B-B14F-4D97-AF65-F5344CB8AC3E}">
        <p14:creationId xmlns:p14="http://schemas.microsoft.com/office/powerpoint/2010/main" xmlns="" val="166209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…THE SOLUTION…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2627784" y="1340768"/>
            <a:ext cx="3384376" cy="18002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350540" y="1502204"/>
            <a:ext cx="1938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Template &lt;class T&gt;</a:t>
            </a:r>
          </a:p>
          <a:p>
            <a:r>
              <a:rPr lang="en-IN" dirty="0"/>
              <a:t>T </a:t>
            </a:r>
            <a:r>
              <a:rPr lang="en-IN" dirty="0" err="1"/>
              <a:t>func</a:t>
            </a:r>
            <a:r>
              <a:rPr lang="en-IN" dirty="0"/>
              <a:t>(T </a:t>
            </a:r>
            <a:r>
              <a:rPr lang="en-IN" dirty="0" err="1"/>
              <a:t>arg</a:t>
            </a:r>
            <a:r>
              <a:rPr lang="en-IN" dirty="0"/>
              <a:t>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</a:t>
            </a:r>
            <a:r>
              <a:rPr lang="en-IN" dirty="0" smtClean="0"/>
              <a:t>          .  </a:t>
            </a:r>
            <a:r>
              <a:rPr lang="en-IN" dirty="0"/>
              <a:t>. </a:t>
            </a:r>
            <a:r>
              <a:rPr lang="en-IN" dirty="0" smtClean="0"/>
              <a:t> .</a:t>
            </a:r>
            <a:endParaRPr lang="en-IN" dirty="0"/>
          </a:p>
          <a:p>
            <a:r>
              <a:rPr lang="en-IN" dirty="0"/>
              <a:t>}</a:t>
            </a:r>
          </a:p>
        </p:txBody>
      </p:sp>
      <p:cxnSp>
        <p:nvCxnSpPr>
          <p:cNvPr id="8" name="Straight Arrow Connector 7"/>
          <p:cNvCxnSpPr>
            <a:stCxn id="3" idx="4"/>
          </p:cNvCxnSpPr>
          <p:nvPr/>
        </p:nvCxnSpPr>
        <p:spPr>
          <a:xfrm>
            <a:off x="4319972" y="3140968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36096" y="2979532"/>
            <a:ext cx="1440160" cy="1169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159732" y="2852936"/>
            <a:ext cx="936104" cy="1169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3528" y="4029218"/>
            <a:ext cx="2304256" cy="18722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6003594" y="4181618"/>
            <a:ext cx="2304256" cy="18722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3167844" y="4359061"/>
            <a:ext cx="2304256" cy="18722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656040" y="4375955"/>
            <a:ext cx="1692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Int</a:t>
            </a:r>
            <a:r>
              <a:rPr lang="en-IN" dirty="0" smtClean="0"/>
              <a:t>  </a:t>
            </a:r>
            <a:r>
              <a:rPr lang="en-IN" dirty="0" err="1"/>
              <a:t>func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arg</a:t>
            </a:r>
            <a:r>
              <a:rPr lang="en-IN" dirty="0"/>
              <a:t>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</a:t>
            </a:r>
            <a:r>
              <a:rPr lang="en-IN" dirty="0" smtClean="0"/>
              <a:t>        .  .  .</a:t>
            </a:r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28546" y="4737607"/>
            <a:ext cx="2013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char </a:t>
            </a:r>
            <a:r>
              <a:rPr lang="en-IN" dirty="0" smtClean="0"/>
              <a:t> </a:t>
            </a:r>
            <a:r>
              <a:rPr lang="en-IN" dirty="0" err="1" smtClean="0"/>
              <a:t>func</a:t>
            </a:r>
            <a:r>
              <a:rPr lang="en-IN" dirty="0" smtClean="0"/>
              <a:t>(char </a:t>
            </a:r>
            <a:r>
              <a:rPr lang="en-IN" dirty="0" err="1"/>
              <a:t>arg</a:t>
            </a:r>
            <a:r>
              <a:rPr lang="en-IN" dirty="0"/>
              <a:t>)</a:t>
            </a:r>
          </a:p>
          <a:p>
            <a:r>
              <a:rPr lang="en-IN" dirty="0"/>
              <a:t>{</a:t>
            </a:r>
          </a:p>
          <a:p>
            <a:r>
              <a:rPr lang="en-IN" dirty="0" smtClean="0"/>
              <a:t>          .  .  </a:t>
            </a:r>
            <a:r>
              <a:rPr lang="en-IN" dirty="0"/>
              <a:t>.</a:t>
            </a:r>
          </a:p>
          <a:p>
            <a:r>
              <a:rPr lang="en-IN" dirty="0"/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16452" y="4517557"/>
            <a:ext cx="2054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float </a:t>
            </a:r>
            <a:r>
              <a:rPr lang="en-IN" dirty="0" smtClean="0"/>
              <a:t> </a:t>
            </a:r>
            <a:r>
              <a:rPr lang="en-IN" dirty="0" err="1" smtClean="0"/>
              <a:t>func</a:t>
            </a:r>
            <a:r>
              <a:rPr lang="en-IN" dirty="0" smtClean="0"/>
              <a:t>(float </a:t>
            </a:r>
            <a:r>
              <a:rPr lang="en-IN" dirty="0" err="1"/>
              <a:t>arg</a:t>
            </a:r>
            <a:r>
              <a:rPr lang="en-IN" dirty="0"/>
              <a:t>)</a:t>
            </a:r>
          </a:p>
          <a:p>
            <a:r>
              <a:rPr lang="en-IN" dirty="0"/>
              <a:t>{</a:t>
            </a:r>
          </a:p>
          <a:p>
            <a:r>
              <a:rPr lang="en-IN" dirty="0" smtClean="0"/>
              <a:t>           .  </a:t>
            </a:r>
            <a:r>
              <a:rPr lang="en-IN" dirty="0"/>
              <a:t>. </a:t>
            </a:r>
            <a:r>
              <a:rPr lang="en-IN" dirty="0" smtClean="0"/>
              <a:t> .</a:t>
            </a:r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18663" y="1340768"/>
            <a:ext cx="2581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One function template in</a:t>
            </a:r>
          </a:p>
          <a:p>
            <a:r>
              <a:rPr lang="en-IN" b="1" dirty="0"/>
              <a:t>listing (source file)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70592" y="2998693"/>
            <a:ext cx="2759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Argument type determines</a:t>
            </a:r>
          </a:p>
          <a:p>
            <a:r>
              <a:rPr lang="en-IN" b="1" dirty="0"/>
              <a:t>function instantiation</a:t>
            </a:r>
          </a:p>
        </p:txBody>
      </p:sp>
      <p:sp>
        <p:nvSpPr>
          <p:cNvPr id="21" name="Left Brace 20"/>
          <p:cNvSpPr/>
          <p:nvPr/>
        </p:nvSpPr>
        <p:spPr>
          <a:xfrm rot="16200000">
            <a:off x="4248757" y="2566850"/>
            <a:ext cx="328814" cy="7514821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2605938" y="6444044"/>
            <a:ext cx="361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Many template functions in memory</a:t>
            </a:r>
          </a:p>
        </p:txBody>
      </p:sp>
    </p:spTree>
    <p:extLst>
      <p:ext uri="{BB962C8B-B14F-4D97-AF65-F5344CB8AC3E}">
        <p14:creationId xmlns:p14="http://schemas.microsoft.com/office/powerpoint/2010/main" xmlns="" val="16800070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428745"/>
            <a:ext cx="4942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/>
              <a:t>THE EXCEPTION HANDLER (CATCH BLOCK)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7192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code that handles the exception is enclosed in braces, preceded by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catch </a:t>
            </a:r>
            <a:r>
              <a:rPr lang="en-IN" dirty="0" smtClean="0"/>
              <a:t>keyword, with </a:t>
            </a:r>
            <a:r>
              <a:rPr lang="en-IN" dirty="0"/>
              <a:t>the exception class name in parentheses.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2728026"/>
            <a:ext cx="7061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exception class name must include the </a:t>
            </a:r>
            <a:r>
              <a:rPr lang="en-IN" dirty="0" smtClean="0"/>
              <a:t>class in </a:t>
            </a:r>
            <a:r>
              <a:rPr lang="en-IN" dirty="0"/>
              <a:t>which it is located. </a:t>
            </a:r>
            <a:endParaRPr lang="en-IN" dirty="0" smtClean="0"/>
          </a:p>
          <a:p>
            <a:r>
              <a:rPr lang="en-IN" dirty="0" smtClean="0"/>
              <a:t>Here </a:t>
            </a:r>
            <a:r>
              <a:rPr lang="en-IN" dirty="0"/>
              <a:t>it’s Stack::Range.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7664" y="3374357"/>
            <a:ext cx="429611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catch(Stack::Range)</a:t>
            </a:r>
          </a:p>
          <a:p>
            <a:r>
              <a:rPr lang="en-IN" dirty="0"/>
              <a:t>{</a:t>
            </a:r>
          </a:p>
          <a:p>
            <a:r>
              <a:rPr lang="en-IN" dirty="0" smtClean="0"/>
              <a:t>	//</a:t>
            </a:r>
            <a:r>
              <a:rPr lang="en-IN" dirty="0"/>
              <a:t>code that handles the exception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81118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428745"/>
            <a:ext cx="4942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/>
              <a:t>THE EXCEPTION HANDLER (CATCH BLOCK)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7192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code that handles the exception is enclosed in braces, preceded by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catch </a:t>
            </a:r>
            <a:r>
              <a:rPr lang="en-IN" dirty="0" smtClean="0"/>
              <a:t>keyword, with </a:t>
            </a:r>
            <a:r>
              <a:rPr lang="en-IN" dirty="0"/>
              <a:t>the exception class name in parentheses.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2728026"/>
            <a:ext cx="7061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exception class name must include the </a:t>
            </a:r>
            <a:r>
              <a:rPr lang="en-IN" dirty="0" smtClean="0"/>
              <a:t>class in </a:t>
            </a:r>
            <a:r>
              <a:rPr lang="en-IN" dirty="0"/>
              <a:t>which it is located. </a:t>
            </a:r>
            <a:endParaRPr lang="en-IN" dirty="0" smtClean="0"/>
          </a:p>
          <a:p>
            <a:r>
              <a:rPr lang="en-IN" dirty="0" smtClean="0"/>
              <a:t>Here </a:t>
            </a:r>
            <a:r>
              <a:rPr lang="en-IN" dirty="0"/>
              <a:t>it’s Stack::Range.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7664" y="3374357"/>
            <a:ext cx="429611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catch(Stack::Range)</a:t>
            </a:r>
          </a:p>
          <a:p>
            <a:r>
              <a:rPr lang="en-IN" dirty="0"/>
              <a:t>{</a:t>
            </a:r>
          </a:p>
          <a:p>
            <a:r>
              <a:rPr lang="en-IN" dirty="0" smtClean="0"/>
              <a:t>	//</a:t>
            </a:r>
            <a:r>
              <a:rPr lang="en-IN" dirty="0"/>
              <a:t>code that handles the exception</a:t>
            </a:r>
          </a:p>
          <a:p>
            <a:r>
              <a:rPr lang="en-IN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452" y="4772925"/>
            <a:ext cx="8074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Control “falls through” the bottom of the exception handler, so you can continue </a:t>
            </a:r>
            <a:endParaRPr lang="en-IN" dirty="0" smtClean="0"/>
          </a:p>
          <a:p>
            <a:r>
              <a:rPr lang="en-IN" dirty="0" smtClean="0"/>
              <a:t>processing at that </a:t>
            </a:r>
            <a:r>
              <a:rPr lang="en-IN" dirty="0"/>
              <a:t>point.</a:t>
            </a:r>
          </a:p>
        </p:txBody>
      </p:sp>
    </p:spTree>
    <p:extLst>
      <p:ext uri="{BB962C8B-B14F-4D97-AF65-F5344CB8AC3E}">
        <p14:creationId xmlns:p14="http://schemas.microsoft.com/office/powerpoint/2010/main" xmlns="" val="356341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572761"/>
            <a:ext cx="3540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800" b="1" dirty="0" smtClean="0"/>
              <a:t>SEQUENCE</a:t>
            </a:r>
            <a:r>
              <a:rPr lang="en-IN" sz="2400" b="1" dirty="0" smtClean="0"/>
              <a:t> OF EVENTS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64733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Summarizing </a:t>
            </a:r>
            <a:r>
              <a:rPr lang="en-IN" dirty="0"/>
              <a:t>the sequence of events when an exception occurs</a:t>
            </a:r>
            <a:r>
              <a:rPr lang="en-IN" dirty="0" smtClean="0"/>
              <a:t>:</a:t>
            </a:r>
          </a:p>
          <a:p>
            <a:endParaRPr lang="en-IN" dirty="0"/>
          </a:p>
          <a:p>
            <a:r>
              <a:rPr lang="en-IN" dirty="0" smtClean="0"/>
              <a:t>	1</a:t>
            </a:r>
            <a:r>
              <a:rPr lang="en-IN" dirty="0"/>
              <a:t>. Code is executing normally outside a try block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065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572761"/>
            <a:ext cx="3540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800" b="1" dirty="0" smtClean="0"/>
              <a:t>SEQUENCE</a:t>
            </a:r>
            <a:r>
              <a:rPr lang="en-IN" sz="2400" b="1" dirty="0" smtClean="0"/>
              <a:t> OF EVENTS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64733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Summarizing </a:t>
            </a:r>
            <a:r>
              <a:rPr lang="en-IN" dirty="0"/>
              <a:t>the sequence of events when an exception occurs</a:t>
            </a:r>
            <a:r>
              <a:rPr lang="en-IN" dirty="0" smtClean="0"/>
              <a:t>:</a:t>
            </a:r>
          </a:p>
          <a:p>
            <a:endParaRPr lang="en-IN" dirty="0"/>
          </a:p>
          <a:p>
            <a:r>
              <a:rPr lang="en-IN" dirty="0" smtClean="0"/>
              <a:t>	1</a:t>
            </a:r>
            <a:r>
              <a:rPr lang="en-IN" dirty="0"/>
              <a:t>. Code is executing normally outside a try block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	2</a:t>
            </a:r>
            <a:r>
              <a:rPr lang="en-IN" dirty="0"/>
              <a:t>. Control enters the try block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904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572761"/>
            <a:ext cx="3540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800" b="1" dirty="0" smtClean="0"/>
              <a:t>SEQUENCE</a:t>
            </a:r>
            <a:r>
              <a:rPr lang="en-IN" sz="2400" b="1" dirty="0" smtClean="0"/>
              <a:t> OF EVENTS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75691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Summarizing </a:t>
            </a:r>
            <a:r>
              <a:rPr lang="en-IN" dirty="0"/>
              <a:t>the sequence of events when an exception occurs</a:t>
            </a:r>
            <a:r>
              <a:rPr lang="en-IN" dirty="0" smtClean="0"/>
              <a:t>:</a:t>
            </a:r>
          </a:p>
          <a:p>
            <a:endParaRPr lang="en-IN" dirty="0"/>
          </a:p>
          <a:p>
            <a:r>
              <a:rPr lang="en-IN" dirty="0" smtClean="0"/>
              <a:t>	1</a:t>
            </a:r>
            <a:r>
              <a:rPr lang="en-IN" dirty="0"/>
              <a:t>. Code is executing normally outside a try block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	2</a:t>
            </a:r>
            <a:r>
              <a:rPr lang="en-IN" dirty="0"/>
              <a:t>. Control enters the try block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	3</a:t>
            </a:r>
            <a:r>
              <a:rPr lang="en-IN" dirty="0"/>
              <a:t>. A statement in the try block causes an error in a member function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904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572761"/>
            <a:ext cx="3540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800" b="1" dirty="0" smtClean="0"/>
              <a:t>SEQUENCE</a:t>
            </a:r>
            <a:r>
              <a:rPr lang="en-IN" sz="2400" b="1" dirty="0" smtClean="0"/>
              <a:t> OF EVENTS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756912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Summarizing </a:t>
            </a:r>
            <a:r>
              <a:rPr lang="en-IN" dirty="0"/>
              <a:t>the sequence of events when an exception occurs</a:t>
            </a:r>
            <a:r>
              <a:rPr lang="en-IN" dirty="0" smtClean="0"/>
              <a:t>:</a:t>
            </a:r>
          </a:p>
          <a:p>
            <a:endParaRPr lang="en-IN" dirty="0"/>
          </a:p>
          <a:p>
            <a:r>
              <a:rPr lang="en-IN" dirty="0" smtClean="0"/>
              <a:t>	1</a:t>
            </a:r>
            <a:r>
              <a:rPr lang="en-IN" dirty="0"/>
              <a:t>. Code is executing normally outside a try block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	2</a:t>
            </a:r>
            <a:r>
              <a:rPr lang="en-IN" dirty="0"/>
              <a:t>. Control enters the try block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	3</a:t>
            </a:r>
            <a:r>
              <a:rPr lang="en-IN" dirty="0"/>
              <a:t>. A statement in the try block causes an error in a member function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	4</a:t>
            </a:r>
            <a:r>
              <a:rPr lang="en-IN" dirty="0"/>
              <a:t>. The member function throws an exception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904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572761"/>
            <a:ext cx="3540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800" b="1" dirty="0" smtClean="0"/>
              <a:t>SEQUENCE</a:t>
            </a:r>
            <a:r>
              <a:rPr lang="en-IN" sz="2400" b="1" dirty="0" smtClean="0"/>
              <a:t> OF EVENTS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7116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Summarizing </a:t>
            </a:r>
            <a:r>
              <a:rPr lang="en-IN" dirty="0"/>
              <a:t>the sequence of events when an exception occurs</a:t>
            </a:r>
            <a:r>
              <a:rPr lang="en-IN" dirty="0" smtClean="0"/>
              <a:t>:</a:t>
            </a:r>
          </a:p>
          <a:p>
            <a:endParaRPr lang="en-IN" dirty="0"/>
          </a:p>
          <a:p>
            <a:r>
              <a:rPr lang="en-IN" dirty="0" smtClean="0"/>
              <a:t>	1</a:t>
            </a:r>
            <a:r>
              <a:rPr lang="en-IN" dirty="0"/>
              <a:t>. Code is executing normally outside a try block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	2</a:t>
            </a:r>
            <a:r>
              <a:rPr lang="en-IN" dirty="0"/>
              <a:t>. Control enters the try block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	3</a:t>
            </a:r>
            <a:r>
              <a:rPr lang="en-IN" dirty="0"/>
              <a:t>. A statement in the try block causes an error in a member function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	4</a:t>
            </a:r>
            <a:r>
              <a:rPr lang="en-IN" dirty="0"/>
              <a:t>. The member function throws an exception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	5</a:t>
            </a:r>
            <a:r>
              <a:rPr lang="en-IN" dirty="0"/>
              <a:t>. Control transfers to the exception handler (catch block) following the try block.</a:t>
            </a:r>
          </a:p>
        </p:txBody>
      </p:sp>
    </p:spTree>
    <p:extLst>
      <p:ext uri="{BB962C8B-B14F-4D97-AF65-F5344CB8AC3E}">
        <p14:creationId xmlns:p14="http://schemas.microsoft.com/office/powerpoint/2010/main" xmlns="" val="9904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28110"/>
            <a:ext cx="298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b="1" dirty="0"/>
              <a:t>Multiple</a:t>
            </a:r>
            <a:r>
              <a:rPr lang="en-IN" b="1" dirty="0"/>
              <a:t> </a:t>
            </a:r>
            <a:r>
              <a:rPr lang="en-IN" sz="2400" b="1" dirty="0"/>
              <a:t>Exceptions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689775"/>
            <a:ext cx="648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You can design a class to throw as many exceptions as you want.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96" y="2068960"/>
            <a:ext cx="492455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smtClean="0"/>
              <a:t>Stack{</a:t>
            </a:r>
            <a:endParaRPr lang="en-IN" dirty="0"/>
          </a:p>
          <a:p>
            <a:r>
              <a:rPr lang="en-IN" dirty="0" smtClean="0"/>
              <a:t>	private</a:t>
            </a:r>
            <a:r>
              <a:rPr lang="en-IN" dirty="0"/>
              <a:t>:</a:t>
            </a:r>
          </a:p>
          <a:p>
            <a:r>
              <a:rPr lang="en-IN" dirty="0" smtClean="0"/>
              <a:t>	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/>
              <a:t>st</a:t>
            </a:r>
            <a:r>
              <a:rPr lang="en-IN" dirty="0"/>
              <a:t>[MAX]; //stack: array of integers</a:t>
            </a:r>
          </a:p>
          <a:p>
            <a:r>
              <a:rPr lang="en-IN" dirty="0"/>
              <a:t>	</a:t>
            </a: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top; //index of top of stack</a:t>
            </a:r>
          </a:p>
          <a:p>
            <a:r>
              <a:rPr lang="en-IN" dirty="0" smtClean="0"/>
              <a:t>	public</a:t>
            </a:r>
            <a:r>
              <a:rPr lang="en-IN" dirty="0"/>
              <a:t>:</a:t>
            </a:r>
          </a:p>
          <a:p>
            <a:r>
              <a:rPr lang="en-IN" dirty="0" smtClean="0"/>
              <a:t>	    class </a:t>
            </a:r>
            <a:r>
              <a:rPr lang="en-IN" dirty="0"/>
              <a:t>Full { }; //exception class</a:t>
            </a:r>
          </a:p>
          <a:p>
            <a:r>
              <a:rPr lang="en-IN" dirty="0" smtClean="0"/>
              <a:t>	    class </a:t>
            </a:r>
            <a:r>
              <a:rPr lang="en-IN" dirty="0"/>
              <a:t>Empty { }; //exception </a:t>
            </a:r>
            <a:r>
              <a:rPr lang="en-IN" dirty="0" smtClean="0"/>
              <a:t>class</a:t>
            </a:r>
          </a:p>
          <a:p>
            <a:r>
              <a:rPr lang="en-IN" dirty="0"/>
              <a:t>	</a:t>
            </a:r>
            <a:r>
              <a:rPr lang="en-IN" dirty="0" smtClean="0"/>
              <a:t>    Stack</a:t>
            </a:r>
            <a:r>
              <a:rPr lang="en-IN" dirty="0"/>
              <a:t>() //constructor</a:t>
            </a:r>
          </a:p>
          <a:p>
            <a:r>
              <a:rPr lang="en-IN" dirty="0" smtClean="0"/>
              <a:t>	        { </a:t>
            </a:r>
            <a:r>
              <a:rPr lang="en-IN" dirty="0"/>
              <a:t>top = -1; }</a:t>
            </a:r>
          </a:p>
          <a:p>
            <a:r>
              <a:rPr lang="en-IN" dirty="0" smtClean="0"/>
              <a:t>	void </a:t>
            </a:r>
            <a:r>
              <a:rPr lang="en-IN" dirty="0"/>
              <a:t>push(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var</a:t>
            </a:r>
            <a:r>
              <a:rPr lang="en-IN" dirty="0"/>
              <a:t>) //put number on stack</a:t>
            </a:r>
          </a:p>
          <a:p>
            <a:r>
              <a:rPr lang="en-IN" dirty="0" smtClean="0"/>
              <a:t>	{</a:t>
            </a:r>
            <a:endParaRPr lang="en-IN" dirty="0"/>
          </a:p>
          <a:p>
            <a:r>
              <a:rPr lang="en-IN" dirty="0" smtClean="0"/>
              <a:t>	    if(top </a:t>
            </a:r>
            <a:r>
              <a:rPr lang="en-IN" dirty="0"/>
              <a:t>&gt;= MAX-1) //if stack full,</a:t>
            </a:r>
          </a:p>
          <a:p>
            <a:r>
              <a:rPr lang="en-IN" dirty="0"/>
              <a:t>	</a:t>
            </a:r>
            <a:r>
              <a:rPr lang="en-IN" dirty="0" smtClean="0"/>
              <a:t>    throw </a:t>
            </a:r>
            <a:r>
              <a:rPr lang="en-IN" dirty="0"/>
              <a:t>Full(); //throw Full exception</a:t>
            </a:r>
          </a:p>
          <a:p>
            <a:r>
              <a:rPr lang="en-IN" dirty="0" smtClean="0"/>
              <a:t>	    </a:t>
            </a:r>
            <a:r>
              <a:rPr lang="en-IN" dirty="0" err="1" smtClean="0"/>
              <a:t>st</a:t>
            </a:r>
            <a:r>
              <a:rPr lang="en-IN" dirty="0"/>
              <a:t>[++top] = </a:t>
            </a:r>
            <a:r>
              <a:rPr lang="en-IN" dirty="0" err="1"/>
              <a:t>var</a:t>
            </a:r>
            <a:r>
              <a:rPr lang="en-IN" dirty="0" smtClean="0"/>
              <a:t>;</a:t>
            </a:r>
          </a:p>
          <a:p>
            <a:r>
              <a:rPr lang="en-IN" dirty="0"/>
              <a:t>	</a:t>
            </a:r>
            <a:r>
              <a:rPr lang="en-IN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4048" y="2066380"/>
            <a:ext cx="4139951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pop() //take number off stack</a:t>
            </a:r>
          </a:p>
          <a:p>
            <a:r>
              <a:rPr lang="en-IN" dirty="0" smtClean="0"/>
              <a:t>{</a:t>
            </a:r>
            <a:endParaRPr lang="en-IN" dirty="0"/>
          </a:p>
          <a:p>
            <a:r>
              <a:rPr lang="en-IN" dirty="0" smtClean="0"/>
              <a:t>  if(top </a:t>
            </a:r>
            <a:r>
              <a:rPr lang="en-IN" dirty="0"/>
              <a:t>&lt; 0) </a:t>
            </a:r>
            <a:r>
              <a:rPr lang="en-IN" dirty="0" smtClean="0"/>
              <a:t> //</a:t>
            </a:r>
            <a:r>
              <a:rPr lang="en-IN" dirty="0"/>
              <a:t>if stack empty</a:t>
            </a:r>
            <a:r>
              <a:rPr lang="en-IN" dirty="0" smtClean="0"/>
              <a:t>,</a:t>
            </a:r>
          </a:p>
          <a:p>
            <a:r>
              <a:rPr lang="en-IN" dirty="0" smtClean="0"/>
              <a:t>  throw </a:t>
            </a:r>
            <a:r>
              <a:rPr lang="en-IN" dirty="0"/>
              <a:t>Empty(); //throw Empty exception</a:t>
            </a:r>
          </a:p>
          <a:p>
            <a:r>
              <a:rPr lang="en-IN" dirty="0" smtClean="0"/>
              <a:t>  return </a:t>
            </a:r>
            <a:r>
              <a:rPr lang="en-IN" dirty="0" err="1"/>
              <a:t>st</a:t>
            </a:r>
            <a:r>
              <a:rPr lang="en-IN" dirty="0"/>
              <a:t>[top--];</a:t>
            </a:r>
          </a:p>
          <a:p>
            <a:r>
              <a:rPr lang="en-IN" dirty="0" smtClean="0"/>
              <a:t>}</a:t>
            </a:r>
            <a:endParaRPr lang="en-IN" dirty="0"/>
          </a:p>
          <a:p>
            <a:r>
              <a:rPr lang="en-I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xmlns="" val="12844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52524" y="1669126"/>
            <a:ext cx="8896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All the catch blocks used with a particular try block must immediately follow the try block.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524" y="2097064"/>
            <a:ext cx="900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What happens if the application needs more information about what caused an exception?</a:t>
            </a:r>
          </a:p>
        </p:txBody>
      </p:sp>
    </p:spTree>
    <p:extLst>
      <p:ext uri="{BB962C8B-B14F-4D97-AF65-F5344CB8AC3E}">
        <p14:creationId xmlns:p14="http://schemas.microsoft.com/office/powerpoint/2010/main" xmlns="" val="50675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52524" y="1669126"/>
            <a:ext cx="8896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All the catch blocks used with a particular try block must immediately follow the try block.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524" y="2097064"/>
            <a:ext cx="900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What happens if the application needs more information about what caused an exception?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524" y="2564904"/>
            <a:ext cx="8394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</a:t>
            </a:r>
            <a:r>
              <a:rPr lang="en-IN" dirty="0" smtClean="0"/>
              <a:t>hrowing </a:t>
            </a:r>
            <a:r>
              <a:rPr lang="en-IN" dirty="0"/>
              <a:t>an exception involves not </a:t>
            </a:r>
            <a:r>
              <a:rPr lang="en-IN" dirty="0" smtClean="0"/>
              <a:t>only transferring </a:t>
            </a:r>
            <a:r>
              <a:rPr lang="en-IN" dirty="0"/>
              <a:t>control to the handler, but also </a:t>
            </a:r>
            <a:endParaRPr lang="en-IN" dirty="0" smtClean="0"/>
          </a:p>
          <a:p>
            <a:r>
              <a:rPr lang="en-IN" dirty="0" smtClean="0"/>
              <a:t>creating </a:t>
            </a:r>
            <a:r>
              <a:rPr lang="en-IN" dirty="0"/>
              <a:t>an object of the exception class by </a:t>
            </a:r>
            <a:r>
              <a:rPr lang="en-IN" dirty="0" smtClean="0"/>
              <a:t>calling its </a:t>
            </a:r>
            <a:r>
              <a:rPr lang="en-IN" dirty="0"/>
              <a:t>constructor.</a:t>
            </a:r>
          </a:p>
        </p:txBody>
      </p:sp>
    </p:spTree>
    <p:extLst>
      <p:ext uri="{BB962C8B-B14F-4D97-AF65-F5344CB8AC3E}">
        <p14:creationId xmlns:p14="http://schemas.microsoft.com/office/powerpoint/2010/main" xmlns="" val="421942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…THE SOLUTION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331452" y="3496614"/>
            <a:ext cx="3006529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template</a:t>
            </a:r>
            <a:r>
              <a:rPr lang="en-IN" dirty="0"/>
              <a:t> </a:t>
            </a:r>
            <a:r>
              <a:rPr lang="en-IN" dirty="0" smtClean="0"/>
              <a:t>  &lt;</a:t>
            </a:r>
            <a:r>
              <a:rPr lang="en-IN" dirty="0">
                <a:solidFill>
                  <a:srgbClr val="FF0000"/>
                </a:solidFill>
              </a:rPr>
              <a:t>class</a:t>
            </a:r>
            <a:r>
              <a:rPr lang="en-IN" dirty="0"/>
              <a:t>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n-IN" dirty="0" smtClean="0"/>
              <a:t>&gt;  </a:t>
            </a:r>
            <a:endParaRPr lang="en-IN" dirty="0"/>
          </a:p>
          <a:p>
            <a:endParaRPr lang="en-IN" dirty="0"/>
          </a:p>
          <a:p>
            <a:r>
              <a:rPr lang="en-IN" dirty="0" smtClean="0"/>
              <a:t>T </a:t>
            </a:r>
            <a:r>
              <a:rPr lang="en-IN" dirty="0"/>
              <a:t>abs(T n)</a:t>
            </a:r>
          </a:p>
          <a:p>
            <a:r>
              <a:rPr lang="en-IN" dirty="0"/>
              <a:t>{</a:t>
            </a:r>
          </a:p>
          <a:p>
            <a:r>
              <a:rPr lang="en-IN" dirty="0" smtClean="0"/>
              <a:t>	return </a:t>
            </a:r>
            <a:r>
              <a:rPr lang="en-IN" dirty="0"/>
              <a:t>(n&lt;0) ? -n : n;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8829" y="1649507"/>
            <a:ext cx="41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000" b="1" dirty="0" smtClean="0"/>
              <a:t>THE FUNCTION TEMPLATE SYNTAX</a:t>
            </a:r>
            <a:endParaRPr lang="en-IN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312853" y="2924944"/>
            <a:ext cx="1224136" cy="64807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4483" y="2401724"/>
            <a:ext cx="3660233" cy="52322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The </a:t>
            </a:r>
            <a:r>
              <a:rPr lang="en-IN" sz="1400" dirty="0">
                <a:solidFill>
                  <a:schemeClr val="accent6">
                    <a:lumMod val="50000"/>
                  </a:schemeClr>
                </a:solidFill>
              </a:rPr>
              <a:t>template</a:t>
            </a:r>
            <a:r>
              <a:rPr lang="en-IN" sz="1400" dirty="0"/>
              <a:t> keyword signals the compiler that</a:t>
            </a:r>
          </a:p>
          <a:p>
            <a:r>
              <a:rPr lang="en-IN" sz="1400" dirty="0"/>
              <a:t>we’re about to define a function template.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779912" y="2924944"/>
            <a:ext cx="665275" cy="6436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67944" y="2186280"/>
            <a:ext cx="212186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The keyword </a:t>
            </a:r>
            <a:r>
              <a:rPr lang="en-IN" sz="1400" dirty="0">
                <a:solidFill>
                  <a:srgbClr val="FF0000"/>
                </a:solidFill>
              </a:rPr>
              <a:t>class</a:t>
            </a:r>
            <a:r>
              <a:rPr lang="en-IN" sz="1400" dirty="0" smtClean="0"/>
              <a:t>, </a:t>
            </a:r>
            <a:r>
              <a:rPr lang="en-IN" sz="1400" dirty="0"/>
              <a:t>within </a:t>
            </a:r>
            <a:endParaRPr lang="en-IN" sz="1400" dirty="0" smtClean="0"/>
          </a:p>
          <a:p>
            <a:r>
              <a:rPr lang="en-IN" sz="1400" dirty="0"/>
              <a:t>t</a:t>
            </a:r>
            <a:r>
              <a:rPr lang="en-IN" sz="1400" dirty="0" smtClean="0"/>
              <a:t>he angled brackets, might</a:t>
            </a:r>
          </a:p>
          <a:p>
            <a:r>
              <a:rPr lang="en-IN" sz="1400" dirty="0"/>
              <a:t>j</a:t>
            </a:r>
            <a:r>
              <a:rPr lang="en-IN" sz="1400" dirty="0" smtClean="0"/>
              <a:t>ust as </a:t>
            </a:r>
            <a:r>
              <a:rPr lang="en-IN" sz="1400" dirty="0"/>
              <a:t>well be called type.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026614" y="3064566"/>
            <a:ext cx="259228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36403" y="1972578"/>
            <a:ext cx="2507597" cy="160043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Called </a:t>
            </a:r>
            <a:r>
              <a:rPr lang="en-IN" sz="1400" dirty="0"/>
              <a:t>the </a:t>
            </a:r>
            <a:r>
              <a:rPr lang="en-IN" sz="1400" i="1" dirty="0"/>
              <a:t>template </a:t>
            </a:r>
            <a:r>
              <a:rPr lang="en-IN" sz="1400" i="1" dirty="0" smtClean="0"/>
              <a:t>argument,</a:t>
            </a:r>
          </a:p>
          <a:p>
            <a:r>
              <a:rPr lang="en-IN" sz="1400" dirty="0" smtClean="0"/>
              <a:t>throughout </a:t>
            </a:r>
            <a:r>
              <a:rPr lang="en-IN" sz="1400" dirty="0"/>
              <a:t>the </a:t>
            </a:r>
            <a:r>
              <a:rPr lang="en-IN" sz="1400" dirty="0" smtClean="0"/>
              <a:t>definition of </a:t>
            </a:r>
            <a:r>
              <a:rPr lang="en-IN" sz="1400" dirty="0"/>
              <a:t>the </a:t>
            </a:r>
            <a:endParaRPr lang="en-IN" sz="1400" dirty="0" smtClean="0"/>
          </a:p>
          <a:p>
            <a:r>
              <a:rPr lang="en-IN" sz="1400" dirty="0" smtClean="0"/>
              <a:t>template</a:t>
            </a:r>
            <a:r>
              <a:rPr lang="en-IN" sz="1400" dirty="0"/>
              <a:t>, whenever a </a:t>
            </a:r>
            <a:r>
              <a:rPr lang="en-IN" sz="1400" dirty="0" smtClean="0"/>
              <a:t>specific</a:t>
            </a:r>
          </a:p>
          <a:p>
            <a:r>
              <a:rPr lang="en-IN" sz="1400" dirty="0" smtClean="0"/>
              <a:t>data </a:t>
            </a:r>
            <a:r>
              <a:rPr lang="en-IN" sz="1400" dirty="0"/>
              <a:t>type such as </a:t>
            </a:r>
            <a:r>
              <a:rPr lang="en-IN" sz="1400" dirty="0" err="1"/>
              <a:t>int</a:t>
            </a:r>
            <a:r>
              <a:rPr lang="en-IN" sz="1400" dirty="0"/>
              <a:t> would</a:t>
            </a:r>
          </a:p>
          <a:p>
            <a:r>
              <a:rPr lang="en-IN" sz="1400" dirty="0"/>
              <a:t>ordinarily be written, </a:t>
            </a:r>
            <a:r>
              <a:rPr lang="en-IN" sz="1400" dirty="0" smtClean="0"/>
              <a:t>we</a:t>
            </a:r>
          </a:p>
          <a:p>
            <a:r>
              <a:rPr lang="en-IN" sz="1400" dirty="0" smtClean="0"/>
              <a:t>substitute </a:t>
            </a:r>
            <a:r>
              <a:rPr lang="en-IN" sz="1400" dirty="0"/>
              <a:t>the </a:t>
            </a:r>
            <a:r>
              <a:rPr lang="en-IN" sz="1400" dirty="0" smtClean="0"/>
              <a:t>template</a:t>
            </a:r>
          </a:p>
          <a:p>
            <a:r>
              <a:rPr lang="en-IN" sz="1400" dirty="0" smtClean="0"/>
              <a:t>argument</a:t>
            </a:r>
            <a:r>
              <a:rPr lang="en-IN" sz="1400" dirty="0"/>
              <a:t>, T.</a:t>
            </a:r>
            <a:r>
              <a:rPr lang="en-IN" sz="1400" i="1" dirty="0" smtClean="0"/>
              <a:t> </a:t>
            </a:r>
            <a:endParaRPr lang="en-IN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38058" y="5579948"/>
            <a:ext cx="774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function template itself doesn’t cause the compiler </a:t>
            </a:r>
            <a:r>
              <a:rPr lang="en-IN" dirty="0" smtClean="0"/>
              <a:t>to generate </a:t>
            </a:r>
            <a:r>
              <a:rPr lang="en-IN" dirty="0"/>
              <a:t>any code.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8058" y="5961985"/>
            <a:ext cx="8299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Code generation doesn’t take place until the function is actually called (invoked) by </a:t>
            </a:r>
            <a:endParaRPr lang="en-IN" dirty="0" smtClean="0"/>
          </a:p>
          <a:p>
            <a:r>
              <a:rPr lang="en-IN" dirty="0" smtClean="0"/>
              <a:t>a statement within </a:t>
            </a:r>
            <a:r>
              <a:rPr lang="en-IN" dirty="0"/>
              <a:t>the program.</a:t>
            </a:r>
          </a:p>
        </p:txBody>
      </p:sp>
    </p:spTree>
    <p:extLst>
      <p:ext uri="{BB962C8B-B14F-4D97-AF65-F5344CB8AC3E}">
        <p14:creationId xmlns:p14="http://schemas.microsoft.com/office/powerpoint/2010/main" xmlns="" val="19117295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52524" y="1669126"/>
            <a:ext cx="8896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All the catch blocks used with a particular try block must immediately follow the try block.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524" y="2097064"/>
            <a:ext cx="900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What happens if the application needs more information about what caused an exception?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524" y="2564904"/>
            <a:ext cx="8394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</a:t>
            </a:r>
            <a:r>
              <a:rPr lang="en-IN" dirty="0" smtClean="0"/>
              <a:t>hrowing </a:t>
            </a:r>
            <a:r>
              <a:rPr lang="en-IN" dirty="0"/>
              <a:t>an exception involves not </a:t>
            </a:r>
            <a:r>
              <a:rPr lang="en-IN" dirty="0" smtClean="0"/>
              <a:t>only transferring </a:t>
            </a:r>
            <a:r>
              <a:rPr lang="en-IN" dirty="0"/>
              <a:t>control to the handler, but also </a:t>
            </a:r>
            <a:endParaRPr lang="en-IN" dirty="0" smtClean="0"/>
          </a:p>
          <a:p>
            <a:r>
              <a:rPr lang="en-IN" dirty="0" smtClean="0"/>
              <a:t>creating </a:t>
            </a:r>
            <a:r>
              <a:rPr lang="en-IN" dirty="0"/>
              <a:t>an object of the exception class by </a:t>
            </a:r>
            <a:r>
              <a:rPr lang="en-IN" dirty="0" smtClean="0"/>
              <a:t>calling its </a:t>
            </a:r>
            <a:r>
              <a:rPr lang="en-IN" dirty="0"/>
              <a:t>constructor.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524" y="3356992"/>
            <a:ext cx="8892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If we add data members to the exception class, we can initialize them when we create the</a:t>
            </a:r>
          </a:p>
          <a:p>
            <a:r>
              <a:rPr lang="en-IN" dirty="0"/>
              <a:t>object.</a:t>
            </a:r>
          </a:p>
        </p:txBody>
      </p:sp>
    </p:spTree>
    <p:extLst>
      <p:ext uri="{BB962C8B-B14F-4D97-AF65-F5344CB8AC3E}">
        <p14:creationId xmlns:p14="http://schemas.microsoft.com/office/powerpoint/2010/main" xmlns="" val="53636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52524" y="1669126"/>
            <a:ext cx="8896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All the catch blocks used with a particular try block must immediately follow the try block.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524" y="2097064"/>
            <a:ext cx="900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What happens if the application needs more information about what caused an exception?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524" y="2564904"/>
            <a:ext cx="8394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</a:t>
            </a:r>
            <a:r>
              <a:rPr lang="en-IN" dirty="0" smtClean="0"/>
              <a:t>hrowing </a:t>
            </a:r>
            <a:r>
              <a:rPr lang="en-IN" dirty="0"/>
              <a:t>an exception involves not </a:t>
            </a:r>
            <a:r>
              <a:rPr lang="en-IN" dirty="0" smtClean="0"/>
              <a:t>only transferring </a:t>
            </a:r>
            <a:r>
              <a:rPr lang="en-IN" dirty="0"/>
              <a:t>control to the handler, but also </a:t>
            </a:r>
            <a:endParaRPr lang="en-IN" dirty="0" smtClean="0"/>
          </a:p>
          <a:p>
            <a:r>
              <a:rPr lang="en-IN" dirty="0" smtClean="0"/>
              <a:t>creating </a:t>
            </a:r>
            <a:r>
              <a:rPr lang="en-IN" dirty="0"/>
              <a:t>an object of the exception class by </a:t>
            </a:r>
            <a:r>
              <a:rPr lang="en-IN" dirty="0" smtClean="0"/>
              <a:t>calling its </a:t>
            </a:r>
            <a:r>
              <a:rPr lang="en-IN" dirty="0"/>
              <a:t>constructor.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524" y="3356992"/>
            <a:ext cx="8892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If we add data members to the exception class, we can initialize them when we create the</a:t>
            </a:r>
          </a:p>
          <a:p>
            <a:r>
              <a:rPr lang="en-IN" dirty="0"/>
              <a:t>object.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524" y="4146483"/>
            <a:ext cx="8455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exception handler can then retrieve the data from the object when it catches the</a:t>
            </a:r>
          </a:p>
          <a:p>
            <a:r>
              <a:rPr lang="en-IN" dirty="0"/>
              <a:t>exception.</a:t>
            </a:r>
          </a:p>
        </p:txBody>
      </p:sp>
    </p:spTree>
    <p:extLst>
      <p:ext uri="{BB962C8B-B14F-4D97-AF65-F5344CB8AC3E}">
        <p14:creationId xmlns:p14="http://schemas.microsoft.com/office/powerpoint/2010/main" xmlns="" val="51862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1228998"/>
          </a:xfrm>
        </p:spPr>
        <p:txBody>
          <a:bodyPr>
            <a:noAutofit/>
          </a:bodyPr>
          <a:lstStyle/>
          <a:p>
            <a:r>
              <a:rPr lang="en-IN" sz="9600" b="1" dirty="0" smtClean="0">
                <a:solidFill>
                  <a:srgbClr val="FF0000"/>
                </a:solidFill>
              </a:rPr>
              <a:t>WANT A METAPHOR?</a:t>
            </a:r>
            <a:endParaRPr lang="en-IN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857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121880"/>
            <a:ext cx="8968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It’s like writing a message on </a:t>
            </a:r>
            <a:r>
              <a:rPr lang="en-IN" sz="3200" dirty="0" smtClean="0"/>
              <a:t>a ball </a:t>
            </a:r>
            <a:r>
              <a:rPr lang="en-IN" sz="3200" dirty="0"/>
              <a:t>and throwing it </a:t>
            </a:r>
            <a:endParaRPr lang="en-IN" sz="3200" dirty="0" smtClean="0"/>
          </a:p>
          <a:p>
            <a:r>
              <a:rPr lang="en-IN" sz="3200" dirty="0"/>
              <a:t>	</a:t>
            </a:r>
            <a:r>
              <a:rPr lang="en-IN" sz="3200" dirty="0" smtClean="0"/>
              <a:t>	        over to your friend.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464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52524" y="1669126"/>
            <a:ext cx="8896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All the catch blocks used with a particular try block must immediately follow the try block.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524" y="2097064"/>
            <a:ext cx="900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What happens if the application needs more information about what caused an exception?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524" y="2564904"/>
            <a:ext cx="8394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</a:t>
            </a:r>
            <a:r>
              <a:rPr lang="en-IN" dirty="0" smtClean="0"/>
              <a:t>hrowing </a:t>
            </a:r>
            <a:r>
              <a:rPr lang="en-IN" dirty="0"/>
              <a:t>an exception involves not </a:t>
            </a:r>
            <a:r>
              <a:rPr lang="en-IN" dirty="0" smtClean="0"/>
              <a:t>only transferring </a:t>
            </a:r>
            <a:r>
              <a:rPr lang="en-IN" dirty="0"/>
              <a:t>control to the handler, but also </a:t>
            </a:r>
            <a:endParaRPr lang="en-IN" dirty="0" smtClean="0"/>
          </a:p>
          <a:p>
            <a:r>
              <a:rPr lang="en-IN" dirty="0" smtClean="0"/>
              <a:t>creating </a:t>
            </a:r>
            <a:r>
              <a:rPr lang="en-IN" dirty="0"/>
              <a:t>an object of the exception class by </a:t>
            </a:r>
            <a:r>
              <a:rPr lang="en-IN" dirty="0" smtClean="0"/>
              <a:t>calling its </a:t>
            </a:r>
            <a:r>
              <a:rPr lang="en-IN" dirty="0"/>
              <a:t>constructor.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524" y="3356992"/>
            <a:ext cx="8892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If we add data members to the exception class, we can initialize them when we create the</a:t>
            </a:r>
          </a:p>
          <a:p>
            <a:r>
              <a:rPr lang="en-IN" dirty="0"/>
              <a:t>object.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524" y="4146483"/>
            <a:ext cx="8455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exception handler can then retrieve the data from the object when it catches the</a:t>
            </a:r>
          </a:p>
          <a:p>
            <a:r>
              <a:rPr lang="en-IN" dirty="0"/>
              <a:t>exception.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524" y="4919290"/>
            <a:ext cx="707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It’s like writing a message on </a:t>
            </a:r>
            <a:r>
              <a:rPr lang="en-IN" dirty="0" smtClean="0"/>
              <a:t>a ball </a:t>
            </a:r>
            <a:r>
              <a:rPr lang="en-IN" dirty="0"/>
              <a:t>and throwing it over </a:t>
            </a:r>
            <a:r>
              <a:rPr lang="en-IN" dirty="0" smtClean="0"/>
              <a:t>to your friend.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3328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2198" y="1484784"/>
            <a:ext cx="8353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There are three parts to the operation of passing data when throwing an exception: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1.   Specifying the </a:t>
            </a:r>
            <a:r>
              <a:rPr lang="en-IN" dirty="0"/>
              <a:t>data members and a constructor for the exception </a:t>
            </a:r>
            <a:r>
              <a:rPr lang="en-IN" dirty="0" smtClean="0"/>
              <a:t>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3986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2198" y="1484784"/>
            <a:ext cx="83530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There are three parts to the operation of passing data when throwing an exception: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1.   Specifying the </a:t>
            </a:r>
            <a:r>
              <a:rPr lang="en-IN" dirty="0"/>
              <a:t>data members and a constructor for the exception </a:t>
            </a:r>
            <a:r>
              <a:rPr lang="en-IN" dirty="0" smtClean="0"/>
              <a:t>class.</a:t>
            </a:r>
          </a:p>
          <a:p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2.   </a:t>
            </a:r>
            <a:r>
              <a:rPr lang="en-IN" dirty="0"/>
              <a:t>I</a:t>
            </a:r>
            <a:r>
              <a:rPr lang="en-IN" dirty="0" smtClean="0"/>
              <a:t>nitializing </a:t>
            </a:r>
            <a:r>
              <a:rPr lang="en-IN" dirty="0"/>
              <a:t>this constructor </a:t>
            </a:r>
            <a:r>
              <a:rPr lang="en-IN" dirty="0" smtClean="0"/>
              <a:t>when we </a:t>
            </a:r>
            <a:r>
              <a:rPr lang="en-IN" dirty="0"/>
              <a:t>throw an </a:t>
            </a:r>
            <a:r>
              <a:rPr lang="en-IN" dirty="0" smtClean="0"/>
              <a:t>exception.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934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2198" y="1484784"/>
            <a:ext cx="83530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There are three parts to the operation of passing data when throwing an exception: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1.   Specifying the </a:t>
            </a:r>
            <a:r>
              <a:rPr lang="en-IN" dirty="0"/>
              <a:t>data members and a constructor for the exception </a:t>
            </a:r>
            <a:r>
              <a:rPr lang="en-IN" dirty="0" smtClean="0"/>
              <a:t>class.</a:t>
            </a:r>
          </a:p>
          <a:p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2.   </a:t>
            </a:r>
            <a:r>
              <a:rPr lang="en-IN" dirty="0"/>
              <a:t>I</a:t>
            </a:r>
            <a:r>
              <a:rPr lang="en-IN" dirty="0" smtClean="0"/>
              <a:t>nitializing </a:t>
            </a:r>
            <a:r>
              <a:rPr lang="en-IN" dirty="0"/>
              <a:t>this constructor </a:t>
            </a:r>
            <a:r>
              <a:rPr lang="en-IN" dirty="0" smtClean="0"/>
              <a:t>when we </a:t>
            </a:r>
            <a:r>
              <a:rPr lang="en-IN" dirty="0"/>
              <a:t>throw an </a:t>
            </a:r>
            <a:r>
              <a:rPr lang="en-IN" dirty="0" smtClean="0"/>
              <a:t>exception.</a:t>
            </a:r>
          </a:p>
          <a:p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3.   Accessing </a:t>
            </a:r>
            <a:r>
              <a:rPr lang="en-IN" dirty="0"/>
              <a:t>the object’s data when we catch the exception.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7934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403171"/>
            <a:ext cx="4380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000" b="1" dirty="0"/>
              <a:t>Specifying Data in an Exception Class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31753" y="1856169"/>
            <a:ext cx="8144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It’s convenient to make the data in an exception class public so it can be accessed </a:t>
            </a:r>
            <a:endParaRPr lang="en-IN" dirty="0" smtClean="0"/>
          </a:p>
          <a:p>
            <a:r>
              <a:rPr lang="en-IN" dirty="0" smtClean="0"/>
              <a:t>directly by the </a:t>
            </a:r>
            <a:r>
              <a:rPr lang="en-IN" dirty="0"/>
              <a:t>exception handler.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2502500"/>
            <a:ext cx="4734886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InchesEx</a:t>
            </a:r>
            <a:r>
              <a:rPr lang="en-IN" dirty="0"/>
              <a:t> </a:t>
            </a:r>
            <a:r>
              <a:rPr lang="en-IN" dirty="0" smtClean="0"/>
              <a:t>	//</a:t>
            </a:r>
            <a:r>
              <a:rPr lang="en-IN" dirty="0"/>
              <a:t>exception class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public:</a:t>
            </a:r>
          </a:p>
          <a:p>
            <a:r>
              <a:rPr lang="en-IN" dirty="0" smtClean="0"/>
              <a:t>    string </a:t>
            </a:r>
            <a:r>
              <a:rPr lang="en-IN" dirty="0"/>
              <a:t>origin; </a:t>
            </a:r>
            <a:r>
              <a:rPr lang="en-IN" dirty="0" smtClean="0"/>
              <a:t>	//</a:t>
            </a:r>
            <a:r>
              <a:rPr lang="en-IN" dirty="0"/>
              <a:t>for name of routine</a:t>
            </a:r>
          </a:p>
          <a:p>
            <a:r>
              <a:rPr lang="en-IN" dirty="0" smtClean="0"/>
              <a:t>    float </a:t>
            </a:r>
            <a:r>
              <a:rPr lang="en-IN" dirty="0" err="1"/>
              <a:t>iValue</a:t>
            </a:r>
            <a:r>
              <a:rPr lang="en-IN" dirty="0"/>
              <a:t>; </a:t>
            </a:r>
            <a:r>
              <a:rPr lang="en-IN" dirty="0" smtClean="0"/>
              <a:t>	//</a:t>
            </a:r>
            <a:r>
              <a:rPr lang="en-IN" dirty="0"/>
              <a:t>for faulty inches value</a:t>
            </a:r>
          </a:p>
          <a:p>
            <a:r>
              <a:rPr lang="en-IN" dirty="0" err="1"/>
              <a:t>InchesEx</a:t>
            </a:r>
            <a:r>
              <a:rPr lang="en-IN" dirty="0"/>
              <a:t>(string or, float in) </a:t>
            </a:r>
            <a:r>
              <a:rPr lang="en-IN" dirty="0" smtClean="0"/>
              <a:t>    //</a:t>
            </a:r>
            <a:r>
              <a:rPr lang="en-IN" dirty="0"/>
              <a:t>2-arg constructor</a:t>
            </a:r>
          </a:p>
          <a:p>
            <a:r>
              <a:rPr lang="en-IN" dirty="0"/>
              <a:t>{</a:t>
            </a:r>
          </a:p>
          <a:p>
            <a:r>
              <a:rPr lang="en-IN" dirty="0" smtClean="0"/>
              <a:t>    origin </a:t>
            </a:r>
            <a:r>
              <a:rPr lang="en-IN" dirty="0"/>
              <a:t>= or; </a:t>
            </a:r>
            <a:r>
              <a:rPr lang="en-IN" dirty="0" smtClean="0"/>
              <a:t>	//</a:t>
            </a:r>
            <a:r>
              <a:rPr lang="en-IN" dirty="0"/>
              <a:t>put string in object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iValue</a:t>
            </a:r>
            <a:r>
              <a:rPr lang="en-IN" dirty="0" smtClean="0"/>
              <a:t> </a:t>
            </a:r>
            <a:r>
              <a:rPr lang="en-IN" dirty="0"/>
              <a:t>= in</a:t>
            </a:r>
            <a:r>
              <a:rPr lang="en-IN" dirty="0" smtClean="0"/>
              <a:t>;	 </a:t>
            </a:r>
            <a:r>
              <a:rPr lang="en-IN" dirty="0"/>
              <a:t>//put inches value in object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xmlns="" val="278793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403171"/>
            <a:ext cx="5160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b="1" dirty="0"/>
              <a:t>Specifying Data in an Exception Class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31753" y="1856169"/>
            <a:ext cx="8144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It’s convenient to make the data in an exception class public so it can be accessed </a:t>
            </a:r>
            <a:endParaRPr lang="en-IN" dirty="0" smtClean="0"/>
          </a:p>
          <a:p>
            <a:r>
              <a:rPr lang="en-IN" dirty="0" smtClean="0"/>
              <a:t>directly by the </a:t>
            </a:r>
            <a:r>
              <a:rPr lang="en-IN" dirty="0"/>
              <a:t>exception handler.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2502500"/>
            <a:ext cx="4734886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InchesEx</a:t>
            </a:r>
            <a:r>
              <a:rPr lang="en-IN" dirty="0"/>
              <a:t> </a:t>
            </a:r>
            <a:r>
              <a:rPr lang="en-IN" dirty="0" smtClean="0"/>
              <a:t>	//</a:t>
            </a:r>
            <a:r>
              <a:rPr lang="en-IN" dirty="0"/>
              <a:t>exception class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public:</a:t>
            </a:r>
          </a:p>
          <a:p>
            <a:r>
              <a:rPr lang="en-IN" dirty="0" smtClean="0"/>
              <a:t>    string </a:t>
            </a:r>
            <a:r>
              <a:rPr lang="en-IN" dirty="0"/>
              <a:t>origin; </a:t>
            </a:r>
            <a:r>
              <a:rPr lang="en-IN" dirty="0" smtClean="0"/>
              <a:t>	//</a:t>
            </a:r>
            <a:r>
              <a:rPr lang="en-IN" dirty="0"/>
              <a:t>for name of routine</a:t>
            </a:r>
          </a:p>
          <a:p>
            <a:r>
              <a:rPr lang="en-IN" dirty="0" smtClean="0"/>
              <a:t>    float </a:t>
            </a:r>
            <a:r>
              <a:rPr lang="en-IN" dirty="0" err="1"/>
              <a:t>iValue</a:t>
            </a:r>
            <a:r>
              <a:rPr lang="en-IN" dirty="0"/>
              <a:t>; </a:t>
            </a:r>
            <a:r>
              <a:rPr lang="en-IN" dirty="0" smtClean="0"/>
              <a:t>	//</a:t>
            </a:r>
            <a:r>
              <a:rPr lang="en-IN" dirty="0"/>
              <a:t>for faulty inches value</a:t>
            </a:r>
          </a:p>
          <a:p>
            <a:r>
              <a:rPr lang="en-IN" dirty="0" err="1"/>
              <a:t>InchesEx</a:t>
            </a:r>
            <a:r>
              <a:rPr lang="en-IN" dirty="0"/>
              <a:t>(string or, float in) </a:t>
            </a:r>
            <a:r>
              <a:rPr lang="en-IN" dirty="0" smtClean="0"/>
              <a:t>    //</a:t>
            </a:r>
            <a:r>
              <a:rPr lang="en-IN" dirty="0"/>
              <a:t>2-arg constructor</a:t>
            </a:r>
          </a:p>
          <a:p>
            <a:r>
              <a:rPr lang="en-IN" dirty="0"/>
              <a:t>{</a:t>
            </a:r>
          </a:p>
          <a:p>
            <a:r>
              <a:rPr lang="en-IN" dirty="0" smtClean="0"/>
              <a:t>    origin </a:t>
            </a:r>
            <a:r>
              <a:rPr lang="en-IN" dirty="0"/>
              <a:t>= or; </a:t>
            </a:r>
            <a:r>
              <a:rPr lang="en-IN" dirty="0" smtClean="0"/>
              <a:t>	//</a:t>
            </a:r>
            <a:r>
              <a:rPr lang="en-IN" dirty="0"/>
              <a:t>put string in object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iValue</a:t>
            </a:r>
            <a:r>
              <a:rPr lang="en-IN" dirty="0" smtClean="0"/>
              <a:t> </a:t>
            </a:r>
            <a:r>
              <a:rPr lang="en-IN" dirty="0"/>
              <a:t>= in</a:t>
            </a:r>
            <a:r>
              <a:rPr lang="en-IN" dirty="0" smtClean="0"/>
              <a:t>;	 </a:t>
            </a:r>
            <a:r>
              <a:rPr lang="en-IN" dirty="0"/>
              <a:t>//put inches value in object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753" y="5877272"/>
            <a:ext cx="8577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There are public variables for a string object, which will hold the name of the member </a:t>
            </a:r>
            <a:endParaRPr lang="en-IN" dirty="0" smtClean="0"/>
          </a:p>
          <a:p>
            <a:r>
              <a:rPr lang="en-IN" dirty="0"/>
              <a:t>f</a:t>
            </a:r>
            <a:r>
              <a:rPr lang="en-IN" dirty="0" smtClean="0"/>
              <a:t>unction being </a:t>
            </a:r>
            <a:r>
              <a:rPr lang="en-IN" dirty="0"/>
              <a:t>called, and a type float, for the faulty inches value.</a:t>
            </a:r>
          </a:p>
        </p:txBody>
      </p:sp>
    </p:spTree>
    <p:extLst>
      <p:ext uri="{BB962C8B-B14F-4D97-AF65-F5344CB8AC3E}">
        <p14:creationId xmlns:p14="http://schemas.microsoft.com/office/powerpoint/2010/main" xmlns="" val="275542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INSTANTIATION…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0516" y="1556792"/>
            <a:ext cx="8879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/>
              <a:t>Guess, what </a:t>
            </a:r>
            <a:r>
              <a:rPr lang="en-IN" sz="2000" dirty="0"/>
              <a:t>does the </a:t>
            </a:r>
            <a:r>
              <a:rPr lang="en-IN" sz="2400" dirty="0"/>
              <a:t>compiler</a:t>
            </a:r>
            <a:r>
              <a:rPr lang="en-IN" sz="2000" dirty="0"/>
              <a:t> do when it sees the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template</a:t>
            </a:r>
            <a:r>
              <a:rPr lang="en-IN" sz="2000" dirty="0"/>
              <a:t> keyword </a:t>
            </a:r>
            <a:r>
              <a:rPr lang="en-IN" sz="2000" dirty="0" smtClean="0"/>
              <a:t>and </a:t>
            </a:r>
            <a:r>
              <a:rPr lang="en-IN" sz="2000" dirty="0"/>
              <a:t>the </a:t>
            </a:r>
            <a:endParaRPr lang="en-IN" sz="2000" dirty="0" smtClean="0"/>
          </a:p>
          <a:p>
            <a:r>
              <a:rPr lang="en-IN" sz="2000" dirty="0"/>
              <a:t>f</a:t>
            </a:r>
            <a:r>
              <a:rPr lang="en-IN" sz="2000" dirty="0" smtClean="0"/>
              <a:t>unction definition that follows </a:t>
            </a:r>
            <a:r>
              <a:rPr lang="en-IN" sz="2000" dirty="0"/>
              <a:t>it?</a:t>
            </a:r>
          </a:p>
        </p:txBody>
      </p:sp>
    </p:spTree>
    <p:extLst>
      <p:ext uri="{BB962C8B-B14F-4D97-AF65-F5344CB8AC3E}">
        <p14:creationId xmlns:p14="http://schemas.microsoft.com/office/powerpoint/2010/main" xmlns="" val="268090214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*a monotonous header*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1561" y="1301919"/>
            <a:ext cx="4459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/>
              <a:t>Initializing an Exception Object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988840"/>
            <a:ext cx="607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How do we initialize the data when we throw an exception?</a:t>
            </a:r>
          </a:p>
        </p:txBody>
      </p:sp>
    </p:spTree>
    <p:extLst>
      <p:ext uri="{BB962C8B-B14F-4D97-AF65-F5344CB8AC3E}">
        <p14:creationId xmlns:p14="http://schemas.microsoft.com/office/powerpoint/2010/main" xmlns="" val="2752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1561" y="1301919"/>
            <a:ext cx="4459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/>
              <a:t>Initializing an Exception Object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988840"/>
            <a:ext cx="607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How do we initialize the data when we throw an exception?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5696" y="2708920"/>
            <a:ext cx="390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throw </a:t>
            </a:r>
            <a:r>
              <a:rPr lang="en-IN" dirty="0" err="1"/>
              <a:t>InchesEx</a:t>
            </a:r>
            <a:r>
              <a:rPr lang="en-IN" dirty="0"/>
              <a:t>(“2-arg constructor”, in);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383585"/>
            <a:ext cx="134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Like this: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3627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1561" y="1301919"/>
            <a:ext cx="4459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/>
              <a:t>Initializing an Exception Object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988840"/>
            <a:ext cx="607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How do we initialize the data when we throw an exception?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5696" y="2708920"/>
            <a:ext cx="390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throw </a:t>
            </a:r>
            <a:r>
              <a:rPr lang="en-IN" dirty="0" err="1"/>
              <a:t>InchesEx</a:t>
            </a:r>
            <a:r>
              <a:rPr lang="en-IN" dirty="0"/>
              <a:t>(“2-arg constructor”, in);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383585"/>
            <a:ext cx="134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Like this: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3078252"/>
            <a:ext cx="4929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Example?  </a:t>
            </a:r>
          </a:p>
          <a:p>
            <a:r>
              <a:rPr lang="en-IN" dirty="0"/>
              <a:t>	</a:t>
            </a:r>
            <a:r>
              <a:rPr lang="en-IN" dirty="0" smtClean="0"/>
              <a:t>In an arbitrary </a:t>
            </a:r>
            <a:r>
              <a:rPr lang="en-IN" dirty="0" err="1" smtClean="0"/>
              <a:t>getDist</a:t>
            </a:r>
            <a:r>
              <a:rPr lang="en-IN" dirty="0" smtClean="0"/>
              <a:t>() function as such: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5149" y="3778181"/>
            <a:ext cx="4514826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void </a:t>
            </a:r>
            <a:r>
              <a:rPr lang="en-IN" dirty="0" err="1" smtClean="0"/>
              <a:t>getdist</a:t>
            </a:r>
            <a:r>
              <a:rPr lang="en-IN" dirty="0" smtClean="0"/>
              <a:t>()     //get length from user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cout</a:t>
            </a:r>
            <a:r>
              <a:rPr lang="en-IN" dirty="0" smtClean="0"/>
              <a:t> &lt;&lt; “\</a:t>
            </a:r>
            <a:r>
              <a:rPr lang="en-IN" dirty="0" err="1" smtClean="0"/>
              <a:t>nEnter</a:t>
            </a:r>
            <a:r>
              <a:rPr lang="en-IN" dirty="0" smtClean="0"/>
              <a:t> feet: “; </a:t>
            </a:r>
            <a:r>
              <a:rPr lang="en-IN" dirty="0" err="1" smtClean="0"/>
              <a:t>cin</a:t>
            </a:r>
            <a:r>
              <a:rPr lang="en-IN" dirty="0" smtClean="0"/>
              <a:t> &gt;&gt; feet;</a:t>
            </a:r>
          </a:p>
          <a:p>
            <a:r>
              <a:rPr lang="fr-FR" dirty="0" smtClean="0"/>
              <a:t>    cout &lt;&lt; “Enter </a:t>
            </a:r>
            <a:r>
              <a:rPr lang="fr-FR" dirty="0" err="1" smtClean="0"/>
              <a:t>inches</a:t>
            </a:r>
            <a:r>
              <a:rPr lang="fr-FR" dirty="0" smtClean="0"/>
              <a:t>: “; </a:t>
            </a:r>
            <a:r>
              <a:rPr lang="fr-FR" dirty="0" err="1" smtClean="0"/>
              <a:t>cin</a:t>
            </a:r>
            <a:r>
              <a:rPr lang="fr-FR" dirty="0" smtClean="0"/>
              <a:t> &gt;&gt; </a:t>
            </a:r>
            <a:r>
              <a:rPr lang="fr-FR" dirty="0" err="1" smtClean="0"/>
              <a:t>inches</a:t>
            </a:r>
            <a:r>
              <a:rPr lang="fr-FR" dirty="0" smtClean="0"/>
              <a:t>;</a:t>
            </a:r>
          </a:p>
          <a:p>
            <a:r>
              <a:rPr lang="en-IN" dirty="0" smtClean="0"/>
              <a:t>    if(inches &gt;= 12.0)</a:t>
            </a:r>
          </a:p>
          <a:p>
            <a:r>
              <a:rPr lang="en-IN" dirty="0" smtClean="0"/>
              <a:t>    </a:t>
            </a:r>
            <a:r>
              <a:rPr lang="en-IN" dirty="0" smtClean="0">
                <a:solidFill>
                  <a:srgbClr val="FF0000"/>
                </a:solidFill>
              </a:rPr>
              <a:t>throw </a:t>
            </a:r>
            <a:r>
              <a:rPr lang="en-IN" dirty="0" err="1" smtClean="0">
                <a:solidFill>
                  <a:srgbClr val="FF0000"/>
                </a:solidFill>
              </a:rPr>
              <a:t>InchesEx</a:t>
            </a:r>
            <a:r>
              <a:rPr lang="en-IN" dirty="0" smtClean="0">
                <a:solidFill>
                  <a:srgbClr val="FF0000"/>
                </a:solidFill>
              </a:rPr>
              <a:t>(“</a:t>
            </a:r>
            <a:r>
              <a:rPr lang="en-IN" dirty="0" err="1" smtClean="0">
                <a:solidFill>
                  <a:srgbClr val="FF0000"/>
                </a:solidFill>
              </a:rPr>
              <a:t>getdist</a:t>
            </a:r>
            <a:r>
              <a:rPr lang="en-IN" dirty="0" smtClean="0">
                <a:solidFill>
                  <a:srgbClr val="FF0000"/>
                </a:solidFill>
              </a:rPr>
              <a:t>() function”, inches);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16016" y="5418991"/>
            <a:ext cx="1329476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46934" y="4640069"/>
            <a:ext cx="309706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The </a:t>
            </a:r>
            <a:r>
              <a:rPr lang="en-IN" dirty="0" smtClean="0"/>
              <a:t>string will </a:t>
            </a:r>
            <a:r>
              <a:rPr lang="en-IN" dirty="0"/>
              <a:t>tell us which </a:t>
            </a:r>
            <a:endParaRPr lang="en-IN" dirty="0" smtClean="0"/>
          </a:p>
          <a:p>
            <a:r>
              <a:rPr lang="en-IN" dirty="0" smtClean="0"/>
              <a:t>member </a:t>
            </a:r>
            <a:r>
              <a:rPr lang="en-IN" dirty="0"/>
              <a:t>function is throwing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exception, and the value </a:t>
            </a:r>
            <a:r>
              <a:rPr lang="en-IN" dirty="0" smtClean="0"/>
              <a:t>of</a:t>
            </a:r>
          </a:p>
          <a:p>
            <a:r>
              <a:rPr lang="en-IN" dirty="0" smtClean="0"/>
              <a:t>inches will report </a:t>
            </a:r>
            <a:r>
              <a:rPr lang="en-IN" dirty="0"/>
              <a:t>the faulty </a:t>
            </a:r>
            <a:endParaRPr lang="en-IN" dirty="0" smtClean="0"/>
          </a:p>
          <a:p>
            <a:r>
              <a:rPr lang="en-IN" dirty="0" smtClean="0"/>
              <a:t>inches </a:t>
            </a:r>
            <a:r>
              <a:rPr lang="en-IN" dirty="0"/>
              <a:t>value detected by </a:t>
            </a:r>
            <a:r>
              <a:rPr lang="en-IN" dirty="0" smtClean="0"/>
              <a:t>the</a:t>
            </a:r>
          </a:p>
          <a:p>
            <a:r>
              <a:rPr lang="en-IN" dirty="0" smtClean="0"/>
              <a:t>member </a:t>
            </a:r>
            <a:r>
              <a:rPr lang="en-IN" dirty="0"/>
              <a:t>function.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16461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…yes, still EXCEPTIONS…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76106" y="1340768"/>
            <a:ext cx="5885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/>
              <a:t>Extracting Data from the Exception Object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772816"/>
            <a:ext cx="599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How do we extract this data when we catch the exception?</a:t>
            </a:r>
          </a:p>
        </p:txBody>
      </p:sp>
    </p:spTree>
    <p:extLst>
      <p:ext uri="{BB962C8B-B14F-4D97-AF65-F5344CB8AC3E}">
        <p14:creationId xmlns:p14="http://schemas.microsoft.com/office/powerpoint/2010/main" xmlns="" val="129111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76106" y="1340768"/>
            <a:ext cx="5885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/>
              <a:t>Extracting Data from the Exception Object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772816"/>
            <a:ext cx="599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How do we extract this data when we catch the exception?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9672" y="2185710"/>
            <a:ext cx="728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simplest way is to make </a:t>
            </a:r>
            <a:r>
              <a:rPr lang="en-IN" dirty="0" smtClean="0"/>
              <a:t>the data </a:t>
            </a:r>
            <a:r>
              <a:rPr lang="en-IN" dirty="0"/>
              <a:t>a public part of the exception </a:t>
            </a:r>
            <a:r>
              <a:rPr lang="en-IN" dirty="0" smtClean="0"/>
              <a:t>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1765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76106" y="1340768"/>
            <a:ext cx="5885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/>
              <a:t>Extracting Data from the Exception Object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772816"/>
            <a:ext cx="599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How do we extract this data when we catch the exception?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9672" y="2185710"/>
            <a:ext cx="728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simplest way is to make </a:t>
            </a:r>
            <a:r>
              <a:rPr lang="en-IN" dirty="0" smtClean="0"/>
              <a:t>the data </a:t>
            </a:r>
            <a:r>
              <a:rPr lang="en-IN" dirty="0"/>
              <a:t>a public part of the exception </a:t>
            </a:r>
            <a:r>
              <a:rPr lang="en-IN" dirty="0" smtClean="0"/>
              <a:t>class.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2636912"/>
            <a:ext cx="7087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Then in the catch block we </a:t>
            </a:r>
            <a:r>
              <a:rPr lang="en-IN" dirty="0" smtClean="0"/>
              <a:t>can declare </a:t>
            </a:r>
            <a:r>
              <a:rPr lang="en-IN" dirty="0"/>
              <a:t>ix as the name of the </a:t>
            </a:r>
            <a:r>
              <a:rPr lang="en-IN" dirty="0" smtClean="0"/>
              <a:t>exception</a:t>
            </a:r>
          </a:p>
          <a:p>
            <a:r>
              <a:rPr lang="en-IN" dirty="0" smtClean="0"/>
              <a:t>object </a:t>
            </a:r>
            <a:r>
              <a:rPr lang="en-IN" dirty="0"/>
              <a:t>we’re catching.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30537" y="3345592"/>
            <a:ext cx="491115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catch(Distance::</a:t>
            </a:r>
            <a:r>
              <a:rPr lang="en-IN" dirty="0" err="1"/>
              <a:t>InchesEx</a:t>
            </a:r>
            <a:r>
              <a:rPr lang="en-IN" dirty="0"/>
              <a:t> ix)</a:t>
            </a:r>
          </a:p>
          <a:p>
            <a:r>
              <a:rPr lang="en-IN" dirty="0"/>
              <a:t>{</a:t>
            </a:r>
          </a:p>
          <a:p>
            <a:r>
              <a:rPr lang="en-IN" dirty="0" smtClean="0"/>
              <a:t>	//</a:t>
            </a:r>
            <a:r>
              <a:rPr lang="en-IN" dirty="0"/>
              <a:t>access ‘</a:t>
            </a:r>
            <a:r>
              <a:rPr lang="en-IN" dirty="0" err="1"/>
              <a:t>ix.origin</a:t>
            </a:r>
            <a:r>
              <a:rPr lang="en-IN" dirty="0"/>
              <a:t>’ and ‘</a:t>
            </a:r>
            <a:r>
              <a:rPr lang="en-IN" dirty="0" err="1"/>
              <a:t>ix.iValue</a:t>
            </a:r>
            <a:r>
              <a:rPr lang="en-IN" dirty="0"/>
              <a:t>’ directly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21028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…EXCEPTIONS…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76106" y="1340768"/>
            <a:ext cx="5885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/>
              <a:t>Extracting Data from the Exception Object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772816"/>
            <a:ext cx="599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How do we extract this data when we catch the exception?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9672" y="2185710"/>
            <a:ext cx="728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simplest way is to make </a:t>
            </a:r>
            <a:r>
              <a:rPr lang="en-IN" dirty="0" smtClean="0"/>
              <a:t>the data </a:t>
            </a:r>
            <a:r>
              <a:rPr lang="en-IN" dirty="0"/>
              <a:t>a public part of the exception </a:t>
            </a:r>
            <a:r>
              <a:rPr lang="en-IN" dirty="0" smtClean="0"/>
              <a:t>class.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2636912"/>
            <a:ext cx="7087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Then in the catch block we </a:t>
            </a:r>
            <a:r>
              <a:rPr lang="en-IN" dirty="0" smtClean="0"/>
              <a:t>can declare </a:t>
            </a:r>
            <a:r>
              <a:rPr lang="en-IN" dirty="0"/>
              <a:t>ix as the name of the </a:t>
            </a:r>
            <a:r>
              <a:rPr lang="en-IN" dirty="0" smtClean="0"/>
              <a:t>exception</a:t>
            </a:r>
          </a:p>
          <a:p>
            <a:r>
              <a:rPr lang="en-IN" dirty="0" smtClean="0"/>
              <a:t>object </a:t>
            </a:r>
            <a:r>
              <a:rPr lang="en-IN" dirty="0"/>
              <a:t>we’re catching.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30537" y="3345592"/>
            <a:ext cx="491115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catch(Distance::</a:t>
            </a:r>
            <a:r>
              <a:rPr lang="en-IN" dirty="0" err="1"/>
              <a:t>InchesEx</a:t>
            </a:r>
            <a:r>
              <a:rPr lang="en-IN" dirty="0"/>
              <a:t> ix)</a:t>
            </a:r>
          </a:p>
          <a:p>
            <a:r>
              <a:rPr lang="en-IN" dirty="0"/>
              <a:t>{</a:t>
            </a:r>
          </a:p>
          <a:p>
            <a:r>
              <a:rPr lang="en-IN" dirty="0" smtClean="0"/>
              <a:t>	//</a:t>
            </a:r>
            <a:r>
              <a:rPr lang="en-IN" dirty="0"/>
              <a:t>access ‘</a:t>
            </a:r>
            <a:r>
              <a:rPr lang="en-IN" dirty="0" err="1"/>
              <a:t>ix.origin</a:t>
            </a:r>
            <a:r>
              <a:rPr lang="en-IN" dirty="0"/>
              <a:t>’ and ‘</a:t>
            </a:r>
            <a:r>
              <a:rPr lang="en-IN" dirty="0" err="1"/>
              <a:t>ix.iValue</a:t>
            </a:r>
            <a:r>
              <a:rPr lang="en-IN" dirty="0"/>
              <a:t>’ directly</a:t>
            </a:r>
          </a:p>
          <a:p>
            <a:r>
              <a:rPr lang="en-IN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3608" y="5013176"/>
            <a:ext cx="7931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Of course we can make whatever use of the exception arguments we want, but </a:t>
            </a:r>
            <a:endParaRPr lang="en-IN" dirty="0" smtClean="0"/>
          </a:p>
          <a:p>
            <a:r>
              <a:rPr lang="en-IN" dirty="0" smtClean="0"/>
              <a:t>they generally carry </a:t>
            </a:r>
            <a:r>
              <a:rPr lang="en-IN" dirty="0"/>
              <a:t>information that helps us diagnose the error that triggered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xmlns="" val="42100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throw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#include&lt;</a:t>
            </a:r>
            <a:r>
              <a:rPr lang="en-US" b="1" dirty="0" err="1" smtClean="0"/>
              <a:t>iostream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#include&lt;exception&gt;</a:t>
            </a:r>
          </a:p>
          <a:p>
            <a:r>
              <a:rPr lang="en-US" b="1" dirty="0" smtClean="0"/>
              <a:t>using namespace std;</a:t>
            </a:r>
          </a:p>
          <a:p>
            <a:r>
              <a:rPr lang="en-US" b="1" dirty="0" smtClean="0"/>
              <a:t>class </a:t>
            </a:r>
            <a:r>
              <a:rPr lang="en-US" b="1" dirty="0" err="1" smtClean="0"/>
              <a:t>userdefined:public</a:t>
            </a:r>
            <a:r>
              <a:rPr lang="en-US" b="1" dirty="0" smtClean="0"/>
              <a:t> exception</a:t>
            </a:r>
          </a:p>
          <a:p>
            <a:r>
              <a:rPr lang="en-US" b="1" dirty="0" smtClean="0"/>
              <a:t>{public:</a:t>
            </a:r>
          </a:p>
          <a:p>
            <a:r>
              <a:rPr lang="en-US" b="1" dirty="0" smtClean="0"/>
              <a:t>const char * what() const throw(){ return "out of range";}</a:t>
            </a:r>
          </a:p>
          <a:p>
            <a:r>
              <a:rPr lang="en-US" b="1" dirty="0" smtClean="0"/>
              <a:t>};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age;</a:t>
            </a:r>
          </a:p>
          <a:p>
            <a:r>
              <a:rPr lang="en-US" b="1" dirty="0" err="1" smtClean="0"/>
              <a:t>cin</a:t>
            </a:r>
            <a:r>
              <a:rPr lang="en-US" b="1" dirty="0" smtClean="0"/>
              <a:t>&gt;&gt;age;</a:t>
            </a:r>
          </a:p>
          <a:p>
            <a:r>
              <a:rPr lang="en-US" b="1" dirty="0" smtClean="0"/>
              <a:t>try{</a:t>
            </a:r>
          </a:p>
          <a:p>
            <a:r>
              <a:rPr lang="en-US" b="1" dirty="0" smtClean="0"/>
              <a:t>if(age&gt;60)</a:t>
            </a:r>
          </a:p>
          <a:p>
            <a:r>
              <a:rPr lang="en-US" b="1" dirty="0" smtClean="0"/>
              <a:t>throw </a:t>
            </a:r>
            <a:r>
              <a:rPr lang="en-US" b="1" dirty="0" err="1" smtClean="0"/>
              <a:t>userdefined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catch(</a:t>
            </a:r>
            <a:r>
              <a:rPr lang="en-US" b="1" dirty="0" err="1" smtClean="0"/>
              <a:t>userdefined</a:t>
            </a:r>
            <a:r>
              <a:rPr lang="en-US" b="1" dirty="0" smtClean="0"/>
              <a:t> &amp; </a:t>
            </a:r>
            <a:r>
              <a:rPr lang="en-US" b="1" dirty="0" err="1" smtClean="0"/>
              <a:t>obj</a:t>
            </a:r>
            <a:r>
              <a:rPr lang="en-US" b="1" dirty="0" smtClean="0"/>
              <a:t>){</a:t>
            </a:r>
            <a:r>
              <a:rPr lang="en-US" b="1" dirty="0" err="1" smtClean="0"/>
              <a:t>cout</a:t>
            </a:r>
            <a:r>
              <a:rPr lang="en-US" b="1" dirty="0" smtClean="0"/>
              <a:t>&lt;&lt;</a:t>
            </a:r>
            <a:r>
              <a:rPr lang="en-US" b="1" dirty="0" err="1" smtClean="0"/>
              <a:t>obj.what</a:t>
            </a:r>
            <a:r>
              <a:rPr lang="en-US" b="1" dirty="0" smtClean="0"/>
              <a:t>();} return 0;}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4877" y="1828800"/>
            <a:ext cx="814537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#include&lt;</a:t>
            </a:r>
            <a:r>
              <a:rPr lang="en-US" b="1" dirty="0" err="1" smtClean="0"/>
              <a:t>iostream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#include&lt;exception&gt;</a:t>
            </a:r>
          </a:p>
          <a:p>
            <a:r>
              <a:rPr lang="en-US" b="1" dirty="0" smtClean="0"/>
              <a:t>using namespace std;</a:t>
            </a:r>
          </a:p>
          <a:p>
            <a:r>
              <a:rPr lang="en-US" b="1" dirty="0" smtClean="0"/>
              <a:t>class </a:t>
            </a:r>
            <a:r>
              <a:rPr lang="en-US" b="1" dirty="0" err="1" smtClean="0"/>
              <a:t>userdefined:public</a:t>
            </a:r>
            <a:r>
              <a:rPr lang="en-US" b="1" dirty="0" smtClean="0"/>
              <a:t> exception</a:t>
            </a:r>
          </a:p>
          <a:p>
            <a:r>
              <a:rPr lang="en-US" b="1" dirty="0" smtClean="0"/>
              <a:t>{public:</a:t>
            </a:r>
          </a:p>
          <a:p>
            <a:r>
              <a:rPr lang="en-US" b="1" dirty="0" smtClean="0"/>
              <a:t>const char * what() const throw(){ return "out of range";}</a:t>
            </a:r>
          </a:p>
          <a:p>
            <a:endParaRPr lang="en-US" b="1" dirty="0" smtClean="0"/>
          </a:p>
          <a:p>
            <a:r>
              <a:rPr lang="en-US" b="1" dirty="0" smtClean="0"/>
              <a:t>};</a:t>
            </a:r>
          </a:p>
          <a:p>
            <a:r>
              <a:rPr lang="en-US" b="1" dirty="0" smtClean="0"/>
              <a:t>void check(</a:t>
            </a:r>
            <a:r>
              <a:rPr lang="en-US" b="1" dirty="0" err="1" smtClean="0"/>
              <a:t>int</a:t>
            </a:r>
            <a:r>
              <a:rPr lang="en-US" b="1" dirty="0" smtClean="0"/>
              <a:t> x) throw (</a:t>
            </a:r>
            <a:r>
              <a:rPr lang="en-US" b="1" dirty="0" err="1" smtClean="0"/>
              <a:t>userdefined</a:t>
            </a:r>
            <a:r>
              <a:rPr lang="en-US" b="1" dirty="0" smtClean="0"/>
              <a:t>){</a:t>
            </a:r>
          </a:p>
          <a:p>
            <a:r>
              <a:rPr lang="en-US" b="1" dirty="0" smtClean="0"/>
              <a:t>try{</a:t>
            </a:r>
          </a:p>
          <a:p>
            <a:r>
              <a:rPr lang="en-US" b="1" dirty="0" smtClean="0"/>
              <a:t>if(x&gt;60)</a:t>
            </a:r>
          </a:p>
          <a:p>
            <a:r>
              <a:rPr lang="en-US" b="1" dirty="0" smtClean="0"/>
              <a:t>throw </a:t>
            </a:r>
            <a:r>
              <a:rPr lang="en-US" b="1" dirty="0" err="1" smtClean="0"/>
              <a:t>userdefined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catch(</a:t>
            </a:r>
            <a:r>
              <a:rPr lang="en-US" b="1" dirty="0" err="1" smtClean="0"/>
              <a:t>userdefined</a:t>
            </a:r>
            <a:r>
              <a:rPr lang="en-US" b="1" dirty="0" smtClean="0"/>
              <a:t> &amp; </a:t>
            </a:r>
            <a:r>
              <a:rPr lang="en-US" b="1" dirty="0" err="1" smtClean="0"/>
              <a:t>obj</a:t>
            </a:r>
            <a:r>
              <a:rPr lang="en-US" b="1" dirty="0" smtClean="0"/>
              <a:t>){</a:t>
            </a:r>
            <a:r>
              <a:rPr lang="en-US" b="1" dirty="0" err="1" smtClean="0"/>
              <a:t>cout</a:t>
            </a:r>
            <a:r>
              <a:rPr lang="en-US" b="1" dirty="0" smtClean="0"/>
              <a:t>&lt;&lt;</a:t>
            </a:r>
            <a:r>
              <a:rPr lang="en-US" b="1" dirty="0" err="1" smtClean="0"/>
              <a:t>obj.what</a:t>
            </a:r>
            <a:r>
              <a:rPr lang="en-US" b="1" dirty="0" smtClean="0"/>
              <a:t>();throw;}</a:t>
            </a:r>
          </a:p>
          <a:p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5077</TotalTime>
  <Words>5638</Words>
  <Application>Microsoft Office PowerPoint</Application>
  <PresentationFormat>On-screen Show (4:3)</PresentationFormat>
  <Paragraphs>991</Paragraphs>
  <Slides>105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06" baseType="lpstr">
      <vt:lpstr>Office Theme</vt:lpstr>
      <vt:lpstr>Slide 1</vt:lpstr>
      <vt:lpstr>THE PROBLEMS AS LISTED…</vt:lpstr>
      <vt:lpstr>Slide 3</vt:lpstr>
      <vt:lpstr>THE SOLUTION… </vt:lpstr>
      <vt:lpstr>…THE SOLUTION…</vt:lpstr>
      <vt:lpstr>…THE SOLUTION…</vt:lpstr>
      <vt:lpstr>…THE SOLUTION…</vt:lpstr>
      <vt:lpstr>…THE SOLUTION</vt:lpstr>
      <vt:lpstr>INSTANTIATION…</vt:lpstr>
      <vt:lpstr>…INSTANTIATION…</vt:lpstr>
      <vt:lpstr>…INSTANTIATION…</vt:lpstr>
      <vt:lpstr>…INSTANTIATION…</vt:lpstr>
      <vt:lpstr>…INSTANTIATION…</vt:lpstr>
      <vt:lpstr>…INSTANTIATION…</vt:lpstr>
      <vt:lpstr>…INSTANTIATION…</vt:lpstr>
      <vt:lpstr>…INSTANTIATION…</vt:lpstr>
      <vt:lpstr>…INSTANTIATION</vt:lpstr>
      <vt:lpstr>ANOTHER EXAMPLE…</vt:lpstr>
      <vt:lpstr>…ANOTHER EXAMPLE...</vt:lpstr>
      <vt:lpstr>…ANOTHER EXAMPLE...</vt:lpstr>
      <vt:lpstr>…ANOTHER EXAMPLE...</vt:lpstr>
      <vt:lpstr>…ANOTHER EXAMPLE...</vt:lpstr>
      <vt:lpstr>…ANOTHER EXAMPLE...</vt:lpstr>
      <vt:lpstr>…A BIT MORE</vt:lpstr>
      <vt:lpstr>A BIT MORE…</vt:lpstr>
      <vt:lpstr>…A BIT MORE…</vt:lpstr>
      <vt:lpstr>…A BIT MORE…</vt:lpstr>
      <vt:lpstr>WHY NOT MACROS?...</vt:lpstr>
      <vt:lpstr>…WHY NOT MACROS?...</vt:lpstr>
      <vt:lpstr>…WHY NOT MACROS?...</vt:lpstr>
      <vt:lpstr>…WHY NOT MACROS?...</vt:lpstr>
      <vt:lpstr>…WHY NOT MACROS?...</vt:lpstr>
      <vt:lpstr>…WHY NOT MACROS?</vt:lpstr>
      <vt:lpstr>ANOTHER PROBLEM!...</vt:lpstr>
      <vt:lpstr>…ANOTHER PROBLEM!...</vt:lpstr>
      <vt:lpstr>…ANOTHER PROBLEM!...</vt:lpstr>
      <vt:lpstr>THE SOLUTION…</vt:lpstr>
      <vt:lpstr>…THE SOLUTION…</vt:lpstr>
      <vt:lpstr>…THE SOLUTION…</vt:lpstr>
      <vt:lpstr>…THE SOLUTION…</vt:lpstr>
      <vt:lpstr>…THE SOLUTION…</vt:lpstr>
      <vt:lpstr>…THE SOLUTION…</vt:lpstr>
      <vt:lpstr>INSTANTIATION…</vt:lpstr>
      <vt:lpstr>INSTANTIATION…</vt:lpstr>
      <vt:lpstr>INSTANTIATION…</vt:lpstr>
      <vt:lpstr>INSTANTIATION…</vt:lpstr>
      <vt:lpstr>ANOTHER WAY…</vt:lpstr>
      <vt:lpstr>…ANOTHER WAY…</vt:lpstr>
      <vt:lpstr>…ANOTHER WAY…</vt:lpstr>
      <vt:lpstr>…ANOTHER WAY…</vt:lpstr>
      <vt:lpstr>…ANOTHER WAY…</vt:lpstr>
      <vt:lpstr>EXCEPTIONS…</vt:lpstr>
      <vt:lpstr>…EXCEPTIONS…</vt:lpstr>
      <vt:lpstr>…EXCEPTIONS…</vt:lpstr>
      <vt:lpstr>…EXCEPTIONS…</vt:lpstr>
      <vt:lpstr>…EXCEPTIONS…</vt:lpstr>
      <vt:lpstr>…EXCEPTIONS…</vt:lpstr>
      <vt:lpstr>…EXCEPTIONS…</vt:lpstr>
      <vt:lpstr>…EXCEPTIONS…</vt:lpstr>
      <vt:lpstr>…EXCEPTIONS…</vt:lpstr>
      <vt:lpstr>…EXCEPTIONS…</vt:lpstr>
      <vt:lpstr>…EXCEPTIONS…</vt:lpstr>
      <vt:lpstr>…EXCEPTIONS…</vt:lpstr>
      <vt:lpstr>…EXCEPTIONS…</vt:lpstr>
      <vt:lpstr>…EXCEPTIONS…</vt:lpstr>
      <vt:lpstr>…EXCEPTIONS…</vt:lpstr>
      <vt:lpstr>…EXCEPTIONS…</vt:lpstr>
      <vt:lpstr>…EXCEPTIONS…</vt:lpstr>
      <vt:lpstr>…EXCEPTIONS…</vt:lpstr>
      <vt:lpstr>…EXCEPTIONS…</vt:lpstr>
      <vt:lpstr>…EXCEPTIONS…</vt:lpstr>
      <vt:lpstr>…EXCEPTIONS…</vt:lpstr>
      <vt:lpstr>…EXCEPTIONS…</vt:lpstr>
      <vt:lpstr>…EXCEPTIONS…</vt:lpstr>
      <vt:lpstr>…EXCEPTIONS…</vt:lpstr>
      <vt:lpstr>…EXCEPTIONS…</vt:lpstr>
      <vt:lpstr>…EXCEPTIONS…</vt:lpstr>
      <vt:lpstr>…EXCEPTIONS…</vt:lpstr>
      <vt:lpstr>…EXCEPTIONS…</vt:lpstr>
      <vt:lpstr>…EXCEPTIONS…</vt:lpstr>
      <vt:lpstr>…EXCEPTIONS…</vt:lpstr>
      <vt:lpstr>WANT A METAPHOR?</vt:lpstr>
      <vt:lpstr>…EXCEPTIONS…</vt:lpstr>
      <vt:lpstr>…EXCEPTIONS…</vt:lpstr>
      <vt:lpstr>…EXCEPTIONS…</vt:lpstr>
      <vt:lpstr>…EXCEPTIONS…</vt:lpstr>
      <vt:lpstr>…EXCEPTIONS…</vt:lpstr>
      <vt:lpstr>…EXCEPTIONS…</vt:lpstr>
      <vt:lpstr>…EXCEPTIONS…</vt:lpstr>
      <vt:lpstr>*a monotonous header*</vt:lpstr>
      <vt:lpstr>…EXCEPTIONS…</vt:lpstr>
      <vt:lpstr>…EXCEPTIONS…</vt:lpstr>
      <vt:lpstr>…yes, still EXCEPTIONS…</vt:lpstr>
      <vt:lpstr>…EXCEPTIONS…</vt:lpstr>
      <vt:lpstr>…EXCEPTIONS…</vt:lpstr>
      <vt:lpstr>…EXCEPTIONS…</vt:lpstr>
      <vt:lpstr>Use of throw</vt:lpstr>
      <vt:lpstr>Output</vt:lpstr>
      <vt:lpstr>Another Example</vt:lpstr>
      <vt:lpstr>Contd..</vt:lpstr>
      <vt:lpstr>Output</vt:lpstr>
      <vt:lpstr>catch(...)</vt:lpstr>
      <vt:lpstr>Output</vt:lpstr>
      <vt:lpstr>Terminate function</vt:lpstr>
      <vt:lpstr>Terminate function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</dc:title>
  <dc:creator>HP</dc:creator>
  <cp:lastModifiedBy>hp</cp:lastModifiedBy>
  <cp:revision>215</cp:revision>
  <dcterms:created xsi:type="dcterms:W3CDTF">2017-11-08T05:52:57Z</dcterms:created>
  <dcterms:modified xsi:type="dcterms:W3CDTF">2020-09-23T07:25:54Z</dcterms:modified>
</cp:coreProperties>
</file>