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60" r:id="rId4"/>
    <p:sldId id="257" r:id="rId5"/>
    <p:sldId id="268" r:id="rId6"/>
    <p:sldId id="258" r:id="rId7"/>
    <p:sldId id="259" r:id="rId8"/>
    <p:sldId id="261" r:id="rId9"/>
    <p:sldId id="262" r:id="rId10"/>
    <p:sldId id="275" r:id="rId11"/>
    <p:sldId id="263" r:id="rId12"/>
    <p:sldId id="264" r:id="rId13"/>
    <p:sldId id="269" r:id="rId14"/>
    <p:sldId id="265" r:id="rId15"/>
    <p:sldId id="270" r:id="rId16"/>
    <p:sldId id="266" r:id="rId17"/>
    <p:sldId id="273" r:id="rId18"/>
    <p:sldId id="276" r:id="rId19"/>
    <p:sldId id="284" r:id="rId20"/>
    <p:sldId id="285" r:id="rId21"/>
    <p:sldId id="279" r:id="rId22"/>
    <p:sldId id="283" r:id="rId23"/>
    <p:sldId id="278" r:id="rId24"/>
    <p:sldId id="280" r:id="rId25"/>
    <p:sldId id="282" r:id="rId26"/>
    <p:sldId id="286" r:id="rId27"/>
    <p:sldId id="287" r:id="rId28"/>
    <p:sldId id="281" r:id="rId29"/>
    <p:sldId id="27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Operator Overloading</a:t>
            </a:r>
            <a:endParaRPr lang="en-IN" dirty="0"/>
          </a:p>
        </p:txBody>
      </p:sp>
      <p:sp>
        <p:nvSpPr>
          <p:cNvPr id="3" name="Subtitle 2"/>
          <p:cNvSpPr>
            <a:spLocks noGrp="1"/>
          </p:cNvSpPr>
          <p:nvPr>
            <p:ph type="subTitle" idx="1"/>
          </p:nvPr>
        </p:nvSpPr>
        <p:spPr/>
        <p:txBody>
          <a:bodyPr/>
          <a:lstStyle/>
          <a:p>
            <a:r>
              <a:rPr lang="en-IN" dirty="0" err="1" smtClean="0"/>
              <a:t>Nilanjana</a:t>
            </a:r>
            <a:r>
              <a:rPr lang="en-IN" dirty="0" smtClean="0"/>
              <a:t> G. </a:t>
            </a:r>
            <a:r>
              <a:rPr lang="en-IN" dirty="0" err="1" smtClean="0"/>
              <a:t>Basu</a:t>
            </a:r>
            <a:r>
              <a:rPr lang="en-IN" dirty="0" smtClean="0"/>
              <a:t>, HIT, Kolkata</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Difference between two calls</a:t>
            </a:r>
            <a:endParaRPr lang="en-IN" dirty="0"/>
          </a:p>
        </p:txBody>
      </p:sp>
      <p:sp>
        <p:nvSpPr>
          <p:cNvPr id="3" name="Content Placeholder 2"/>
          <p:cNvSpPr>
            <a:spLocks noGrp="1"/>
          </p:cNvSpPr>
          <p:nvPr>
            <p:ph idx="1"/>
          </p:nvPr>
        </p:nvSpPr>
        <p:spPr/>
        <p:txBody>
          <a:bodyPr/>
          <a:lstStyle/>
          <a:p>
            <a:r>
              <a:rPr lang="en-IN" dirty="0" smtClean="0"/>
              <a:t>+ Operator overloading by friend function:</a:t>
            </a:r>
          </a:p>
          <a:p>
            <a:r>
              <a:rPr lang="en-IN" dirty="0" smtClean="0"/>
              <a:t>Complex1+Complex2, the call looks like</a:t>
            </a:r>
          </a:p>
          <a:p>
            <a:pPr>
              <a:buNone/>
            </a:pPr>
            <a:r>
              <a:rPr lang="en-IN" dirty="0" smtClean="0"/>
              <a:t>		operator +(Complex1,Complex2)</a:t>
            </a:r>
          </a:p>
          <a:p>
            <a:r>
              <a:rPr lang="en-IN" dirty="0" smtClean="0"/>
              <a:t>+ Operator overloading by member function:</a:t>
            </a:r>
          </a:p>
          <a:p>
            <a:r>
              <a:rPr lang="en-IN" dirty="0" smtClean="0"/>
              <a:t>Complex1+Complex2, the call looks like </a:t>
            </a:r>
            <a:endParaRPr lang="en-IN" dirty="0" smtClean="0"/>
          </a:p>
          <a:p>
            <a:pPr>
              <a:buNone/>
            </a:pPr>
            <a:r>
              <a:rPr lang="en-IN" dirty="0" smtClean="0"/>
              <a:t>		</a:t>
            </a:r>
            <a:r>
              <a:rPr lang="en-IN" dirty="0" smtClean="0"/>
              <a:t>Complex1.operator +(Complex2)</a:t>
            </a:r>
            <a:endParaRPr lang="en-IN" dirty="0"/>
          </a:p>
        </p:txBody>
      </p:sp>
      <p:sp>
        <p:nvSpPr>
          <p:cNvPr id="4" name="Right Arrow 3"/>
          <p:cNvSpPr/>
          <p:nvPr/>
        </p:nvSpPr>
        <p:spPr>
          <a:xfrm>
            <a:off x="685800" y="3048000"/>
            <a:ext cx="533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ight Arrow 4"/>
          <p:cNvSpPr/>
          <p:nvPr/>
        </p:nvSpPr>
        <p:spPr>
          <a:xfrm>
            <a:off x="685800" y="4800600"/>
            <a:ext cx="533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Exceptions</a:t>
            </a:r>
            <a:endParaRPr lang="en-IN" dirty="0"/>
          </a:p>
        </p:txBody>
      </p:sp>
      <p:sp>
        <p:nvSpPr>
          <p:cNvPr id="3" name="Content Placeholder 2"/>
          <p:cNvSpPr>
            <a:spLocks noGrp="1"/>
          </p:cNvSpPr>
          <p:nvPr>
            <p:ph idx="1"/>
          </p:nvPr>
        </p:nvSpPr>
        <p:spPr/>
        <p:txBody>
          <a:bodyPr>
            <a:normAutofit lnSpcReduction="10000"/>
          </a:bodyPr>
          <a:lstStyle/>
          <a:p>
            <a:r>
              <a:rPr lang="en-IN" dirty="0" smtClean="0"/>
              <a:t>[], (), -&gt;, = cannot be overloaded with friend function</a:t>
            </a:r>
          </a:p>
          <a:p>
            <a:r>
              <a:rPr lang="en-IN" dirty="0" smtClean="0"/>
              <a:t>When constants and objects need to be two operands respectively then friend function must be used, i.e. 7+object, 10* object etc</a:t>
            </a:r>
          </a:p>
          <a:p>
            <a:r>
              <a:rPr lang="en-IN" dirty="0" smtClean="0"/>
              <a:t>::, .*,. </a:t>
            </a:r>
            <a:r>
              <a:rPr lang="en-IN" dirty="0" smtClean="0"/>
              <a:t>,</a:t>
            </a:r>
            <a:r>
              <a:rPr lang="en-IN" dirty="0" err="1" smtClean="0"/>
              <a:t>sizeof</a:t>
            </a:r>
            <a:r>
              <a:rPr lang="en-IN" dirty="0" smtClean="0"/>
              <a:t>()And </a:t>
            </a:r>
            <a:r>
              <a:rPr lang="en-IN" dirty="0" smtClean="0"/>
              <a:t>?: cannot be </a:t>
            </a:r>
            <a:r>
              <a:rPr lang="en-IN" dirty="0" smtClean="0"/>
              <a:t>overloaded. Why? Read </a:t>
            </a:r>
          </a:p>
          <a:p>
            <a:pPr>
              <a:buNone/>
            </a:pPr>
            <a:r>
              <a:rPr lang="en-IN" dirty="0" smtClean="0"/>
              <a:t>	https</a:t>
            </a:r>
            <a:r>
              <a:rPr lang="en-IN" dirty="0" smtClean="0"/>
              <a:t>://www.stroustrup.com/bs_faq2.html#overload-dot</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 operator overloading</a:t>
            </a:r>
            <a:endParaRPr lang="en-IN" dirty="0"/>
          </a:p>
        </p:txBody>
      </p:sp>
      <p:sp>
        <p:nvSpPr>
          <p:cNvPr id="3" name="Content Placeholder 2"/>
          <p:cNvSpPr>
            <a:spLocks noGrp="1"/>
          </p:cNvSpPr>
          <p:nvPr>
            <p:ph idx="1"/>
          </p:nvPr>
        </p:nvSpPr>
        <p:spPr/>
        <p:txBody>
          <a:bodyPr>
            <a:normAutofit fontScale="70000" lnSpcReduction="20000"/>
          </a:bodyPr>
          <a:lstStyle/>
          <a:p>
            <a:r>
              <a:rPr lang="en-IN" b="1" dirty="0" smtClean="0"/>
              <a:t>#include&lt;</a:t>
            </a:r>
            <a:r>
              <a:rPr lang="en-IN" b="1" dirty="0" err="1" smtClean="0"/>
              <a:t>iostream</a:t>
            </a:r>
            <a:r>
              <a:rPr lang="en-IN" b="1" dirty="0" smtClean="0"/>
              <a:t>&gt;</a:t>
            </a:r>
          </a:p>
          <a:p>
            <a:r>
              <a:rPr lang="en-IN" b="1" dirty="0" smtClean="0"/>
              <a:t>using namespace std;</a:t>
            </a:r>
          </a:p>
          <a:p>
            <a:endParaRPr lang="en-IN" b="1" dirty="0" smtClean="0"/>
          </a:p>
          <a:p>
            <a:r>
              <a:rPr lang="en-IN" b="1" dirty="0" smtClean="0"/>
              <a:t>class Test</a:t>
            </a:r>
          </a:p>
          <a:p>
            <a:r>
              <a:rPr lang="en-IN" b="1" dirty="0" smtClean="0"/>
              <a:t>{</a:t>
            </a:r>
          </a:p>
          <a:p>
            <a:r>
              <a:rPr lang="en-IN" b="1" dirty="0" smtClean="0"/>
              <a:t>    </a:t>
            </a:r>
            <a:r>
              <a:rPr lang="en-IN" b="1" dirty="0" err="1" smtClean="0"/>
              <a:t>int</a:t>
            </a:r>
            <a:r>
              <a:rPr lang="en-IN" b="1" dirty="0" smtClean="0"/>
              <a:t> *</a:t>
            </a:r>
            <a:r>
              <a:rPr lang="en-IN" b="1" dirty="0" err="1" smtClean="0"/>
              <a:t>ptr</a:t>
            </a:r>
            <a:r>
              <a:rPr lang="en-IN" b="1" dirty="0" smtClean="0"/>
              <a:t>;</a:t>
            </a:r>
          </a:p>
          <a:p>
            <a:r>
              <a:rPr lang="en-IN" b="1" dirty="0" smtClean="0"/>
              <a:t>public:</a:t>
            </a:r>
          </a:p>
          <a:p>
            <a:r>
              <a:rPr lang="en-IN" b="1" dirty="0" smtClean="0"/>
              <a:t>    Test (</a:t>
            </a:r>
            <a:r>
              <a:rPr lang="en-IN" b="1" dirty="0" err="1" smtClean="0"/>
              <a:t>int</a:t>
            </a:r>
            <a:r>
              <a:rPr lang="en-IN" b="1" dirty="0" smtClean="0"/>
              <a:t> </a:t>
            </a:r>
            <a:r>
              <a:rPr lang="en-IN" b="1" dirty="0" err="1" smtClean="0"/>
              <a:t>i</a:t>
            </a:r>
            <a:r>
              <a:rPr lang="en-IN" b="1" dirty="0" smtClean="0"/>
              <a:t> = 0)      { </a:t>
            </a:r>
            <a:r>
              <a:rPr lang="en-IN" b="1" dirty="0" err="1" smtClean="0"/>
              <a:t>ptr</a:t>
            </a:r>
            <a:r>
              <a:rPr lang="en-IN" b="1" dirty="0" smtClean="0"/>
              <a:t> = new </a:t>
            </a:r>
            <a:r>
              <a:rPr lang="en-IN" b="1" dirty="0" err="1" smtClean="0"/>
              <a:t>int</a:t>
            </a:r>
            <a:r>
              <a:rPr lang="en-IN" b="1" dirty="0" smtClean="0"/>
              <a:t>(</a:t>
            </a:r>
            <a:r>
              <a:rPr lang="en-IN" b="1" dirty="0" err="1" smtClean="0"/>
              <a:t>i</a:t>
            </a:r>
            <a:r>
              <a:rPr lang="en-IN" b="1" dirty="0" smtClean="0"/>
              <a:t>); }</a:t>
            </a:r>
          </a:p>
          <a:p>
            <a:r>
              <a:rPr lang="en-IN" b="1" dirty="0" smtClean="0"/>
              <a:t>    void </a:t>
            </a:r>
            <a:r>
              <a:rPr lang="en-IN" b="1" dirty="0" err="1" smtClean="0"/>
              <a:t>setValue</a:t>
            </a:r>
            <a:r>
              <a:rPr lang="en-IN" b="1" dirty="0" smtClean="0"/>
              <a:t> (</a:t>
            </a:r>
            <a:r>
              <a:rPr lang="en-IN" b="1" dirty="0" err="1" smtClean="0"/>
              <a:t>int</a:t>
            </a:r>
            <a:r>
              <a:rPr lang="en-IN" b="1" dirty="0" smtClean="0"/>
              <a:t> </a:t>
            </a:r>
            <a:r>
              <a:rPr lang="en-IN" b="1" dirty="0" err="1" smtClean="0"/>
              <a:t>i</a:t>
            </a:r>
            <a:r>
              <a:rPr lang="en-IN" b="1" dirty="0" smtClean="0"/>
              <a:t>) { *</a:t>
            </a:r>
            <a:r>
              <a:rPr lang="en-IN" b="1" dirty="0" err="1" smtClean="0"/>
              <a:t>ptr</a:t>
            </a:r>
            <a:r>
              <a:rPr lang="en-IN" b="1" dirty="0" smtClean="0"/>
              <a:t> = </a:t>
            </a:r>
            <a:r>
              <a:rPr lang="en-IN" b="1" dirty="0" err="1" smtClean="0"/>
              <a:t>i</a:t>
            </a:r>
            <a:r>
              <a:rPr lang="en-IN" b="1" dirty="0" smtClean="0"/>
              <a:t>; }</a:t>
            </a:r>
          </a:p>
          <a:p>
            <a:r>
              <a:rPr lang="en-IN" b="1" dirty="0" smtClean="0"/>
              <a:t>    void operator=(Test </a:t>
            </a:r>
            <a:r>
              <a:rPr lang="en-IN" b="1" dirty="0" err="1" smtClean="0"/>
              <a:t>obj</a:t>
            </a:r>
            <a:r>
              <a:rPr lang="en-IN" b="1" dirty="0" smtClean="0"/>
              <a:t>){ *</a:t>
            </a:r>
            <a:r>
              <a:rPr lang="en-IN" b="1" dirty="0" err="1" smtClean="0"/>
              <a:t>ptr</a:t>
            </a:r>
            <a:r>
              <a:rPr lang="en-IN" b="1" dirty="0" smtClean="0"/>
              <a:t>=*</a:t>
            </a:r>
            <a:r>
              <a:rPr lang="en-IN" b="1" dirty="0" err="1" smtClean="0"/>
              <a:t>obj.ptr</a:t>
            </a:r>
            <a:r>
              <a:rPr lang="en-IN" b="1" dirty="0" smtClean="0"/>
              <a:t>;}//otherwise result will be 10</a:t>
            </a:r>
          </a:p>
          <a:p>
            <a:r>
              <a:rPr lang="en-IN" b="1" dirty="0" smtClean="0"/>
              <a:t>    void print()          { </a:t>
            </a:r>
            <a:r>
              <a:rPr lang="en-IN" b="1" dirty="0" err="1" smtClean="0"/>
              <a:t>cout</a:t>
            </a:r>
            <a:r>
              <a:rPr lang="en-IN" b="1" dirty="0" smtClean="0"/>
              <a:t> &lt;&lt; *</a:t>
            </a:r>
            <a:r>
              <a:rPr lang="en-IN" b="1" dirty="0" err="1" smtClean="0"/>
              <a:t>ptr</a:t>
            </a:r>
            <a:r>
              <a:rPr lang="en-IN" b="1" dirty="0" smtClean="0"/>
              <a:t> &lt;&lt; </a:t>
            </a:r>
            <a:r>
              <a:rPr lang="en-IN" b="1" dirty="0" err="1" smtClean="0"/>
              <a:t>endl</a:t>
            </a:r>
            <a:r>
              <a:rPr lang="en-IN" b="1" dirty="0" smtClean="0"/>
              <a:t>; }</a:t>
            </a:r>
          </a:p>
          <a:p>
            <a:r>
              <a:rPr lang="en-IN" b="1" dirty="0" smtClean="0"/>
              <a:t>};</a:t>
            </a:r>
          </a:p>
          <a:p>
            <a:endParaRPr lang="en-IN"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Contd..</a:t>
            </a:r>
            <a:endParaRPr lang="en-US" dirty="0"/>
          </a:p>
        </p:txBody>
      </p:sp>
      <p:sp>
        <p:nvSpPr>
          <p:cNvPr id="7" name="Content Placeholder 4"/>
          <p:cNvSpPr>
            <a:spLocks noGrp="1"/>
          </p:cNvSpPr>
          <p:nvPr>
            <p:ph idx="1"/>
          </p:nvPr>
        </p:nvSpPr>
        <p:spPr/>
        <p:txBody>
          <a:bodyPr>
            <a:normAutofit fontScale="85000" lnSpcReduction="20000"/>
          </a:bodyPr>
          <a:lstStyle/>
          <a:p>
            <a:endParaRPr lang="en-IN" b="1" dirty="0" smtClean="0"/>
          </a:p>
          <a:p>
            <a:r>
              <a:rPr lang="en-IN" b="1" dirty="0" err="1" smtClean="0"/>
              <a:t>int</a:t>
            </a:r>
            <a:r>
              <a:rPr lang="en-IN" b="1" dirty="0" smtClean="0"/>
              <a:t> main()</a:t>
            </a:r>
          </a:p>
          <a:p>
            <a:r>
              <a:rPr lang="en-IN" b="1" dirty="0" smtClean="0"/>
              <a:t>{</a:t>
            </a:r>
          </a:p>
          <a:p>
            <a:r>
              <a:rPr lang="en-IN" b="1" dirty="0" smtClean="0"/>
              <a:t>    Test t1(5);</a:t>
            </a:r>
          </a:p>
          <a:p>
            <a:r>
              <a:rPr lang="en-IN" b="1" dirty="0" smtClean="0"/>
              <a:t>    Test t2;</a:t>
            </a:r>
          </a:p>
          <a:p>
            <a:r>
              <a:rPr lang="en-IN" b="1" dirty="0" smtClean="0"/>
              <a:t>    t2 = t1;</a:t>
            </a:r>
          </a:p>
          <a:p>
            <a:r>
              <a:rPr lang="en-IN" b="1" dirty="0" smtClean="0"/>
              <a:t>    t1.setValue(10);</a:t>
            </a:r>
          </a:p>
          <a:p>
            <a:r>
              <a:rPr lang="en-IN" b="1" dirty="0" smtClean="0"/>
              <a:t>    t2.print();</a:t>
            </a:r>
          </a:p>
          <a:p>
            <a:r>
              <a:rPr lang="en-IN" b="1" dirty="0" smtClean="0"/>
              <a:t>    return 0;</a:t>
            </a:r>
          </a:p>
          <a:p>
            <a:r>
              <a:rPr lang="en-IN" b="1" dirty="0" smtClean="0"/>
              <a:t>}</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-&gt;operator overloading</a:t>
            </a:r>
            <a:endParaRPr lang="en-IN" dirty="0"/>
          </a:p>
        </p:txBody>
      </p:sp>
      <p:sp>
        <p:nvSpPr>
          <p:cNvPr id="3" name="Content Placeholder 2"/>
          <p:cNvSpPr>
            <a:spLocks noGrp="1"/>
          </p:cNvSpPr>
          <p:nvPr>
            <p:ph idx="1"/>
          </p:nvPr>
        </p:nvSpPr>
        <p:spPr/>
        <p:txBody>
          <a:bodyPr>
            <a:normAutofit lnSpcReduction="10000"/>
          </a:bodyPr>
          <a:lstStyle/>
          <a:p>
            <a:r>
              <a:rPr lang="en-IN" b="1" dirty="0" smtClean="0"/>
              <a:t>class Test</a:t>
            </a:r>
          </a:p>
          <a:p>
            <a:r>
              <a:rPr lang="en-IN" b="1" dirty="0" smtClean="0"/>
              <a:t>{</a:t>
            </a:r>
          </a:p>
          <a:p>
            <a:r>
              <a:rPr lang="en-IN" b="1" dirty="0" smtClean="0"/>
              <a:t>    </a:t>
            </a:r>
            <a:r>
              <a:rPr lang="en-IN" b="1" dirty="0" err="1" smtClean="0"/>
              <a:t>int</a:t>
            </a:r>
            <a:r>
              <a:rPr lang="en-IN" b="1" dirty="0" smtClean="0"/>
              <a:t> r;</a:t>
            </a:r>
          </a:p>
          <a:p>
            <a:r>
              <a:rPr lang="en-IN" b="1" dirty="0" smtClean="0"/>
              <a:t>public:</a:t>
            </a:r>
          </a:p>
          <a:p>
            <a:r>
              <a:rPr lang="en-IN" b="1" dirty="0" smtClean="0"/>
              <a:t>    Test (</a:t>
            </a:r>
            <a:r>
              <a:rPr lang="en-IN" b="1" dirty="0" err="1" smtClean="0"/>
              <a:t>int</a:t>
            </a:r>
            <a:r>
              <a:rPr lang="en-IN" b="1" dirty="0" smtClean="0"/>
              <a:t> </a:t>
            </a:r>
            <a:r>
              <a:rPr lang="en-IN" b="1" dirty="0" err="1" smtClean="0"/>
              <a:t>i</a:t>
            </a:r>
            <a:r>
              <a:rPr lang="en-IN" b="1" dirty="0" smtClean="0"/>
              <a:t> = 0)     { r = </a:t>
            </a:r>
            <a:r>
              <a:rPr lang="en-IN" b="1" dirty="0" err="1" smtClean="0"/>
              <a:t>i</a:t>
            </a:r>
            <a:r>
              <a:rPr lang="en-IN" b="1" dirty="0" smtClean="0"/>
              <a:t>; }</a:t>
            </a:r>
          </a:p>
          <a:p>
            <a:r>
              <a:rPr lang="en-IN" b="1" dirty="0" smtClean="0"/>
              <a:t>    Test * operator-&gt;(){ return this;}</a:t>
            </a:r>
          </a:p>
          <a:p>
            <a:r>
              <a:rPr lang="en-IN" b="1" dirty="0" smtClean="0"/>
              <a:t>    void print()          { </a:t>
            </a:r>
            <a:r>
              <a:rPr lang="en-IN" b="1" dirty="0" err="1" smtClean="0"/>
              <a:t>cout</a:t>
            </a:r>
            <a:r>
              <a:rPr lang="en-IN" b="1" dirty="0" smtClean="0"/>
              <a:t> &lt;&lt; r &lt;&lt; </a:t>
            </a:r>
            <a:r>
              <a:rPr lang="en-IN" b="1" dirty="0" err="1" smtClean="0"/>
              <a:t>endl</a:t>
            </a:r>
            <a:r>
              <a:rPr lang="en-IN" b="1" dirty="0" smtClean="0"/>
              <a:t>; }</a:t>
            </a:r>
          </a:p>
          <a:p>
            <a:r>
              <a:rPr lang="en-IN" b="1" dirty="0" smtClean="0"/>
              <a:t>};</a:t>
            </a:r>
          </a:p>
          <a:p>
            <a:endParaRPr lang="en-IN" b="1" dirty="0" smtClean="0"/>
          </a:p>
          <a:p>
            <a:endParaRPr lang="en-IN"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Contd..</a:t>
            </a:r>
            <a:endParaRPr lang="en-US" dirty="0"/>
          </a:p>
        </p:txBody>
      </p:sp>
      <p:sp>
        <p:nvSpPr>
          <p:cNvPr id="7" name="Content Placeholder 3"/>
          <p:cNvSpPr>
            <a:spLocks noGrp="1"/>
          </p:cNvSpPr>
          <p:nvPr>
            <p:ph idx="1"/>
          </p:nvPr>
        </p:nvSpPr>
        <p:spPr/>
        <p:txBody>
          <a:bodyPr>
            <a:normAutofit/>
          </a:bodyPr>
          <a:lstStyle/>
          <a:p>
            <a:r>
              <a:rPr lang="en-IN" b="1" dirty="0" err="1" smtClean="0"/>
              <a:t>int</a:t>
            </a:r>
            <a:r>
              <a:rPr lang="en-IN" b="1" dirty="0" smtClean="0"/>
              <a:t> main()</a:t>
            </a:r>
          </a:p>
          <a:p>
            <a:r>
              <a:rPr lang="en-IN" b="1" dirty="0" smtClean="0"/>
              <a:t>{</a:t>
            </a:r>
          </a:p>
          <a:p>
            <a:r>
              <a:rPr lang="en-IN" b="1" dirty="0" smtClean="0"/>
              <a:t>    Test t1(5);</a:t>
            </a:r>
          </a:p>
          <a:p>
            <a:r>
              <a:rPr lang="en-IN" b="1" dirty="0" smtClean="0"/>
              <a:t>    t1-&gt;print();</a:t>
            </a:r>
          </a:p>
          <a:p>
            <a:r>
              <a:rPr lang="en-IN" b="1" dirty="0" smtClean="0"/>
              <a:t>    return 0;</a:t>
            </a:r>
          </a:p>
          <a:p>
            <a:r>
              <a:rPr lang="en-IN" b="1" dirty="0" smtClean="0"/>
              <a:t>}</a:t>
            </a:r>
          </a:p>
          <a:p>
            <a:endParaRPr lang="en-IN"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overloading</a:t>
            </a:r>
            <a:endParaRPr lang="en-IN" dirty="0"/>
          </a:p>
        </p:txBody>
      </p:sp>
      <p:sp>
        <p:nvSpPr>
          <p:cNvPr id="3" name="Content Placeholder 2"/>
          <p:cNvSpPr>
            <a:spLocks noGrp="1"/>
          </p:cNvSpPr>
          <p:nvPr>
            <p:ph idx="1"/>
          </p:nvPr>
        </p:nvSpPr>
        <p:spPr>
          <a:xfrm>
            <a:off x="457200" y="1295400"/>
            <a:ext cx="8229600" cy="5105400"/>
          </a:xfrm>
        </p:spPr>
        <p:txBody>
          <a:bodyPr>
            <a:noAutofit/>
          </a:bodyPr>
          <a:lstStyle/>
          <a:p>
            <a:r>
              <a:rPr lang="en-IN" sz="2000" b="1" dirty="0" smtClean="0"/>
              <a:t>#include&lt;</a:t>
            </a:r>
            <a:r>
              <a:rPr lang="en-IN" sz="2000" b="1" dirty="0" err="1" smtClean="0"/>
              <a:t>iostream</a:t>
            </a:r>
            <a:r>
              <a:rPr lang="en-IN" sz="2000" b="1" dirty="0" smtClean="0"/>
              <a:t>&gt;</a:t>
            </a:r>
          </a:p>
          <a:p>
            <a:r>
              <a:rPr lang="en-IN" sz="2000" b="1" dirty="0" smtClean="0"/>
              <a:t>using namespace std;</a:t>
            </a:r>
          </a:p>
          <a:p>
            <a:r>
              <a:rPr lang="en-IN" sz="2000" b="1" dirty="0" smtClean="0"/>
              <a:t>class op{   //</a:t>
            </a:r>
            <a:r>
              <a:rPr lang="en-IN" sz="2000" b="1" dirty="0" err="1" smtClean="0"/>
              <a:t>functor</a:t>
            </a:r>
            <a:endParaRPr lang="en-IN" sz="2000" b="1" dirty="0" smtClean="0"/>
          </a:p>
          <a:p>
            <a:r>
              <a:rPr lang="en-IN" sz="2000" b="1" dirty="0" err="1" smtClean="0"/>
              <a:t>int</a:t>
            </a:r>
            <a:r>
              <a:rPr lang="en-IN" sz="2000" b="1" dirty="0" smtClean="0"/>
              <a:t> counter=0;</a:t>
            </a:r>
          </a:p>
          <a:p>
            <a:r>
              <a:rPr lang="en-IN" sz="2000" b="1" dirty="0" smtClean="0"/>
              <a:t>public:</a:t>
            </a:r>
          </a:p>
          <a:p>
            <a:r>
              <a:rPr lang="en-IN" sz="2000" b="1" dirty="0" smtClean="0"/>
              <a:t>     </a:t>
            </a:r>
            <a:r>
              <a:rPr lang="en-IN" sz="2000" b="1" dirty="0" err="1" smtClean="0"/>
              <a:t>int</a:t>
            </a:r>
            <a:r>
              <a:rPr lang="en-IN" sz="2000" b="1" dirty="0" smtClean="0"/>
              <a:t> operator()(</a:t>
            </a:r>
            <a:r>
              <a:rPr lang="en-IN" sz="2000" b="1" dirty="0" err="1" smtClean="0"/>
              <a:t>int</a:t>
            </a:r>
            <a:r>
              <a:rPr lang="en-IN" sz="2000" b="1" dirty="0" smtClean="0"/>
              <a:t> num){return counter+=num;}</a:t>
            </a:r>
          </a:p>
          <a:p>
            <a:r>
              <a:rPr lang="en-IN" sz="2000" b="1" dirty="0" smtClean="0"/>
              <a:t>};</a:t>
            </a:r>
          </a:p>
          <a:p>
            <a:r>
              <a:rPr lang="en-IN" sz="2000" b="1" dirty="0" err="1" smtClean="0"/>
              <a:t>int</a:t>
            </a:r>
            <a:r>
              <a:rPr lang="en-IN" sz="2000" b="1" dirty="0" smtClean="0"/>
              <a:t> main()</a:t>
            </a:r>
          </a:p>
          <a:p>
            <a:r>
              <a:rPr lang="en-IN" sz="2000" b="1" dirty="0" smtClean="0"/>
              <a:t>{</a:t>
            </a:r>
          </a:p>
          <a:p>
            <a:r>
              <a:rPr lang="en-IN" sz="2000" b="1" dirty="0" smtClean="0"/>
              <a:t>op </a:t>
            </a:r>
            <a:r>
              <a:rPr lang="en-IN" sz="2000" b="1" dirty="0" err="1" smtClean="0"/>
              <a:t>obj</a:t>
            </a:r>
            <a:r>
              <a:rPr lang="en-IN" sz="2000" b="1" dirty="0" smtClean="0"/>
              <a:t>;</a:t>
            </a:r>
          </a:p>
          <a:p>
            <a:r>
              <a:rPr lang="en-IN" sz="2000" b="1" dirty="0" err="1" smtClean="0"/>
              <a:t>cout</a:t>
            </a:r>
            <a:r>
              <a:rPr lang="en-IN" sz="2000" b="1" dirty="0" smtClean="0"/>
              <a:t>&lt;&lt;</a:t>
            </a:r>
            <a:r>
              <a:rPr lang="en-IN" sz="2000" b="1" dirty="0" err="1" smtClean="0"/>
              <a:t>obj</a:t>
            </a:r>
            <a:r>
              <a:rPr lang="en-IN" sz="2000" b="1" dirty="0" smtClean="0"/>
              <a:t>(10)&lt;&lt;</a:t>
            </a:r>
            <a:r>
              <a:rPr lang="en-IN" sz="2000" b="1" dirty="0" err="1" smtClean="0"/>
              <a:t>endl</a:t>
            </a:r>
            <a:r>
              <a:rPr lang="en-IN" sz="2000" b="1" dirty="0" smtClean="0"/>
              <a:t>;//</a:t>
            </a:r>
            <a:r>
              <a:rPr lang="en-IN" sz="2000" b="1" dirty="0" err="1" smtClean="0"/>
              <a:t>functor</a:t>
            </a:r>
            <a:endParaRPr lang="en-IN" sz="2000" b="1" dirty="0" smtClean="0"/>
          </a:p>
          <a:p>
            <a:r>
              <a:rPr lang="en-IN" sz="2000" b="1" dirty="0" err="1" smtClean="0"/>
              <a:t>cout</a:t>
            </a:r>
            <a:r>
              <a:rPr lang="en-IN" sz="2000" b="1" dirty="0" smtClean="0"/>
              <a:t>&lt;&lt;</a:t>
            </a:r>
            <a:r>
              <a:rPr lang="en-IN" sz="2000" b="1" dirty="0" err="1" smtClean="0"/>
              <a:t>obj</a:t>
            </a:r>
            <a:r>
              <a:rPr lang="en-IN" sz="2000" b="1" dirty="0" smtClean="0"/>
              <a:t>(20);</a:t>
            </a:r>
          </a:p>
          <a:p>
            <a:r>
              <a:rPr lang="en-IN" sz="2000" b="1" dirty="0" smtClean="0"/>
              <a:t>return 0;</a:t>
            </a:r>
          </a:p>
          <a:p>
            <a:r>
              <a:rPr lang="en-IN" sz="2000" b="1" dirty="0" smtClean="0"/>
              <a:t>}</a:t>
            </a:r>
            <a:endParaRPr lang="en-IN" sz="20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905000"/>
            <a:ext cx="8217462" cy="41148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n</a:t>
            </a:r>
            <a:r>
              <a:rPr lang="en-IN" dirty="0" smtClean="0"/>
              <a:t>ew and delete operator overloading</a:t>
            </a:r>
            <a:endParaRPr lang="en-IN" dirty="0"/>
          </a:p>
        </p:txBody>
      </p:sp>
      <p:sp>
        <p:nvSpPr>
          <p:cNvPr id="3" name="Content Placeholder 2"/>
          <p:cNvSpPr>
            <a:spLocks noGrp="1"/>
          </p:cNvSpPr>
          <p:nvPr>
            <p:ph idx="1"/>
          </p:nvPr>
        </p:nvSpPr>
        <p:spPr/>
        <p:txBody>
          <a:bodyPr>
            <a:normAutofit fontScale="92500"/>
          </a:bodyPr>
          <a:lstStyle/>
          <a:p>
            <a:r>
              <a:rPr lang="en-IN" dirty="0" smtClean="0"/>
              <a:t>If these operators are overloaded using member function for a class, it means that these operators are overloaded </a:t>
            </a:r>
            <a:r>
              <a:rPr lang="en-IN" b="1" dirty="0" smtClean="0"/>
              <a:t>only for that specific class</a:t>
            </a:r>
            <a:r>
              <a:rPr lang="en-IN" dirty="0" smtClean="0"/>
              <a:t>. </a:t>
            </a:r>
          </a:p>
          <a:p>
            <a:r>
              <a:rPr lang="en-IN" dirty="0" smtClean="0"/>
              <a:t>If overloading is done outside a class (i.e. it is not a member function of a class), the overloaded ‘new’ and ‘delete’ will be called anytime you make use of these operators (within classes or outside classes). This is </a:t>
            </a:r>
            <a:r>
              <a:rPr lang="en-IN" b="1" dirty="0" smtClean="0"/>
              <a:t>global overloading</a:t>
            </a:r>
            <a:r>
              <a:rPr lang="en-IN" dirty="0" smtClean="0"/>
              <a:t>.</a:t>
            </a:r>
            <a:endParaRPr lang="en-IN"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new and delete to do something </a:t>
            </a:r>
            <a:r>
              <a:rPr lang="en-IN" b="1" dirty="0" smtClean="0"/>
              <a:t>customized that the compiler-provided versions don’t offer</a:t>
            </a:r>
            <a:r>
              <a:rPr lang="en-IN" dirty="0" smtClean="0"/>
              <a:t>. For example, You might write a custom operator delete that overwrites </a:t>
            </a:r>
            <a:r>
              <a:rPr lang="en-IN" dirty="0" err="1" smtClean="0"/>
              <a:t>deallocated</a:t>
            </a:r>
            <a:r>
              <a:rPr lang="en-IN" dirty="0" smtClean="0"/>
              <a:t> memory with zeros in order to increase the security of application data</a:t>
            </a:r>
            <a:r>
              <a:rPr lang="en-IN" dirty="0" smtClean="0"/>
              <a:t>.</a:t>
            </a:r>
          </a:p>
          <a:p>
            <a:r>
              <a:rPr lang="en-IN" b="1" dirty="0" smtClean="0"/>
              <a:t>Exception </a:t>
            </a:r>
            <a:r>
              <a:rPr lang="en-IN" b="1" dirty="0" smtClean="0"/>
              <a:t>handling routine</a:t>
            </a:r>
            <a:r>
              <a:rPr lang="en-IN" dirty="0" smtClean="0"/>
              <a:t> can be added in overloaded new operator function</a:t>
            </a:r>
            <a:r>
              <a:rPr lang="en-IN" dirty="0" smtClean="0"/>
              <a:t>.</a:t>
            </a:r>
          </a:p>
          <a:p>
            <a:r>
              <a:rPr lang="en-IN" dirty="0" smtClean="0"/>
              <a:t>The overloaded new operator function can accept arguments; therefore, a class can have </a:t>
            </a:r>
            <a:r>
              <a:rPr lang="en-IN" b="1" dirty="0" smtClean="0"/>
              <a:t>multiple overloaded new operator</a:t>
            </a:r>
            <a:r>
              <a:rPr lang="en-IN" dirty="0" smtClean="0"/>
              <a:t> functions. This gives the programmer more flexibility in customizing memory allocation for objects</a:t>
            </a:r>
            <a:r>
              <a:rPr lang="en-IN" dirty="0" smtClean="0"/>
              <a:t>.</a:t>
            </a:r>
          </a:p>
          <a:p>
            <a:pPr>
              <a:buNone/>
            </a:pP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it?</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Operator Overloading means providing multiple definition for the same operator. </a:t>
            </a:r>
          </a:p>
          <a:p>
            <a:r>
              <a:rPr lang="en-IN" dirty="0" smtClean="0"/>
              <a:t>For example, using </a:t>
            </a:r>
            <a:r>
              <a:rPr lang="en-IN" b="1" dirty="0" smtClean="0"/>
              <a:t>+ operator</a:t>
            </a:r>
            <a:r>
              <a:rPr lang="en-IN" dirty="0" smtClean="0"/>
              <a:t> with two integers will add the numbers, whereas, using </a:t>
            </a:r>
            <a:r>
              <a:rPr lang="en-IN" b="1" dirty="0" smtClean="0"/>
              <a:t>+ operator</a:t>
            </a:r>
            <a:r>
              <a:rPr lang="en-IN" dirty="0" smtClean="0"/>
              <a:t> with two std::string arguments will concatenate the </a:t>
            </a:r>
            <a:r>
              <a:rPr lang="en-IN" dirty="0" smtClean="0"/>
              <a:t>strings. These operator overloading are provided by default. </a:t>
            </a:r>
          </a:p>
          <a:p>
            <a:r>
              <a:rPr lang="en-IN" dirty="0" smtClean="0"/>
              <a:t>C++ provides the facility to overload operator for user defined classes too</a:t>
            </a:r>
            <a:r>
              <a:rPr lang="en-IN" dirty="0" smtClean="0"/>
              <a:t>. For example, complex number, time, fractions etc.</a:t>
            </a:r>
          </a:p>
          <a:p>
            <a:r>
              <a:rPr lang="en-IN" dirty="0" smtClean="0"/>
              <a:t>There are two ways to do it:</a:t>
            </a:r>
          </a:p>
          <a:p>
            <a:pPr marL="914400" lvl="1" indent="-514350">
              <a:buFont typeface="+mj-lt"/>
              <a:buAutoNum type="arabicPeriod"/>
            </a:pPr>
            <a:r>
              <a:rPr lang="en-IN" dirty="0" smtClean="0"/>
              <a:t>By member operator function</a:t>
            </a:r>
          </a:p>
          <a:p>
            <a:pPr marL="914400" lvl="1" indent="-514350">
              <a:buFont typeface="+mj-lt"/>
              <a:buAutoNum type="arabicPeriod"/>
            </a:pPr>
            <a:r>
              <a:rPr lang="en-IN" dirty="0" smtClean="0"/>
              <a:t>By friend operator function</a:t>
            </a:r>
            <a:r>
              <a:rPr lang="en-IN" dirty="0" smtClean="0"/>
              <a:t>	</a:t>
            </a:r>
            <a:r>
              <a:rPr lang="en-IN" dirty="0" smtClean="0"/>
              <a:t>	</a:t>
            </a:r>
            <a:endParaRPr lang="en-IN" dirty="0" smtClean="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Overloaded new operator also enables programmers to squeeze some </a:t>
            </a:r>
            <a:r>
              <a:rPr lang="en-IN" b="1" dirty="0" smtClean="0"/>
              <a:t>extra performance</a:t>
            </a:r>
            <a:r>
              <a:rPr lang="en-IN" dirty="0" smtClean="0"/>
              <a:t> out of their programs. </a:t>
            </a:r>
            <a:endParaRPr lang="en-IN" dirty="0" smtClean="0"/>
          </a:p>
          <a:p>
            <a:r>
              <a:rPr lang="en-IN" dirty="0" smtClean="0"/>
              <a:t>For </a:t>
            </a:r>
            <a:r>
              <a:rPr lang="en-IN" dirty="0" smtClean="0"/>
              <a:t>example, In a class, to speed up the allocation of new nodes, a list of deleted nodes is maintained so that their memory can be reused when new nodes are allocated</a:t>
            </a:r>
            <a:r>
              <a:rPr lang="en-IN" dirty="0" smtClean="0"/>
              <a:t>. </a:t>
            </a:r>
          </a:p>
          <a:p>
            <a:r>
              <a:rPr lang="en-IN" dirty="0" smtClean="0"/>
              <a:t>In </a:t>
            </a:r>
            <a:r>
              <a:rPr lang="en-IN" dirty="0" smtClean="0"/>
              <a:t>this case, the overloaded delete operator will add nodes to the list of deleted nodes and the overloaded new operator will allocate memory from this list rather than from the heap to speedup memory allocation. </a:t>
            </a:r>
            <a:endParaRPr lang="en-IN" dirty="0" smtClean="0"/>
          </a:p>
          <a:p>
            <a:r>
              <a:rPr lang="en-IN" dirty="0" smtClean="0"/>
              <a:t>Memory </a:t>
            </a:r>
            <a:r>
              <a:rPr lang="en-IN" dirty="0" smtClean="0"/>
              <a:t>from the heap can be used when the list of deleted nodes is </a:t>
            </a:r>
            <a:r>
              <a:rPr lang="en-IN" dirty="0" smtClean="0"/>
              <a:t>empty.</a:t>
            </a:r>
          </a:p>
          <a:p>
            <a:pPr>
              <a:buNone/>
            </a:pPr>
            <a:r>
              <a:rPr lang="en-IN" dirty="0" smtClean="0"/>
              <a:t>Source: https://www.geeksforgeeks.org/overloading-new-delete-operator-c/</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Syntax for overloading the new operator </a:t>
            </a:r>
          </a:p>
        </p:txBody>
      </p:sp>
      <p:sp>
        <p:nvSpPr>
          <p:cNvPr id="3" name="Content Placeholder 2"/>
          <p:cNvSpPr>
            <a:spLocks noGrp="1"/>
          </p:cNvSpPr>
          <p:nvPr>
            <p:ph idx="1"/>
          </p:nvPr>
        </p:nvSpPr>
        <p:spPr/>
        <p:txBody>
          <a:bodyPr>
            <a:normAutofit/>
          </a:bodyPr>
          <a:lstStyle/>
          <a:p>
            <a:r>
              <a:rPr lang="en-IN" b="1" dirty="0" smtClean="0"/>
              <a:t>void</a:t>
            </a:r>
            <a:r>
              <a:rPr lang="en-IN" b="1" dirty="0" smtClean="0"/>
              <a:t>* operator new(</a:t>
            </a:r>
            <a:r>
              <a:rPr lang="en-IN" b="1" dirty="0" err="1" smtClean="0"/>
              <a:t>size_t</a:t>
            </a:r>
            <a:r>
              <a:rPr lang="en-IN" b="1" dirty="0" smtClean="0"/>
              <a:t> size</a:t>
            </a:r>
            <a:r>
              <a:rPr lang="en-IN" b="1" dirty="0" smtClean="0"/>
              <a:t>);</a:t>
            </a:r>
          </a:p>
          <a:p>
            <a:r>
              <a:rPr lang="en-IN" dirty="0" err="1" smtClean="0"/>
              <a:t>size_t</a:t>
            </a:r>
            <a:r>
              <a:rPr lang="en-IN" dirty="0" smtClean="0"/>
              <a:t>, which specifies the number of bytes of memory to be allocated. </a:t>
            </a:r>
            <a:endParaRPr lang="en-IN" dirty="0" smtClean="0"/>
          </a:p>
          <a:p>
            <a:r>
              <a:rPr lang="en-IN" dirty="0" smtClean="0"/>
              <a:t>The </a:t>
            </a:r>
            <a:r>
              <a:rPr lang="en-IN" dirty="0" smtClean="0"/>
              <a:t>return type of the overloaded new must be void</a:t>
            </a:r>
            <a:r>
              <a:rPr lang="en-IN" dirty="0" smtClean="0"/>
              <a:t>*.</a:t>
            </a:r>
          </a:p>
          <a:p>
            <a:r>
              <a:rPr lang="en-IN" dirty="0" smtClean="0"/>
              <a:t>The </a:t>
            </a:r>
            <a:r>
              <a:rPr lang="en-IN" dirty="0" smtClean="0"/>
              <a:t>overloaded function returns a pointer to the beginning of the block of memory allocated.</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Syntax for delete operator overloading</a:t>
            </a:r>
            <a:endParaRPr lang="en-IN" dirty="0"/>
          </a:p>
        </p:txBody>
      </p:sp>
      <p:sp>
        <p:nvSpPr>
          <p:cNvPr id="3" name="Content Placeholder 2"/>
          <p:cNvSpPr>
            <a:spLocks noGrp="1"/>
          </p:cNvSpPr>
          <p:nvPr>
            <p:ph idx="1"/>
          </p:nvPr>
        </p:nvSpPr>
        <p:spPr/>
        <p:txBody>
          <a:bodyPr>
            <a:normAutofit fontScale="92500" lnSpcReduction="20000"/>
          </a:bodyPr>
          <a:lstStyle/>
          <a:p>
            <a:r>
              <a:rPr lang="en-IN" b="1" dirty="0" smtClean="0"/>
              <a:t>void </a:t>
            </a:r>
            <a:r>
              <a:rPr lang="en-IN" b="1" dirty="0" smtClean="0"/>
              <a:t>operator delete(void*);</a:t>
            </a:r>
            <a:r>
              <a:rPr lang="en-IN" dirty="0" smtClean="0"/>
              <a:t> </a:t>
            </a:r>
            <a:endParaRPr lang="en-IN" dirty="0" smtClean="0"/>
          </a:p>
          <a:p>
            <a:r>
              <a:rPr lang="en-IN" dirty="0" smtClean="0"/>
              <a:t>The </a:t>
            </a:r>
            <a:r>
              <a:rPr lang="en-IN" dirty="0" smtClean="0"/>
              <a:t>function receives a parameter of type void* which has to be deleted</a:t>
            </a:r>
            <a:r>
              <a:rPr lang="en-IN" dirty="0" smtClean="0"/>
              <a:t>.</a:t>
            </a:r>
          </a:p>
          <a:p>
            <a:r>
              <a:rPr lang="en-IN" dirty="0" smtClean="0"/>
              <a:t>Function </a:t>
            </a:r>
            <a:r>
              <a:rPr lang="en-IN" dirty="0" smtClean="0"/>
              <a:t>should not return anything</a:t>
            </a:r>
            <a:r>
              <a:rPr lang="en-IN" dirty="0" smtClean="0"/>
              <a:t>.</a:t>
            </a:r>
          </a:p>
          <a:p>
            <a:endParaRPr lang="en-IN" dirty="0" smtClean="0"/>
          </a:p>
          <a:p>
            <a:pPr>
              <a:buFont typeface="Wingdings" pitchFamily="2" charset="2"/>
              <a:buChar char="ü"/>
            </a:pPr>
            <a:r>
              <a:rPr lang="en-IN" dirty="0" smtClean="0"/>
              <a:t>Both overloaded new and delete operator functions are </a:t>
            </a:r>
            <a:r>
              <a:rPr lang="en-IN" b="1" dirty="0" smtClean="0"/>
              <a:t>static members </a:t>
            </a:r>
            <a:r>
              <a:rPr lang="en-IN" dirty="0" smtClean="0"/>
              <a:t>by default. Therefore, they don’t have access to </a:t>
            </a:r>
            <a:r>
              <a:rPr lang="en-IN" b="1" dirty="0" smtClean="0"/>
              <a:t>this pointer </a:t>
            </a:r>
            <a:r>
              <a:rPr lang="en-IN" dirty="0" smtClean="0"/>
              <a:t>.</a:t>
            </a:r>
          </a:p>
          <a:p>
            <a:pPr>
              <a:buFont typeface="Wingdings" pitchFamily="2" charset="2"/>
              <a:buChar char="ü"/>
            </a:pPr>
            <a:r>
              <a:rPr lang="en-IN" dirty="0" smtClean="0"/>
              <a:t>You cannot refer any instance variable directly inside these function.</a:t>
            </a:r>
            <a:endParaRPr lang="en-IN" dirty="0" smtClean="0"/>
          </a:p>
          <a:p>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 1</a:t>
            </a:r>
            <a:endParaRPr lang="en-IN" dirty="0"/>
          </a:p>
        </p:txBody>
      </p:sp>
      <p:sp>
        <p:nvSpPr>
          <p:cNvPr id="3" name="Content Placeholder 2"/>
          <p:cNvSpPr>
            <a:spLocks noGrp="1"/>
          </p:cNvSpPr>
          <p:nvPr>
            <p:ph idx="1"/>
          </p:nvPr>
        </p:nvSpPr>
        <p:spPr>
          <a:xfrm>
            <a:off x="457200" y="1295400"/>
            <a:ext cx="8229600" cy="5410200"/>
          </a:xfrm>
        </p:spPr>
        <p:txBody>
          <a:bodyPr>
            <a:normAutofit fontScale="92500" lnSpcReduction="20000"/>
          </a:bodyPr>
          <a:lstStyle/>
          <a:p>
            <a:r>
              <a:rPr lang="en-IN" sz="1800" dirty="0" smtClean="0"/>
              <a:t>#include&lt;</a:t>
            </a:r>
            <a:r>
              <a:rPr lang="en-IN" sz="1800" dirty="0" err="1" smtClean="0"/>
              <a:t>iostream</a:t>
            </a:r>
            <a:r>
              <a:rPr lang="en-IN" sz="1800" dirty="0" smtClean="0"/>
              <a:t>&gt;</a:t>
            </a:r>
          </a:p>
          <a:p>
            <a:r>
              <a:rPr lang="en-IN" sz="1800" dirty="0" smtClean="0"/>
              <a:t>#include&lt;</a:t>
            </a:r>
            <a:r>
              <a:rPr lang="en-IN" sz="1800" dirty="0" err="1" smtClean="0"/>
              <a:t>cstdlib</a:t>
            </a:r>
            <a:r>
              <a:rPr lang="en-IN" sz="1800" dirty="0" smtClean="0"/>
              <a:t>&gt;</a:t>
            </a:r>
          </a:p>
          <a:p>
            <a:r>
              <a:rPr lang="en-IN" sz="1800" dirty="0" err="1" smtClean="0"/>
              <a:t>int</a:t>
            </a:r>
            <a:r>
              <a:rPr lang="en-IN" sz="1800" dirty="0" smtClean="0"/>
              <a:t> </a:t>
            </a:r>
            <a:r>
              <a:rPr lang="en-IN" sz="1800" dirty="0" err="1" smtClean="0"/>
              <a:t>s_global</a:t>
            </a:r>
            <a:r>
              <a:rPr lang="en-IN" sz="1800" dirty="0" smtClean="0"/>
              <a:t>= 5;</a:t>
            </a:r>
          </a:p>
          <a:p>
            <a:r>
              <a:rPr lang="en-IN" sz="1800" dirty="0" smtClean="0"/>
              <a:t>using namespace std;</a:t>
            </a:r>
          </a:p>
          <a:p>
            <a:r>
              <a:rPr lang="en-IN" sz="1800" dirty="0" smtClean="0"/>
              <a:t>class student</a:t>
            </a:r>
          </a:p>
          <a:p>
            <a:r>
              <a:rPr lang="en-IN" sz="1800" dirty="0" smtClean="0"/>
              <a:t>{</a:t>
            </a:r>
          </a:p>
          <a:p>
            <a:r>
              <a:rPr lang="en-IN" sz="1800" dirty="0" smtClean="0"/>
              <a:t>	string </a:t>
            </a:r>
            <a:r>
              <a:rPr lang="en-IN" sz="1800" dirty="0" err="1" smtClean="0"/>
              <a:t>name;int</a:t>
            </a:r>
            <a:r>
              <a:rPr lang="en-IN" sz="1800" dirty="0" smtClean="0"/>
              <a:t> s;</a:t>
            </a:r>
          </a:p>
          <a:p>
            <a:r>
              <a:rPr lang="en-IN" sz="1800" dirty="0" smtClean="0"/>
              <a:t>	</a:t>
            </a:r>
            <a:r>
              <a:rPr lang="en-IN" sz="1800" dirty="0" err="1" smtClean="0"/>
              <a:t>int</a:t>
            </a:r>
            <a:r>
              <a:rPr lang="en-IN" sz="1800" dirty="0" smtClean="0"/>
              <a:t> *a;</a:t>
            </a:r>
          </a:p>
          <a:p>
            <a:r>
              <a:rPr lang="en-IN" sz="1800" dirty="0" smtClean="0"/>
              <a:t>	public:</a:t>
            </a:r>
          </a:p>
          <a:p>
            <a:r>
              <a:rPr lang="en-IN" sz="1800" dirty="0" smtClean="0"/>
              <a:t>	student()</a:t>
            </a:r>
          </a:p>
          <a:p>
            <a:r>
              <a:rPr lang="en-IN" sz="1800" dirty="0" smtClean="0"/>
              <a:t>	{</a:t>
            </a:r>
          </a:p>
          <a:p>
            <a:r>
              <a:rPr lang="en-IN" sz="1800" dirty="0" smtClean="0"/>
              <a:t>		</a:t>
            </a:r>
            <a:r>
              <a:rPr lang="en-IN" sz="1800" dirty="0" err="1" smtClean="0"/>
              <a:t>cout</a:t>
            </a:r>
            <a:r>
              <a:rPr lang="en-IN" sz="1800" dirty="0" smtClean="0"/>
              <a:t>&lt;&lt; "Constructor is called\n" ;</a:t>
            </a:r>
          </a:p>
          <a:p>
            <a:r>
              <a:rPr lang="en-IN" sz="1800" dirty="0" smtClean="0"/>
              <a:t>	}</a:t>
            </a:r>
          </a:p>
          <a:p>
            <a:r>
              <a:rPr lang="en-IN" sz="1800" dirty="0" smtClean="0"/>
              <a:t>	student(string name){</a:t>
            </a:r>
          </a:p>
          <a:p>
            <a:r>
              <a:rPr lang="en-IN" sz="1800" dirty="0" smtClean="0"/>
              <a:t>	    </a:t>
            </a:r>
            <a:r>
              <a:rPr lang="en-IN" sz="1800" dirty="0" err="1" smtClean="0"/>
              <a:t>cout</a:t>
            </a:r>
            <a:r>
              <a:rPr lang="en-IN" sz="1800" dirty="0" smtClean="0"/>
              <a:t>&lt;&lt;"inside cons name"&lt;&lt;</a:t>
            </a:r>
            <a:r>
              <a:rPr lang="en-IN" sz="1800" dirty="0" err="1" smtClean="0"/>
              <a:t>endl</a:t>
            </a:r>
            <a:r>
              <a:rPr lang="en-IN" sz="1800" dirty="0" smtClean="0"/>
              <a:t>;</a:t>
            </a:r>
          </a:p>
          <a:p>
            <a:r>
              <a:rPr lang="en-IN" sz="1800" dirty="0" smtClean="0"/>
              <a:t>	    this-&gt;name=name;</a:t>
            </a:r>
          </a:p>
          <a:p>
            <a:r>
              <a:rPr lang="en-IN" sz="1800" dirty="0" smtClean="0"/>
              <a:t>        </a:t>
            </a:r>
            <a:r>
              <a:rPr lang="en-IN" sz="1800" dirty="0" smtClean="0"/>
              <a:t>	    </a:t>
            </a:r>
            <a:r>
              <a:rPr lang="en-IN" sz="1800" dirty="0" err="1" smtClean="0"/>
              <a:t>cout</a:t>
            </a:r>
            <a:r>
              <a:rPr lang="en-IN" sz="1800" dirty="0" smtClean="0"/>
              <a:t>&lt;&lt;"Enter values"&lt;&lt;</a:t>
            </a:r>
            <a:r>
              <a:rPr lang="en-IN" sz="1800" dirty="0" err="1" smtClean="0"/>
              <a:t>endl</a:t>
            </a:r>
            <a:r>
              <a:rPr lang="en-IN" sz="1800" dirty="0" smtClean="0"/>
              <a:t>;</a:t>
            </a:r>
          </a:p>
          <a:p>
            <a:r>
              <a:rPr lang="en-IN" sz="1800" dirty="0" smtClean="0"/>
              <a:t>        </a:t>
            </a:r>
            <a:r>
              <a:rPr lang="en-IN" sz="1800" dirty="0" smtClean="0"/>
              <a:t>        for(</a:t>
            </a:r>
            <a:r>
              <a:rPr lang="en-IN" sz="1800" dirty="0" err="1" smtClean="0"/>
              <a:t>int</a:t>
            </a:r>
            <a:r>
              <a:rPr lang="en-IN" sz="1800" dirty="0" smtClean="0"/>
              <a:t> </a:t>
            </a:r>
            <a:r>
              <a:rPr lang="en-IN" sz="1800" dirty="0" err="1" smtClean="0"/>
              <a:t>i</a:t>
            </a:r>
            <a:r>
              <a:rPr lang="en-IN" sz="1800" dirty="0" smtClean="0"/>
              <a:t>=0;i&lt;this-&gt;</a:t>
            </a:r>
            <a:r>
              <a:rPr lang="en-IN" sz="1800" dirty="0" err="1" smtClean="0"/>
              <a:t>s;i</a:t>
            </a:r>
            <a:r>
              <a:rPr lang="en-IN" sz="1800" dirty="0" smtClean="0"/>
              <a:t>++)</a:t>
            </a:r>
          </a:p>
          <a:p>
            <a:r>
              <a:rPr lang="en-IN" sz="1800" dirty="0" smtClean="0"/>
              <a:t>            </a:t>
            </a:r>
            <a:r>
              <a:rPr lang="en-IN" sz="1800" dirty="0" smtClean="0"/>
              <a:t>    </a:t>
            </a:r>
            <a:r>
              <a:rPr lang="en-IN" sz="1800" dirty="0" err="1" smtClean="0"/>
              <a:t>cin</a:t>
            </a:r>
            <a:r>
              <a:rPr lang="en-IN" sz="1800" dirty="0" smtClean="0"/>
              <a:t>&gt;&gt;a[</a:t>
            </a:r>
            <a:r>
              <a:rPr lang="en-IN" sz="1800" dirty="0" err="1" smtClean="0"/>
              <a:t>i</a:t>
            </a:r>
            <a:r>
              <a:rPr lang="en-IN" sz="1800" dirty="0" smtClean="0"/>
              <a:t>];</a:t>
            </a:r>
          </a:p>
          <a:p>
            <a:r>
              <a:rPr lang="en-IN" sz="1800" dirty="0" smtClean="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a:xfrm>
            <a:off x="457200" y="1600200"/>
            <a:ext cx="8229600" cy="5105400"/>
          </a:xfrm>
        </p:spPr>
        <p:txBody>
          <a:bodyPr>
            <a:noAutofit/>
          </a:bodyPr>
          <a:lstStyle/>
          <a:p>
            <a:r>
              <a:rPr lang="en-IN" sz="2000" dirty="0" smtClean="0"/>
              <a:t>student(string name, </a:t>
            </a:r>
            <a:r>
              <a:rPr lang="en-IN" sz="2000" dirty="0" err="1" smtClean="0"/>
              <a:t>int</a:t>
            </a:r>
            <a:r>
              <a:rPr lang="en-IN" sz="2000" dirty="0" smtClean="0"/>
              <a:t> s)</a:t>
            </a:r>
          </a:p>
          <a:p>
            <a:r>
              <a:rPr lang="en-IN" sz="2000" dirty="0" smtClean="0"/>
              <a:t>	{   </a:t>
            </a:r>
            <a:r>
              <a:rPr lang="en-IN" sz="2000" dirty="0" err="1" smtClean="0"/>
              <a:t>cout</a:t>
            </a:r>
            <a:r>
              <a:rPr lang="en-IN" sz="2000" dirty="0" smtClean="0"/>
              <a:t>&lt;&lt;"inside cons name, s"&lt;&lt;</a:t>
            </a:r>
            <a:r>
              <a:rPr lang="en-IN" sz="2000" dirty="0" err="1" smtClean="0"/>
              <a:t>endl</a:t>
            </a:r>
            <a:r>
              <a:rPr lang="en-IN" sz="2000" dirty="0" smtClean="0"/>
              <a:t>;</a:t>
            </a:r>
          </a:p>
          <a:p>
            <a:r>
              <a:rPr lang="en-IN" sz="2000" dirty="0" smtClean="0"/>
              <a:t>		this-&gt;name = name;</a:t>
            </a:r>
          </a:p>
          <a:p>
            <a:r>
              <a:rPr lang="en-IN" sz="2000" dirty="0" smtClean="0"/>
              <a:t>		this-&gt;s=s;</a:t>
            </a:r>
          </a:p>
          <a:p>
            <a:r>
              <a:rPr lang="en-IN" sz="2000" dirty="0" smtClean="0"/>
              <a:t>		</a:t>
            </a:r>
            <a:r>
              <a:rPr lang="en-IN" sz="2000" dirty="0" err="1" smtClean="0"/>
              <a:t>cout</a:t>
            </a:r>
            <a:r>
              <a:rPr lang="en-IN" sz="2000" dirty="0" smtClean="0"/>
              <a:t>&lt;&lt;"Enter values"&lt;&lt;</a:t>
            </a:r>
            <a:r>
              <a:rPr lang="en-IN" sz="2000" dirty="0" err="1" smtClean="0"/>
              <a:t>endl</a:t>
            </a:r>
            <a:r>
              <a:rPr lang="en-IN" sz="2000" dirty="0" smtClean="0"/>
              <a:t>;</a:t>
            </a:r>
          </a:p>
          <a:p>
            <a:r>
              <a:rPr lang="en-IN" sz="2000" dirty="0" smtClean="0"/>
              <a:t>        for(</a:t>
            </a:r>
            <a:r>
              <a:rPr lang="en-IN" sz="2000" dirty="0" err="1" smtClean="0"/>
              <a:t>int</a:t>
            </a:r>
            <a:r>
              <a:rPr lang="en-IN" sz="2000" dirty="0" smtClean="0"/>
              <a:t> </a:t>
            </a:r>
            <a:r>
              <a:rPr lang="en-IN" sz="2000" dirty="0" err="1" smtClean="0"/>
              <a:t>i</a:t>
            </a:r>
            <a:r>
              <a:rPr lang="en-IN" sz="2000" dirty="0" smtClean="0"/>
              <a:t>=0;i&lt;this-&gt;</a:t>
            </a:r>
            <a:r>
              <a:rPr lang="en-IN" sz="2000" dirty="0" err="1" smtClean="0"/>
              <a:t>s;i</a:t>
            </a:r>
            <a:r>
              <a:rPr lang="en-IN" sz="2000" dirty="0" smtClean="0"/>
              <a:t>++)</a:t>
            </a:r>
          </a:p>
          <a:p>
            <a:r>
              <a:rPr lang="en-IN" sz="2000" dirty="0" smtClean="0"/>
              <a:t>            </a:t>
            </a:r>
            <a:r>
              <a:rPr lang="en-IN" sz="2000" dirty="0" err="1" smtClean="0"/>
              <a:t>cin</a:t>
            </a:r>
            <a:r>
              <a:rPr lang="en-IN" sz="2000" dirty="0" smtClean="0"/>
              <a:t>&gt;&gt;a[</a:t>
            </a:r>
            <a:r>
              <a:rPr lang="en-IN" sz="2000" dirty="0" err="1" smtClean="0"/>
              <a:t>i</a:t>
            </a:r>
            <a:r>
              <a:rPr lang="en-IN" sz="2000" dirty="0" smtClean="0"/>
              <a:t>];</a:t>
            </a:r>
          </a:p>
          <a:p>
            <a:r>
              <a:rPr lang="en-IN" sz="2000" dirty="0" smtClean="0"/>
              <a:t>	}</a:t>
            </a:r>
          </a:p>
          <a:p>
            <a:r>
              <a:rPr lang="en-IN" sz="2000" dirty="0" smtClean="0"/>
              <a:t>	void display()</a:t>
            </a:r>
          </a:p>
          <a:p>
            <a:r>
              <a:rPr lang="en-IN" sz="2000" dirty="0" smtClean="0"/>
              <a:t>	{</a:t>
            </a:r>
          </a:p>
          <a:p>
            <a:r>
              <a:rPr lang="en-IN" sz="2000" dirty="0" smtClean="0"/>
              <a:t>		</a:t>
            </a:r>
            <a:r>
              <a:rPr lang="en-IN" sz="2000" dirty="0" err="1" smtClean="0"/>
              <a:t>cout</a:t>
            </a:r>
            <a:r>
              <a:rPr lang="en-IN" sz="2000" dirty="0" smtClean="0"/>
              <a:t>&lt;&lt; "Name:" &lt;&lt; name &lt;&lt; </a:t>
            </a:r>
            <a:r>
              <a:rPr lang="en-IN" sz="2000" dirty="0" err="1" smtClean="0"/>
              <a:t>endl</a:t>
            </a:r>
            <a:r>
              <a:rPr lang="en-IN" sz="2000" dirty="0" smtClean="0"/>
              <a:t>;</a:t>
            </a:r>
          </a:p>
          <a:p>
            <a:r>
              <a:rPr lang="en-IN" sz="2000" dirty="0" smtClean="0"/>
              <a:t>		for(</a:t>
            </a:r>
            <a:r>
              <a:rPr lang="en-IN" sz="2000" dirty="0" err="1" smtClean="0"/>
              <a:t>int</a:t>
            </a:r>
            <a:r>
              <a:rPr lang="en-IN" sz="2000" dirty="0" smtClean="0"/>
              <a:t> </a:t>
            </a:r>
            <a:r>
              <a:rPr lang="en-IN" sz="2000" dirty="0" err="1" smtClean="0"/>
              <a:t>i</a:t>
            </a:r>
            <a:r>
              <a:rPr lang="en-IN" sz="2000" dirty="0" smtClean="0"/>
              <a:t>=0;i&lt;</a:t>
            </a:r>
            <a:r>
              <a:rPr lang="en-IN" sz="2000" dirty="0" err="1" smtClean="0"/>
              <a:t>s;i</a:t>
            </a:r>
            <a:r>
              <a:rPr lang="en-IN" sz="2000" dirty="0" smtClean="0"/>
              <a:t>++)</a:t>
            </a:r>
          </a:p>
          <a:p>
            <a:r>
              <a:rPr lang="en-IN" sz="2000" dirty="0" smtClean="0"/>
              <a:t>		</a:t>
            </a:r>
            <a:r>
              <a:rPr lang="en-IN" sz="2000" dirty="0" err="1" smtClean="0"/>
              <a:t>cout</a:t>
            </a:r>
            <a:r>
              <a:rPr lang="en-IN" sz="2000" dirty="0" smtClean="0"/>
              <a:t>&lt;&lt; a[</a:t>
            </a:r>
            <a:r>
              <a:rPr lang="en-IN" sz="2000" dirty="0" err="1" smtClean="0"/>
              <a:t>i</a:t>
            </a:r>
            <a:r>
              <a:rPr lang="en-IN" sz="2000" dirty="0" smtClean="0"/>
              <a:t>] &lt;&lt;" "&lt;&lt; </a:t>
            </a:r>
            <a:r>
              <a:rPr lang="en-IN" sz="2000" dirty="0" err="1" smtClean="0"/>
              <a:t>endl</a:t>
            </a:r>
            <a:r>
              <a:rPr lang="en-IN" sz="2000" dirty="0" smtClean="0"/>
              <a:t>;</a:t>
            </a:r>
          </a:p>
          <a:p>
            <a:r>
              <a:rPr lang="en-IN" sz="2000" dirty="0" smtClean="0"/>
              <a:t>	</a:t>
            </a:r>
            <a:r>
              <a:rPr lang="en-IN" sz="2000" dirty="0" smtClean="0"/>
              <a:t>}</a:t>
            </a:r>
            <a:endParaRPr lang="en-IN" sz="2000"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a:xfrm>
            <a:off x="457200" y="1219200"/>
            <a:ext cx="8229600" cy="4953000"/>
          </a:xfrm>
        </p:spPr>
        <p:txBody>
          <a:bodyPr>
            <a:noAutofit/>
          </a:bodyPr>
          <a:lstStyle/>
          <a:p>
            <a:r>
              <a:rPr lang="en-IN" sz="1800" dirty="0" smtClean="0"/>
              <a:t> </a:t>
            </a:r>
            <a:r>
              <a:rPr lang="en-IN" sz="1800" dirty="0" smtClean="0"/>
              <a:t>void * operator new(</a:t>
            </a:r>
            <a:r>
              <a:rPr lang="en-IN" sz="1800" dirty="0" err="1" smtClean="0"/>
              <a:t>size_t</a:t>
            </a:r>
            <a:r>
              <a:rPr lang="en-IN" sz="1800" dirty="0" smtClean="0"/>
              <a:t> size)</a:t>
            </a:r>
          </a:p>
          <a:p>
            <a:r>
              <a:rPr lang="en-IN" sz="1800" dirty="0" smtClean="0"/>
              <a:t>	{</a:t>
            </a:r>
          </a:p>
          <a:p>
            <a:r>
              <a:rPr lang="en-IN" sz="1800" dirty="0" smtClean="0"/>
              <a:t>		</a:t>
            </a:r>
            <a:r>
              <a:rPr lang="en-IN" sz="1800" dirty="0" err="1" smtClean="0"/>
              <a:t>cout</a:t>
            </a:r>
            <a:r>
              <a:rPr lang="en-IN" sz="1800" dirty="0" smtClean="0"/>
              <a:t>&lt;&lt; "Overloading new operator with size: " &lt;&lt; size &lt;&lt; </a:t>
            </a:r>
            <a:r>
              <a:rPr lang="en-IN" sz="1800" dirty="0" err="1" smtClean="0"/>
              <a:t>endl</a:t>
            </a:r>
            <a:r>
              <a:rPr lang="en-IN" sz="1800" dirty="0" smtClean="0"/>
              <a:t>;</a:t>
            </a:r>
          </a:p>
          <a:p>
            <a:r>
              <a:rPr lang="en-IN" sz="1800" dirty="0" smtClean="0"/>
              <a:t>		void * p = ::new student;</a:t>
            </a:r>
          </a:p>
          <a:p>
            <a:r>
              <a:rPr lang="en-IN" sz="1800" dirty="0" smtClean="0"/>
              <a:t>		//void * p = </a:t>
            </a:r>
            <a:r>
              <a:rPr lang="en-IN" sz="1800" dirty="0" err="1" smtClean="0"/>
              <a:t>malloc</a:t>
            </a:r>
            <a:r>
              <a:rPr lang="en-IN" sz="1800" dirty="0" smtClean="0"/>
              <a:t>(size); will also work fine</a:t>
            </a:r>
          </a:p>
          <a:p>
            <a:r>
              <a:rPr lang="en-IN" sz="1800" dirty="0" smtClean="0"/>
              <a:t>        student *t=(student*)p;</a:t>
            </a:r>
          </a:p>
          <a:p>
            <a:r>
              <a:rPr lang="en-IN" sz="1800" dirty="0" smtClean="0"/>
              <a:t>        t-&gt;a= new </a:t>
            </a:r>
            <a:r>
              <a:rPr lang="en-IN" sz="1800" dirty="0" err="1" smtClean="0"/>
              <a:t>int</a:t>
            </a:r>
            <a:r>
              <a:rPr lang="en-IN" sz="1800" dirty="0" smtClean="0"/>
              <a:t>[</a:t>
            </a:r>
            <a:r>
              <a:rPr lang="en-IN" sz="1800" dirty="0" err="1" smtClean="0"/>
              <a:t>s_global</a:t>
            </a:r>
            <a:r>
              <a:rPr lang="en-IN" sz="1800" dirty="0" smtClean="0"/>
              <a:t>];</a:t>
            </a:r>
          </a:p>
          <a:p>
            <a:r>
              <a:rPr lang="en-IN" sz="1800" dirty="0" smtClean="0"/>
              <a:t>        return p;</a:t>
            </a:r>
          </a:p>
          <a:p>
            <a:r>
              <a:rPr lang="en-IN" sz="1800" dirty="0" smtClean="0"/>
              <a:t>	</a:t>
            </a:r>
            <a:r>
              <a:rPr lang="en-IN" sz="1800" dirty="0" smtClean="0"/>
              <a:t>}</a:t>
            </a:r>
            <a:endParaRPr lang="en-IN" sz="1800"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void * operator new(</a:t>
            </a:r>
            <a:r>
              <a:rPr lang="en-IN" dirty="0" err="1" smtClean="0"/>
              <a:t>size_t</a:t>
            </a:r>
            <a:r>
              <a:rPr lang="en-IN" dirty="0" smtClean="0"/>
              <a:t> size, </a:t>
            </a:r>
            <a:r>
              <a:rPr lang="en-IN" dirty="0" err="1" smtClean="0"/>
              <a:t>int</a:t>
            </a:r>
            <a:r>
              <a:rPr lang="en-IN" dirty="0" smtClean="0"/>
              <a:t> s)</a:t>
            </a:r>
          </a:p>
          <a:p>
            <a:r>
              <a:rPr lang="en-IN" dirty="0" smtClean="0"/>
              <a:t>	{</a:t>
            </a:r>
          </a:p>
          <a:p>
            <a:r>
              <a:rPr lang="en-IN" dirty="0" smtClean="0"/>
              <a:t>		</a:t>
            </a:r>
            <a:r>
              <a:rPr lang="en-IN" dirty="0" err="1" smtClean="0"/>
              <a:t>cout</a:t>
            </a:r>
            <a:r>
              <a:rPr lang="en-IN" dirty="0" smtClean="0"/>
              <a:t>&lt;&lt; "Overloading new operator with size and </a:t>
            </a:r>
            <a:r>
              <a:rPr lang="en-IN" dirty="0" err="1" smtClean="0"/>
              <a:t>int</a:t>
            </a:r>
            <a:r>
              <a:rPr lang="en-IN" dirty="0" smtClean="0"/>
              <a:t>: " &lt;&lt; size &lt;&lt;" "&lt;&lt;s&lt;&lt; </a:t>
            </a:r>
            <a:r>
              <a:rPr lang="en-IN" dirty="0" err="1" smtClean="0"/>
              <a:t>endl</a:t>
            </a:r>
            <a:r>
              <a:rPr lang="en-IN" dirty="0" smtClean="0"/>
              <a:t>;</a:t>
            </a:r>
          </a:p>
          <a:p>
            <a:r>
              <a:rPr lang="en-IN" dirty="0" smtClean="0"/>
              <a:t>		void * p = ::new student;</a:t>
            </a:r>
          </a:p>
          <a:p>
            <a:r>
              <a:rPr lang="en-IN" dirty="0" smtClean="0"/>
              <a:t>		//void * p = </a:t>
            </a:r>
            <a:r>
              <a:rPr lang="en-IN" dirty="0" err="1" smtClean="0"/>
              <a:t>malloc</a:t>
            </a:r>
            <a:r>
              <a:rPr lang="en-IN" dirty="0" smtClean="0"/>
              <a:t>(size); will also work fine</a:t>
            </a:r>
          </a:p>
          <a:p>
            <a:r>
              <a:rPr lang="en-IN" dirty="0" smtClean="0"/>
              <a:t>        student *t=(student*)p;</a:t>
            </a:r>
          </a:p>
          <a:p>
            <a:r>
              <a:rPr lang="en-IN" dirty="0" smtClean="0"/>
              <a:t>        t-&gt;s=s;</a:t>
            </a:r>
          </a:p>
          <a:p>
            <a:r>
              <a:rPr lang="en-IN" dirty="0" smtClean="0"/>
              <a:t>        t-&gt;a= new </a:t>
            </a:r>
            <a:r>
              <a:rPr lang="en-IN" dirty="0" err="1" smtClean="0"/>
              <a:t>int</a:t>
            </a:r>
            <a:r>
              <a:rPr lang="en-IN" dirty="0" smtClean="0"/>
              <a:t>[t-&gt;s];</a:t>
            </a:r>
          </a:p>
          <a:p>
            <a:r>
              <a:rPr lang="en-IN" dirty="0" smtClean="0"/>
              <a:t>		return p;</a:t>
            </a:r>
          </a:p>
          <a:p>
            <a:r>
              <a:rPr lang="en-IN" dirty="0" smtClean="0"/>
              <a:t>	}</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void operator delete(void * p)</a:t>
            </a:r>
          </a:p>
          <a:p>
            <a:r>
              <a:rPr lang="en-IN" dirty="0" smtClean="0"/>
              <a:t>	{</a:t>
            </a:r>
          </a:p>
          <a:p>
            <a:r>
              <a:rPr lang="en-IN" dirty="0" smtClean="0"/>
              <a:t>		</a:t>
            </a:r>
            <a:r>
              <a:rPr lang="en-IN" dirty="0" err="1" smtClean="0"/>
              <a:t>cout</a:t>
            </a:r>
            <a:r>
              <a:rPr lang="en-IN" dirty="0" smtClean="0"/>
              <a:t>&lt;&lt; "Overloading delete operator " &lt;&lt; </a:t>
            </a:r>
            <a:r>
              <a:rPr lang="en-IN" dirty="0" err="1" smtClean="0"/>
              <a:t>endl</a:t>
            </a:r>
            <a:r>
              <a:rPr lang="en-IN" dirty="0" smtClean="0"/>
              <a:t>;</a:t>
            </a:r>
          </a:p>
          <a:p>
            <a:r>
              <a:rPr lang="en-IN" dirty="0" smtClean="0"/>
              <a:t>        student *t=(student*)p;</a:t>
            </a:r>
          </a:p>
          <a:p>
            <a:r>
              <a:rPr lang="en-IN" dirty="0" smtClean="0"/>
              <a:t>		delete t-&gt;a;</a:t>
            </a:r>
          </a:p>
          <a:p>
            <a:r>
              <a:rPr lang="en-IN" dirty="0" smtClean="0"/>
              <a:t>		//free(p);</a:t>
            </a:r>
          </a:p>
          <a:p>
            <a:r>
              <a:rPr lang="en-IN" dirty="0" smtClean="0"/>
              <a:t>        ::delete p;</a:t>
            </a:r>
          </a:p>
          <a:p>
            <a:r>
              <a:rPr lang="en-IN" dirty="0" smtClean="0"/>
              <a:t>	}</a:t>
            </a:r>
          </a:p>
          <a:p>
            <a:r>
              <a:rPr lang="en-IN" dirty="0" smtClean="0"/>
              <a:t>	~student(){</a:t>
            </a:r>
            <a:r>
              <a:rPr lang="en-IN" dirty="0" err="1" smtClean="0"/>
              <a:t>cout</a:t>
            </a:r>
            <a:r>
              <a:rPr lang="en-IN" dirty="0" smtClean="0"/>
              <a:t>&lt;&lt;"destructor is called"&lt;&lt;</a:t>
            </a:r>
            <a:r>
              <a:rPr lang="en-IN" dirty="0" err="1" smtClean="0"/>
              <a:t>endl</a:t>
            </a:r>
            <a:r>
              <a:rPr lang="en-IN" dirty="0" smtClean="0"/>
              <a:t>;}</a:t>
            </a:r>
          </a:p>
          <a:p>
            <a:r>
              <a:rPr lang="en-IN" dirty="0" smtClean="0"/>
              <a:t>};</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3" name="Content Placeholder 2"/>
          <p:cNvSpPr>
            <a:spLocks noGrp="1"/>
          </p:cNvSpPr>
          <p:nvPr>
            <p:ph idx="1"/>
          </p:nvPr>
        </p:nvSpPr>
        <p:spPr/>
        <p:txBody>
          <a:bodyPr/>
          <a:lstStyle/>
          <a:p>
            <a:r>
              <a:rPr lang="en-IN" dirty="0" err="1" smtClean="0"/>
              <a:t>int</a:t>
            </a:r>
            <a:r>
              <a:rPr lang="en-IN" dirty="0" smtClean="0"/>
              <a:t> main()</a:t>
            </a:r>
          </a:p>
          <a:p>
            <a:r>
              <a:rPr lang="en-IN" dirty="0" smtClean="0"/>
              <a:t>{</a:t>
            </a:r>
          </a:p>
          <a:p>
            <a:r>
              <a:rPr lang="en-IN" dirty="0" smtClean="0"/>
              <a:t>	student * p = new student("</a:t>
            </a:r>
            <a:r>
              <a:rPr lang="en-IN" dirty="0" err="1" smtClean="0"/>
              <a:t>Yash</a:t>
            </a:r>
            <a:r>
              <a:rPr lang="en-IN" dirty="0" smtClean="0"/>
              <a:t>", 5);</a:t>
            </a:r>
          </a:p>
          <a:p>
            <a:r>
              <a:rPr lang="en-IN" dirty="0" smtClean="0"/>
              <a:t>	p-&gt;display();</a:t>
            </a:r>
          </a:p>
          <a:p>
            <a:r>
              <a:rPr lang="en-IN" dirty="0" smtClean="0"/>
              <a:t>	delete p;</a:t>
            </a:r>
          </a:p>
          <a:p>
            <a:r>
              <a:rPr lang="en-IN" dirty="0" smtClean="0"/>
              <a:t>}</a:t>
            </a:r>
          </a:p>
          <a:p>
            <a:endParaRPr lang="en-IN" dirty="0" smtClean="0"/>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62000"/>
          </a:xfrm>
        </p:spPr>
        <p:txBody>
          <a:bodyPr/>
          <a:lstStyle/>
          <a:p>
            <a:r>
              <a:rPr lang="en-IN" dirty="0" smtClean="0"/>
              <a:t>Output</a:t>
            </a:r>
            <a:endParaRPr lang="en-IN" dirty="0"/>
          </a:p>
        </p:txBody>
      </p:sp>
      <p:pic>
        <p:nvPicPr>
          <p:cNvPr id="2051" name="Picture 3"/>
          <p:cNvPicPr>
            <a:picLocks noGrp="1" noChangeAspect="1" noChangeArrowheads="1"/>
          </p:cNvPicPr>
          <p:nvPr>
            <p:ph idx="1"/>
          </p:nvPr>
        </p:nvPicPr>
        <p:blipFill>
          <a:blip r:embed="rId2"/>
          <a:srcRect/>
          <a:stretch>
            <a:fillRect/>
          </a:stretch>
        </p:blipFill>
        <p:spPr bwMode="auto">
          <a:xfrm>
            <a:off x="304800" y="838201"/>
            <a:ext cx="6934200" cy="3047999"/>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304800" y="3886200"/>
            <a:ext cx="6934200" cy="2971801"/>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Unary operator overloading</a:t>
            </a:r>
            <a:endParaRPr lang="en-IN" dirty="0"/>
          </a:p>
        </p:txBody>
      </p:sp>
      <p:pic>
        <p:nvPicPr>
          <p:cNvPr id="3074" name="Picture 2"/>
          <p:cNvPicPr>
            <a:picLocks noGrp="1" noChangeAspect="1" noChangeArrowheads="1"/>
          </p:cNvPicPr>
          <p:nvPr>
            <p:ph idx="1"/>
          </p:nvPr>
        </p:nvPicPr>
        <p:blipFill>
          <a:blip r:embed="rId2"/>
          <a:srcRect/>
          <a:stretch>
            <a:fillRect/>
          </a:stretch>
        </p:blipFill>
        <p:spPr bwMode="auto">
          <a:xfrm>
            <a:off x="-25378" y="2209800"/>
            <a:ext cx="9110881" cy="3276599"/>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IN" dirty="0" smtClean="0"/>
              <a:t>++ operator overloading with member function</a:t>
            </a:r>
            <a:endParaRPr lang="en-IN" dirty="0"/>
          </a:p>
        </p:txBody>
      </p:sp>
      <p:sp>
        <p:nvSpPr>
          <p:cNvPr id="13" name="Content Placeholder 12"/>
          <p:cNvSpPr>
            <a:spLocks noGrp="1"/>
          </p:cNvSpPr>
          <p:nvPr>
            <p:ph idx="1"/>
          </p:nvPr>
        </p:nvSpPr>
        <p:spPr/>
        <p:txBody>
          <a:bodyPr>
            <a:normAutofit lnSpcReduction="10000"/>
          </a:bodyPr>
          <a:lstStyle/>
          <a:p>
            <a:r>
              <a:rPr lang="en-IN" b="1" dirty="0" smtClean="0"/>
              <a:t>class A{</a:t>
            </a:r>
          </a:p>
          <a:p>
            <a:r>
              <a:rPr lang="en-IN" b="1" dirty="0" err="1" smtClean="0"/>
              <a:t>int</a:t>
            </a:r>
            <a:r>
              <a:rPr lang="en-IN" b="1" dirty="0" smtClean="0"/>
              <a:t> a;</a:t>
            </a:r>
          </a:p>
          <a:p>
            <a:r>
              <a:rPr lang="en-IN" b="1" dirty="0" smtClean="0"/>
              <a:t>public:</a:t>
            </a:r>
          </a:p>
          <a:p>
            <a:r>
              <a:rPr lang="en-IN" b="1" dirty="0" smtClean="0"/>
              <a:t>    A(</a:t>
            </a:r>
            <a:r>
              <a:rPr lang="en-IN" b="1" dirty="0" err="1" smtClean="0"/>
              <a:t>int</a:t>
            </a:r>
            <a:r>
              <a:rPr lang="en-IN" b="1" dirty="0" smtClean="0"/>
              <a:t> x):a(x){}</a:t>
            </a:r>
          </a:p>
          <a:p>
            <a:r>
              <a:rPr lang="en-IN" b="1" dirty="0" smtClean="0"/>
              <a:t>    A operator ++(){return A(++a);}</a:t>
            </a:r>
          </a:p>
          <a:p>
            <a:r>
              <a:rPr lang="en-IN" b="1" dirty="0" smtClean="0"/>
              <a:t>    </a:t>
            </a:r>
            <a:r>
              <a:rPr lang="en-IN" b="1" dirty="0" smtClean="0"/>
              <a:t>A </a:t>
            </a:r>
            <a:r>
              <a:rPr lang="en-IN" b="1" dirty="0" smtClean="0"/>
              <a:t>operator ++(</a:t>
            </a:r>
            <a:r>
              <a:rPr lang="en-IN" b="1" dirty="0" err="1" smtClean="0"/>
              <a:t>int</a:t>
            </a:r>
            <a:r>
              <a:rPr lang="en-IN" b="1" dirty="0" smtClean="0"/>
              <a:t>){return A(a++);}</a:t>
            </a:r>
          </a:p>
          <a:p>
            <a:r>
              <a:rPr lang="en-IN" b="1" dirty="0" smtClean="0"/>
              <a:t>    void show(){</a:t>
            </a:r>
            <a:r>
              <a:rPr lang="en-IN" b="1" dirty="0" err="1" smtClean="0"/>
              <a:t>cout</a:t>
            </a:r>
            <a:r>
              <a:rPr lang="en-IN" b="1" dirty="0" smtClean="0"/>
              <a:t>&lt;&lt;a&lt;&lt;</a:t>
            </a:r>
            <a:r>
              <a:rPr lang="en-IN" b="1" dirty="0" err="1" smtClean="0"/>
              <a:t>endl</a:t>
            </a:r>
            <a:r>
              <a:rPr lang="en-IN" b="1" dirty="0" smtClean="0"/>
              <a:t>;}</a:t>
            </a:r>
          </a:p>
          <a:p>
            <a:r>
              <a:rPr lang="en-IN" b="1"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5" name="Content Placeholder 4"/>
          <p:cNvSpPr>
            <a:spLocks noGrp="1"/>
          </p:cNvSpPr>
          <p:nvPr>
            <p:ph sz="half" idx="1"/>
          </p:nvPr>
        </p:nvSpPr>
        <p:spPr>
          <a:prstGeom prst="rect">
            <a:avLst/>
          </a:prstGeom>
        </p:spPr>
        <p:txBody>
          <a:bodyPr>
            <a:spAutoFit/>
          </a:bodyPr>
          <a:lstStyle/>
          <a:p>
            <a:r>
              <a:rPr lang="en-IN" b="1" dirty="0" err="1" smtClean="0"/>
              <a:t>int</a:t>
            </a:r>
            <a:r>
              <a:rPr lang="en-IN" b="1" dirty="0" smtClean="0"/>
              <a:t> main(){</a:t>
            </a:r>
          </a:p>
          <a:p>
            <a:r>
              <a:rPr lang="en-IN" b="1" dirty="0" smtClean="0"/>
              <a:t>    A </a:t>
            </a:r>
            <a:r>
              <a:rPr lang="en-IN" b="1" dirty="0" err="1" smtClean="0"/>
              <a:t>obj</a:t>
            </a:r>
            <a:r>
              <a:rPr lang="en-IN" b="1" dirty="0" smtClean="0"/>
              <a:t>(10);</a:t>
            </a:r>
          </a:p>
          <a:p>
            <a:r>
              <a:rPr lang="en-IN" b="1" dirty="0" smtClean="0"/>
              <a:t>    A obj2=++</a:t>
            </a:r>
            <a:r>
              <a:rPr lang="en-IN" b="1" dirty="0" err="1" smtClean="0"/>
              <a:t>obj</a:t>
            </a:r>
            <a:r>
              <a:rPr lang="en-IN" b="1" dirty="0" smtClean="0"/>
              <a:t>;</a:t>
            </a:r>
          </a:p>
          <a:p>
            <a:r>
              <a:rPr lang="en-IN" b="1" dirty="0" smtClean="0"/>
              <a:t>    obj2.show();</a:t>
            </a:r>
          </a:p>
          <a:p>
            <a:r>
              <a:rPr lang="en-IN" b="1" dirty="0" smtClean="0"/>
              <a:t>    </a:t>
            </a:r>
            <a:r>
              <a:rPr lang="en-IN" b="1" dirty="0" err="1" smtClean="0"/>
              <a:t>obj.show</a:t>
            </a:r>
            <a:r>
              <a:rPr lang="en-IN" b="1" dirty="0" smtClean="0"/>
              <a:t>();</a:t>
            </a:r>
          </a:p>
          <a:p>
            <a:r>
              <a:rPr lang="en-IN" b="1" dirty="0" smtClean="0"/>
              <a:t>    A obj3=</a:t>
            </a:r>
            <a:r>
              <a:rPr lang="en-IN" b="1" dirty="0" err="1" smtClean="0"/>
              <a:t>obj</a:t>
            </a:r>
            <a:r>
              <a:rPr lang="en-IN" b="1" dirty="0" smtClean="0"/>
              <a:t>++;</a:t>
            </a:r>
          </a:p>
          <a:p>
            <a:r>
              <a:rPr lang="en-IN" b="1" dirty="0" smtClean="0"/>
              <a:t>    obj3.show();</a:t>
            </a:r>
          </a:p>
          <a:p>
            <a:r>
              <a:rPr lang="en-IN" b="1" dirty="0" smtClean="0"/>
              <a:t>    </a:t>
            </a:r>
            <a:r>
              <a:rPr lang="en-IN" b="1" dirty="0" err="1" smtClean="0"/>
              <a:t>obj.show</a:t>
            </a:r>
            <a:r>
              <a:rPr lang="en-IN" b="1" dirty="0" smtClean="0"/>
              <a:t>();</a:t>
            </a:r>
          </a:p>
          <a:p>
            <a:r>
              <a:rPr lang="en-IN" b="1" dirty="0" smtClean="0"/>
              <a:t>    return 0;}</a:t>
            </a:r>
            <a:endParaRPr lang="en-IN" b="1" dirty="0"/>
          </a:p>
        </p:txBody>
      </p:sp>
      <p:sp>
        <p:nvSpPr>
          <p:cNvPr id="6" name="Content Placeholder 9"/>
          <p:cNvSpPr>
            <a:spLocks noGrp="1"/>
          </p:cNvSpPr>
          <p:nvPr>
            <p:ph sz="half" idx="2"/>
          </p:nvPr>
        </p:nvSpPr>
        <p:spPr/>
        <p:txBody>
          <a:bodyPr/>
          <a:lstStyle/>
          <a:p>
            <a:r>
              <a:rPr lang="en-IN" dirty="0" smtClean="0"/>
              <a:t>Output:</a:t>
            </a:r>
          </a:p>
          <a:p>
            <a:r>
              <a:rPr lang="en-IN" dirty="0" smtClean="0"/>
              <a:t>11</a:t>
            </a:r>
          </a:p>
          <a:p>
            <a:r>
              <a:rPr lang="en-IN" dirty="0" smtClean="0"/>
              <a:t>11</a:t>
            </a:r>
          </a:p>
          <a:p>
            <a:r>
              <a:rPr lang="en-IN" dirty="0" smtClean="0"/>
              <a:t>11</a:t>
            </a:r>
          </a:p>
          <a:p>
            <a:r>
              <a:rPr lang="en-IN" dirty="0" smtClean="0"/>
              <a:t>12</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operator overloading with friend function</a:t>
            </a:r>
            <a:endParaRPr lang="en-IN" dirty="0"/>
          </a:p>
        </p:txBody>
      </p:sp>
      <p:sp>
        <p:nvSpPr>
          <p:cNvPr id="5" name="Content Placeholder 4"/>
          <p:cNvSpPr>
            <a:spLocks noGrp="1"/>
          </p:cNvSpPr>
          <p:nvPr>
            <p:ph idx="1"/>
          </p:nvPr>
        </p:nvSpPr>
        <p:spPr/>
        <p:txBody>
          <a:bodyPr>
            <a:normAutofit fontScale="92500" lnSpcReduction="20000"/>
          </a:bodyPr>
          <a:lstStyle/>
          <a:p>
            <a:r>
              <a:rPr lang="en-IN" b="1" dirty="0" smtClean="0"/>
              <a:t>class A{</a:t>
            </a:r>
          </a:p>
          <a:p>
            <a:r>
              <a:rPr lang="en-IN" b="1" dirty="0" err="1" smtClean="0"/>
              <a:t>int</a:t>
            </a:r>
            <a:r>
              <a:rPr lang="en-IN" b="1" dirty="0" smtClean="0"/>
              <a:t> a;</a:t>
            </a:r>
          </a:p>
          <a:p>
            <a:r>
              <a:rPr lang="en-IN" b="1" dirty="0" smtClean="0"/>
              <a:t>public:</a:t>
            </a:r>
          </a:p>
          <a:p>
            <a:r>
              <a:rPr lang="en-IN" b="1" dirty="0" smtClean="0"/>
              <a:t>A(</a:t>
            </a:r>
            <a:r>
              <a:rPr lang="en-IN" b="1" dirty="0" err="1" smtClean="0"/>
              <a:t>int</a:t>
            </a:r>
            <a:r>
              <a:rPr lang="en-IN" b="1" dirty="0" smtClean="0"/>
              <a:t> </a:t>
            </a:r>
            <a:r>
              <a:rPr lang="en-IN" b="1" dirty="0" smtClean="0"/>
              <a:t>x):a(x){}</a:t>
            </a:r>
          </a:p>
          <a:p>
            <a:r>
              <a:rPr lang="en-IN" b="1" dirty="0" smtClean="0"/>
              <a:t>friend </a:t>
            </a:r>
            <a:r>
              <a:rPr lang="en-IN" b="1" dirty="0" smtClean="0"/>
              <a:t>A operator ++(A &amp; </a:t>
            </a:r>
            <a:r>
              <a:rPr lang="en-IN" b="1" dirty="0" err="1" smtClean="0"/>
              <a:t>obj</a:t>
            </a:r>
            <a:r>
              <a:rPr lang="en-IN" b="1" dirty="0" smtClean="0"/>
              <a:t>){return    A(++</a:t>
            </a:r>
            <a:r>
              <a:rPr lang="en-IN" b="1" dirty="0" err="1" smtClean="0"/>
              <a:t>obj.a</a:t>
            </a:r>
            <a:r>
              <a:rPr lang="en-IN" b="1" dirty="0" smtClean="0"/>
              <a:t>);}</a:t>
            </a:r>
          </a:p>
          <a:p>
            <a:r>
              <a:rPr lang="en-IN" b="1" dirty="0" smtClean="0"/>
              <a:t>friend </a:t>
            </a:r>
            <a:r>
              <a:rPr lang="en-IN" b="1" dirty="0" smtClean="0"/>
              <a:t>A operator ++(A &amp; </a:t>
            </a:r>
            <a:r>
              <a:rPr lang="en-IN" b="1" dirty="0" err="1" smtClean="0"/>
              <a:t>obj,int</a:t>
            </a:r>
            <a:r>
              <a:rPr lang="en-IN" b="1" dirty="0" smtClean="0"/>
              <a:t>){return A(</a:t>
            </a:r>
            <a:r>
              <a:rPr lang="en-IN" b="1" dirty="0" err="1" smtClean="0"/>
              <a:t>obj.a</a:t>
            </a:r>
            <a:r>
              <a:rPr lang="en-IN" b="1" dirty="0" smtClean="0"/>
              <a:t>++);}</a:t>
            </a:r>
          </a:p>
          <a:p>
            <a:r>
              <a:rPr lang="en-IN" b="1" dirty="0" smtClean="0"/>
              <a:t>void </a:t>
            </a:r>
            <a:r>
              <a:rPr lang="en-IN" b="1" dirty="0" smtClean="0"/>
              <a:t>show(){</a:t>
            </a:r>
            <a:r>
              <a:rPr lang="en-IN" b="1" dirty="0" err="1" smtClean="0"/>
              <a:t>cout</a:t>
            </a:r>
            <a:r>
              <a:rPr lang="en-IN" b="1" dirty="0" smtClean="0"/>
              <a:t>&lt;&lt;a&lt;&lt;</a:t>
            </a:r>
            <a:r>
              <a:rPr lang="en-IN" b="1" dirty="0" err="1" smtClean="0"/>
              <a:t>endl</a:t>
            </a:r>
            <a:r>
              <a:rPr lang="en-IN" b="1" dirty="0" smtClean="0"/>
              <a:t>;}</a:t>
            </a:r>
          </a:p>
          <a:p>
            <a:r>
              <a:rPr lang="en-IN" b="1" dirty="0" smtClean="0"/>
              <a:t>};</a:t>
            </a:r>
          </a:p>
          <a:p>
            <a:endParaRPr lang="en-IN"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Binary operator overloading</a:t>
            </a:r>
            <a:endParaRPr lang="en-IN" dirty="0"/>
          </a:p>
        </p:txBody>
      </p:sp>
      <p:pic>
        <p:nvPicPr>
          <p:cNvPr id="4098" name="Picture 2"/>
          <p:cNvPicPr>
            <a:picLocks noGrp="1" noChangeAspect="1" noChangeArrowheads="1"/>
          </p:cNvPicPr>
          <p:nvPr>
            <p:ph idx="1"/>
          </p:nvPr>
        </p:nvPicPr>
        <p:blipFill>
          <a:blip r:embed="rId2"/>
          <a:srcRect/>
          <a:stretch>
            <a:fillRect/>
          </a:stretch>
        </p:blipFill>
        <p:spPr bwMode="auto">
          <a:xfrm>
            <a:off x="-1412" y="2133600"/>
            <a:ext cx="9067067"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operator via friend</a:t>
            </a:r>
            <a:endParaRPr lang="en-IN" dirty="0"/>
          </a:p>
        </p:txBody>
      </p:sp>
      <p:sp>
        <p:nvSpPr>
          <p:cNvPr id="3" name="Content Placeholder 2"/>
          <p:cNvSpPr>
            <a:spLocks noGrp="1"/>
          </p:cNvSpPr>
          <p:nvPr>
            <p:ph idx="1"/>
          </p:nvPr>
        </p:nvSpPr>
        <p:spPr/>
        <p:txBody>
          <a:bodyPr>
            <a:normAutofit lnSpcReduction="10000"/>
          </a:bodyPr>
          <a:lstStyle/>
          <a:p>
            <a:r>
              <a:rPr lang="en-IN" b="1" dirty="0" smtClean="0"/>
              <a:t>class A{</a:t>
            </a:r>
          </a:p>
          <a:p>
            <a:r>
              <a:rPr lang="en-IN" b="1" dirty="0" err="1" smtClean="0"/>
              <a:t>int</a:t>
            </a:r>
            <a:r>
              <a:rPr lang="en-IN" b="1" dirty="0" smtClean="0"/>
              <a:t> a;</a:t>
            </a:r>
          </a:p>
          <a:p>
            <a:r>
              <a:rPr lang="en-IN" b="1" dirty="0" smtClean="0"/>
              <a:t>public:</a:t>
            </a:r>
          </a:p>
          <a:p>
            <a:r>
              <a:rPr lang="en-IN" b="1" dirty="0" smtClean="0"/>
              <a:t>    A(</a:t>
            </a:r>
            <a:r>
              <a:rPr lang="en-IN" b="1" dirty="0" err="1" smtClean="0"/>
              <a:t>int</a:t>
            </a:r>
            <a:r>
              <a:rPr lang="en-IN" b="1" dirty="0" smtClean="0"/>
              <a:t> x):a(x){}</a:t>
            </a:r>
          </a:p>
          <a:p>
            <a:r>
              <a:rPr lang="en-IN" b="1" dirty="0" smtClean="0"/>
              <a:t>    friend A operator +(A  obj1, A obj2){return    A(obj1.a+obj2.a);}</a:t>
            </a:r>
          </a:p>
          <a:p>
            <a:r>
              <a:rPr lang="en-IN" b="1" dirty="0" smtClean="0"/>
              <a:t>    void show(){</a:t>
            </a:r>
            <a:r>
              <a:rPr lang="en-IN" b="1" dirty="0" err="1" smtClean="0"/>
              <a:t>cout</a:t>
            </a:r>
            <a:r>
              <a:rPr lang="en-IN" b="1" dirty="0" smtClean="0"/>
              <a:t>&lt;&lt;a&lt;&lt;</a:t>
            </a:r>
            <a:r>
              <a:rPr lang="en-IN" b="1" dirty="0" err="1" smtClean="0"/>
              <a:t>endl</a:t>
            </a:r>
            <a:r>
              <a:rPr lang="en-IN" b="1" dirty="0" smtClean="0"/>
              <a:t>;}</a:t>
            </a:r>
          </a:p>
          <a:p>
            <a:r>
              <a:rPr lang="en-IN" b="1" dirty="0" smtClean="0"/>
              <a:t>};</a:t>
            </a:r>
          </a:p>
          <a:p>
            <a:endParaRPr lang="en-IN"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operator via member</a:t>
            </a:r>
            <a:endParaRPr lang="en-IN" dirty="0"/>
          </a:p>
        </p:txBody>
      </p:sp>
      <p:sp>
        <p:nvSpPr>
          <p:cNvPr id="3" name="Content Placeholder 2"/>
          <p:cNvSpPr>
            <a:spLocks noGrp="1"/>
          </p:cNvSpPr>
          <p:nvPr>
            <p:ph idx="1"/>
          </p:nvPr>
        </p:nvSpPr>
        <p:spPr/>
        <p:txBody>
          <a:bodyPr/>
          <a:lstStyle/>
          <a:p>
            <a:r>
              <a:rPr lang="en-IN" b="1" dirty="0" smtClean="0"/>
              <a:t>class A{</a:t>
            </a:r>
          </a:p>
          <a:p>
            <a:r>
              <a:rPr lang="en-IN" b="1" dirty="0" err="1" smtClean="0"/>
              <a:t>int</a:t>
            </a:r>
            <a:r>
              <a:rPr lang="en-IN" b="1" dirty="0" smtClean="0"/>
              <a:t> a;</a:t>
            </a:r>
          </a:p>
          <a:p>
            <a:r>
              <a:rPr lang="en-IN" b="1" dirty="0" smtClean="0"/>
              <a:t>public:</a:t>
            </a:r>
          </a:p>
          <a:p>
            <a:r>
              <a:rPr lang="en-IN" b="1" dirty="0" smtClean="0"/>
              <a:t>    A(</a:t>
            </a:r>
            <a:r>
              <a:rPr lang="en-IN" b="1" dirty="0" err="1" smtClean="0"/>
              <a:t>int</a:t>
            </a:r>
            <a:r>
              <a:rPr lang="en-IN" b="1" dirty="0" smtClean="0"/>
              <a:t> x):a(x){}</a:t>
            </a:r>
          </a:p>
          <a:p>
            <a:r>
              <a:rPr lang="en-IN" b="1" dirty="0" smtClean="0"/>
              <a:t>    A operator +(A obj2){return    A(a+obj2.a);}</a:t>
            </a:r>
          </a:p>
          <a:p>
            <a:r>
              <a:rPr lang="en-IN" b="1" dirty="0" smtClean="0"/>
              <a:t>    void show(){</a:t>
            </a:r>
            <a:r>
              <a:rPr lang="en-IN" b="1" dirty="0" err="1" smtClean="0"/>
              <a:t>cout</a:t>
            </a:r>
            <a:r>
              <a:rPr lang="en-IN" b="1" dirty="0" smtClean="0"/>
              <a:t>&lt;&lt;a&lt;&lt;</a:t>
            </a:r>
            <a:r>
              <a:rPr lang="en-IN" b="1" dirty="0" err="1" smtClean="0"/>
              <a:t>endl</a:t>
            </a:r>
            <a:r>
              <a:rPr lang="en-IN" b="1" dirty="0" smtClean="0"/>
              <a:t>;}</a:t>
            </a:r>
          </a:p>
          <a:p>
            <a:r>
              <a:rPr lang="en-IN" b="1" dirty="0" smtClean="0"/>
              <a:t>};</a:t>
            </a:r>
          </a:p>
          <a:p>
            <a:endParaRPr lang="en-IN"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5979</TotalTime>
  <Words>1095</Words>
  <Application>Microsoft Office PowerPoint</Application>
  <PresentationFormat>On-screen Show (4:3)</PresentationFormat>
  <Paragraphs>229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Operator Overloading</vt:lpstr>
      <vt:lpstr>What is it?</vt:lpstr>
      <vt:lpstr>Unary operator overloading</vt:lpstr>
      <vt:lpstr>++ operator overloading with member function</vt:lpstr>
      <vt:lpstr>Contd…</vt:lpstr>
      <vt:lpstr>++ operator overloading with friend function</vt:lpstr>
      <vt:lpstr>Binary operator overloading</vt:lpstr>
      <vt:lpstr>+ operator via friend</vt:lpstr>
      <vt:lpstr>+ operator via member</vt:lpstr>
      <vt:lpstr>Difference between two calls</vt:lpstr>
      <vt:lpstr>Exceptions</vt:lpstr>
      <vt:lpstr>= operator overloading</vt:lpstr>
      <vt:lpstr>Contd..</vt:lpstr>
      <vt:lpstr>-&gt;operator overloading</vt:lpstr>
      <vt:lpstr>Contd..</vt:lpstr>
      <vt:lpstr>() overloading</vt:lpstr>
      <vt:lpstr>Output</vt:lpstr>
      <vt:lpstr>new and delete operator overloading</vt:lpstr>
      <vt:lpstr>Advantages</vt:lpstr>
      <vt:lpstr>Advantages</vt:lpstr>
      <vt:lpstr>Syntax for overloading the new operator </vt:lpstr>
      <vt:lpstr>Syntax for delete operator overloading</vt:lpstr>
      <vt:lpstr>Program 1</vt:lpstr>
      <vt:lpstr>Contd..</vt:lpstr>
      <vt:lpstr>Contd..</vt:lpstr>
      <vt:lpstr>Contd..</vt:lpstr>
      <vt:lpstr>Contd..</vt:lpstr>
      <vt:lpstr>Contd..</vt:lpstr>
      <vt:lpstr>Output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Operator Overloading</dc:title>
  <dc:creator>hp</dc:creator>
  <cp:lastModifiedBy>hp</cp:lastModifiedBy>
  <cp:revision>80</cp:revision>
  <dcterms:created xsi:type="dcterms:W3CDTF">2006-08-16T00:00:00Z</dcterms:created>
  <dcterms:modified xsi:type="dcterms:W3CDTF">2020-08-31T09:36:14Z</dcterms:modified>
</cp:coreProperties>
</file>