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 id="2147483738" r:id="rId2"/>
    <p:sldMasterId id="2147483767" r:id="rId3"/>
  </p:sldMasterIdLst>
  <p:sldIdLst>
    <p:sldId id="263" r:id="rId4"/>
    <p:sldId id="256" r:id="rId5"/>
    <p:sldId id="257" r:id="rId6"/>
    <p:sldId id="262" r:id="rId7"/>
    <p:sldId id="258" r:id="rId8"/>
    <p:sldId id="260" r:id="rId9"/>
    <p:sldId id="266" r:id="rId10"/>
    <p:sldId id="259" r:id="rId11"/>
    <p:sldId id="261" r:id="rId12"/>
    <p:sldId id="264"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98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856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5848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974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1552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4/21/2019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9148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4/21/2019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172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3754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5231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0838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30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7627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6334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354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292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8426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4665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9569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4/21/2019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6503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59978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30449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32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8908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70351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4140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0116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0543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73537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914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4/21/2019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26439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07551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2430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861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030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352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1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645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4/21/2019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284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18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6.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4/21/2019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99332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4/21/2019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76131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4/21/2019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98583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419B-0202-4E7C-8B56-6722F50FD3D7}"/>
              </a:ext>
            </a:extLst>
          </p:cNvPr>
          <p:cNvSpPr>
            <a:spLocks noGrp="1"/>
          </p:cNvSpPr>
          <p:nvPr>
            <p:ph type="ctrTitle"/>
          </p:nvPr>
        </p:nvSpPr>
        <p:spPr>
          <a:xfrm>
            <a:off x="3088258" y="99419"/>
            <a:ext cx="8825658" cy="3329581"/>
          </a:xfrm>
        </p:spPr>
        <p:txBody>
          <a:bodyPr/>
          <a:lstStyle/>
          <a:p>
            <a:r>
              <a:rPr lang="en-US" dirty="0"/>
              <a:t>WELCOME</a:t>
            </a:r>
          </a:p>
        </p:txBody>
      </p:sp>
      <p:sp>
        <p:nvSpPr>
          <p:cNvPr id="3" name="Subtitle 2">
            <a:extLst>
              <a:ext uri="{FF2B5EF4-FFF2-40B4-BE49-F238E27FC236}">
                <a16:creationId xmlns:a16="http://schemas.microsoft.com/office/drawing/2014/main" id="{2B9A5D1E-A5D0-4104-8230-F5D49879C6C2}"/>
              </a:ext>
            </a:extLst>
          </p:cNvPr>
          <p:cNvSpPr>
            <a:spLocks noGrp="1"/>
          </p:cNvSpPr>
          <p:nvPr>
            <p:ph type="subTitle" idx="1"/>
          </p:nvPr>
        </p:nvSpPr>
        <p:spPr>
          <a:xfrm>
            <a:off x="188304" y="3688808"/>
            <a:ext cx="8825658" cy="861420"/>
          </a:xfrm>
        </p:spPr>
        <p:txBody>
          <a:bodyPr/>
          <a:lstStyle/>
          <a:p>
            <a:r>
              <a:rPr lang="en-US" dirty="0"/>
              <a:t>READY FOR THE ACTION…………………….</a:t>
            </a:r>
          </a:p>
        </p:txBody>
      </p:sp>
    </p:spTree>
    <p:extLst>
      <p:ext uri="{BB962C8B-B14F-4D97-AF65-F5344CB8AC3E}">
        <p14:creationId xmlns:p14="http://schemas.microsoft.com/office/powerpoint/2010/main" val="21538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2005 -0.24283 L 0.12148 -0.03496 C 0.15078 0.01204 0.19505 0.0375 0.24154 0.0375 C 0.29453 0.0375 0.33685 0.01204 0.36615 -0.03496 L 0.50794 -0.24283 " pathEditMode="relative" rAng="0" ptsTypes="AAAAA">
                                      <p:cBhvr>
                                        <p:cTn id="6" dur="2000" fill="hold"/>
                                        <p:tgtEl>
                                          <p:spTgt spid="3">
                                            <p:txEl>
                                              <p:pRg st="0" end="0"/>
                                            </p:txEl>
                                          </p:spTgt>
                                        </p:tgtEl>
                                        <p:attrNameLst>
                                          <p:attrName>ppt_x</p:attrName>
                                          <p:attrName>ppt_y</p:attrName>
                                        </p:attrNameLst>
                                      </p:cBhvr>
                                      <p:rCtr x="26393" y="140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05E5-240E-48A2-B2A3-06CEC902933B}"/>
              </a:ext>
            </a:extLst>
          </p:cNvPr>
          <p:cNvSpPr>
            <a:spLocks noGrp="1"/>
          </p:cNvSpPr>
          <p:nvPr>
            <p:ph type="title" idx="4294967295"/>
          </p:nvPr>
        </p:nvSpPr>
        <p:spPr>
          <a:xfrm>
            <a:off x="0" y="417513"/>
            <a:ext cx="7715250" cy="827087"/>
          </a:xfrm>
        </p:spPr>
        <p:txBody>
          <a:bodyPr>
            <a:normAutofit fontScale="90000"/>
          </a:bodyPr>
          <a:lstStyle/>
          <a:p>
            <a:r>
              <a:rPr lang="en-US" dirty="0">
                <a:latin typeface="Baskerville Old Face" panose="02020602080505020303" pitchFamily="18" charset="0"/>
              </a:rPr>
              <a:t>MODULES AND ITS WORKING….</a:t>
            </a:r>
          </a:p>
        </p:txBody>
      </p:sp>
      <p:sp>
        <p:nvSpPr>
          <p:cNvPr id="5" name="Content Placeholder 4">
            <a:extLst>
              <a:ext uri="{FF2B5EF4-FFF2-40B4-BE49-F238E27FC236}">
                <a16:creationId xmlns:a16="http://schemas.microsoft.com/office/drawing/2014/main" id="{547071FB-A33F-4BE6-8E71-97AB523AD6F6}"/>
              </a:ext>
            </a:extLst>
          </p:cNvPr>
          <p:cNvSpPr>
            <a:spLocks noGrp="1"/>
          </p:cNvSpPr>
          <p:nvPr>
            <p:ph idx="4294967295"/>
          </p:nvPr>
        </p:nvSpPr>
        <p:spPr>
          <a:xfrm>
            <a:off x="0" y="1184882"/>
            <a:ext cx="11546378" cy="4850158"/>
          </a:xfrm>
        </p:spPr>
        <p:txBody>
          <a:bodyPr>
            <a:noAutofit/>
          </a:bodyPr>
          <a:lstStyle/>
          <a:p>
            <a:pPr marL="0" marR="0" algn="just">
              <a:spcBef>
                <a:spcPts val="0"/>
              </a:spcBef>
              <a:spcAft>
                <a:spcPts val="0"/>
              </a:spcAft>
            </a:pPr>
            <a:r>
              <a:rPr lang="en-US" kern="1400" spc="-50" dirty="0">
                <a:latin typeface="Cambria" panose="02040503050406030204" pitchFamily="18" charset="0"/>
                <a:ea typeface="Times New Roman" panose="02020603050405020304" pitchFamily="18" charset="0"/>
                <a:cs typeface="Times New Roman" panose="02020603050405020304" pitchFamily="18" charset="0"/>
              </a:rPr>
              <a:t>This project comprises of three primary modules :-</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DEVELOPER MODULE</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TEACHERS MODULE</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STUDENT MODULE</a:t>
            </a:r>
          </a:p>
          <a:p>
            <a:pPr marL="457200" marR="0">
              <a:lnSpc>
                <a:spcPct val="107000"/>
              </a:lnSpc>
              <a:spcBef>
                <a:spcPts val="0"/>
              </a:spcBef>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 </a:t>
            </a:r>
          </a:p>
          <a:p>
            <a:pPr marL="342900" marR="0" lvl="0" indent="-342900">
              <a:lnSpc>
                <a:spcPct val="107000"/>
              </a:lnSpc>
              <a:spcBef>
                <a:spcPts val="0"/>
              </a:spcBef>
              <a:spcAft>
                <a:spcPts val="800"/>
              </a:spcAft>
              <a:buFont typeface="Wingdings" panose="05000000000000000000" pitchFamily="2" charset="2"/>
              <a:buChar char=""/>
            </a:pPr>
            <a:r>
              <a:rPr lang="en-US" dirty="0">
                <a:latin typeface="Cambria" panose="02040503050406030204" pitchFamily="18" charset="0"/>
                <a:ea typeface="Times New Roman" panose="02020603050405020304" pitchFamily="18" charset="0"/>
                <a:cs typeface="Times New Roman" panose="02020603050405020304" pitchFamily="18" charset="0"/>
              </a:rPr>
              <a:t>DEVELOPER’S MODULE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lnSpc>
                <a:spcPct val="107000"/>
              </a:lnSpc>
              <a:spcBef>
                <a:spcPts val="0"/>
              </a:spcBef>
              <a:spcAft>
                <a:spcPts val="800"/>
              </a:spcAft>
            </a:pPr>
            <a:r>
              <a:rPr lang="en-US" sz="1800" dirty="0">
                <a:latin typeface="Cambria" panose="02040503050406030204" pitchFamily="18" charset="0"/>
                <a:ea typeface="Times New Roman" panose="02020603050405020304" pitchFamily="18" charset="0"/>
                <a:cs typeface="Times New Roman" panose="02020603050405020304" pitchFamily="18" charset="0"/>
              </a:rPr>
              <a:t>In this module their is a portal for developer only for accessing the</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lnSpc>
                <a:spcPct val="107000"/>
              </a:lnSpc>
              <a:spcBef>
                <a:spcPts val="0"/>
              </a:spcBef>
              <a:spcAft>
                <a:spcPts val="800"/>
              </a:spcAft>
            </a:pPr>
            <a:r>
              <a:rPr lang="en-US" sz="1800" dirty="0">
                <a:latin typeface="Cambria" panose="02040503050406030204" pitchFamily="18" charset="0"/>
                <a:ea typeface="Times New Roman" panose="02020603050405020304" pitchFamily="18" charset="0"/>
                <a:cs typeface="Times New Roman" panose="02020603050405020304" pitchFamily="18" charset="0"/>
              </a:rPr>
              <a:t>part of data hidden database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lnSpc>
                <a:spcPct val="107000"/>
              </a:lnSpc>
              <a:spcBef>
                <a:spcPts val="0"/>
              </a:spcBef>
              <a:spcAft>
                <a:spcPts val="800"/>
              </a:spcAft>
            </a:pPr>
            <a:r>
              <a:rPr lang="en-US" sz="1800" dirty="0">
                <a:latin typeface="Cambria" panose="02040503050406030204" pitchFamily="18" charset="0"/>
                <a:ea typeface="Times New Roman" panose="02020603050405020304" pitchFamily="18" charset="0"/>
                <a:cs typeface="Times New Roman" panose="02020603050405020304" pitchFamily="18" charset="0"/>
              </a:rPr>
              <a:t>He/she is able to access all the ids and passwords of teachers previously logged in after the installation of the software in the system. He/she can also be able to access all the students information which was being created after the installation of the software</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lnSpc>
                <a:spcPct val="107000"/>
              </a:lnSpc>
              <a:spcBef>
                <a:spcPts val="0"/>
              </a:spcBef>
              <a:spcAft>
                <a:spcPts val="800"/>
              </a:spcAft>
            </a:pPr>
            <a:r>
              <a:rPr lang="en-US" sz="1800" dirty="0">
                <a:latin typeface="Cambria" panose="02040503050406030204" pitchFamily="18" charset="0"/>
                <a:ea typeface="Times New Roman" panose="02020603050405020304" pitchFamily="18" charset="0"/>
                <a:cs typeface="Times New Roman" panose="02020603050405020304" pitchFamily="18" charset="0"/>
              </a:rPr>
              <a:t>He/she able to access all those by providing the Id and Password into the developer’s portal.</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lnSpc>
                <a:spcPct val="107000"/>
              </a:lnSpc>
              <a:spcBef>
                <a:spcPts val="0"/>
              </a:spcBef>
              <a:spcAft>
                <a:spcPts val="800"/>
              </a:spcAft>
            </a:pPr>
            <a:r>
              <a:rPr lang="en-US" dirty="0">
                <a:latin typeface="Cambria" panose="020405030504060302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408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xEl>
                                              <p:pRg st="9" end="9"/>
                                            </p:txEl>
                                          </p:spTgt>
                                        </p:tgtEl>
                                        <p:attrNameLst>
                                          <p:attrName>style.visibility</p:attrName>
                                        </p:attrNameLst>
                                      </p:cBhvr>
                                      <p:to>
                                        <p:strVal val="visible"/>
                                      </p:to>
                                    </p:set>
                                    <p:animEffect transition="in" filter="fade">
                                      <p:cBhvr>
                                        <p:cTn id="58" dur="1000"/>
                                        <p:tgtEl>
                                          <p:spTgt spid="5">
                                            <p:txEl>
                                              <p:pRg st="9" end="9"/>
                                            </p:txEl>
                                          </p:spTgt>
                                        </p:tgtEl>
                                      </p:cBhvr>
                                    </p:animEffect>
                                    <p:anim calcmode="lin" valueType="num">
                                      <p:cBhvr>
                                        <p:cTn id="59"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5">
                                            <p:txEl>
                                              <p:pRg st="10" end="10"/>
                                            </p:txEl>
                                          </p:spTgt>
                                        </p:tgtEl>
                                        <p:attrNameLst>
                                          <p:attrName>style.visibility</p:attrName>
                                        </p:attrNameLst>
                                      </p:cBhvr>
                                      <p:to>
                                        <p:strVal val="visible"/>
                                      </p:to>
                                    </p:set>
                                    <p:animEffect transition="in" filter="fade">
                                      <p:cBhvr>
                                        <p:cTn id="65" dur="1000"/>
                                        <p:tgtEl>
                                          <p:spTgt spid="5">
                                            <p:txEl>
                                              <p:pRg st="10" end="10"/>
                                            </p:txEl>
                                          </p:spTgt>
                                        </p:tgtEl>
                                      </p:cBhvr>
                                    </p:animEffect>
                                    <p:anim calcmode="lin" valueType="num">
                                      <p:cBhvr>
                                        <p:cTn id="66"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7007A-A469-40EB-89A1-E04B30271636}"/>
              </a:ext>
            </a:extLst>
          </p:cNvPr>
          <p:cNvSpPr>
            <a:spLocks noGrp="1"/>
          </p:cNvSpPr>
          <p:nvPr>
            <p:ph idx="4294967295"/>
          </p:nvPr>
        </p:nvSpPr>
        <p:spPr>
          <a:xfrm>
            <a:off x="0" y="141316"/>
            <a:ext cx="12070080" cy="6126480"/>
          </a:xfrm>
        </p:spPr>
        <p:txBody>
          <a:bodyPr>
            <a:normAutofit fontScale="85000" lnSpcReduction="10000"/>
          </a:bodyPr>
          <a:lstStyle/>
          <a:p>
            <a:pPr marL="365760" marR="0" indent="0" algn="just">
              <a:lnSpc>
                <a:spcPct val="107000"/>
              </a:lnSpc>
              <a:spcBef>
                <a:spcPts val="0"/>
              </a:spcBef>
              <a:spcAft>
                <a:spcPts val="800"/>
              </a:spcAft>
              <a:buNone/>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2600" dirty="0">
                <a:latin typeface="Cambria" panose="02040503050406030204" pitchFamily="18" charset="0"/>
                <a:ea typeface="Times New Roman" panose="02020603050405020304" pitchFamily="18" charset="0"/>
                <a:cs typeface="Times New Roman" panose="02020603050405020304" pitchFamily="18" charset="0"/>
              </a:rPr>
              <a:t>TEACHER’S MODULE</a:t>
            </a:r>
            <a:endParaRPr lang="en-US" sz="2600" dirty="0">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dirty="0">
                <a:latin typeface="Cambria" panose="02040503050406030204" pitchFamily="18" charset="0"/>
                <a:ea typeface="Times New Roman" panose="02020603050405020304" pitchFamily="18" charset="0"/>
                <a:cs typeface="Times New Roman" panose="02020603050405020304" pitchFamily="18" charset="0"/>
              </a:rPr>
              <a:t>      </a:t>
            </a:r>
            <a:r>
              <a:rPr lang="en-US" sz="2100" dirty="0">
                <a:latin typeface="Cambria" panose="02040503050406030204" pitchFamily="18" charset="0"/>
                <a:ea typeface="Times New Roman" panose="02020603050405020304" pitchFamily="18" charset="0"/>
                <a:cs typeface="Times New Roman" panose="02020603050405020304" pitchFamily="18" charset="0"/>
              </a:rPr>
              <a:t>In teacher’s module their firstly software asks to login or signup their ids and password.</a:t>
            </a:r>
            <a:endParaRPr lang="en-US" sz="2100" dirty="0">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100" dirty="0">
                <a:latin typeface="Cambria" panose="02040503050406030204" pitchFamily="18" charset="0"/>
                <a:ea typeface="Times New Roman" panose="02020603050405020304" pitchFamily="18" charset="0"/>
                <a:cs typeface="Times New Roman" panose="02020603050405020304" pitchFamily="18" charset="0"/>
              </a:rPr>
              <a:t>     One is able to go through the sub modules after the successful login otherwise he/she has to sign up their account</a:t>
            </a:r>
          </a:p>
          <a:p>
            <a:pPr marL="0" marR="0" algn="just">
              <a:lnSpc>
                <a:spcPct val="107000"/>
              </a:lnSpc>
              <a:spcBef>
                <a:spcPts val="0"/>
              </a:spcBef>
              <a:spcAft>
                <a:spcPts val="800"/>
              </a:spcAft>
            </a:pPr>
            <a:r>
              <a:rPr lang="en-US" sz="2100" dirty="0">
                <a:latin typeface="Cambria" panose="02040503050406030204" pitchFamily="18" charset="0"/>
                <a:ea typeface="Times New Roman" panose="02020603050405020304" pitchFamily="18" charset="0"/>
                <a:cs typeface="Times New Roman" panose="02020603050405020304" pitchFamily="18" charset="0"/>
              </a:rPr>
              <a:t>      for    creating databases.</a:t>
            </a:r>
            <a:endParaRPr lang="en-US" sz="2100" dirty="0">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100" dirty="0">
                <a:latin typeface="Cambria" panose="02040503050406030204" pitchFamily="18" charset="0"/>
                <a:ea typeface="Times New Roman" panose="02020603050405020304" pitchFamily="18" charset="0"/>
                <a:cs typeface="Times New Roman" panose="02020603050405020304" pitchFamily="18" charset="0"/>
              </a:rPr>
              <a:t>     If he/she has done successful login then he/she will be able to create/edit/delete the databases by accessing </a:t>
            </a:r>
          </a:p>
          <a:p>
            <a:pPr marL="0" marR="0" algn="just">
              <a:lnSpc>
                <a:spcPct val="107000"/>
              </a:lnSpc>
              <a:spcBef>
                <a:spcPts val="0"/>
              </a:spcBef>
              <a:spcAft>
                <a:spcPts val="800"/>
              </a:spcAft>
            </a:pPr>
            <a:r>
              <a:rPr lang="en-US" sz="2100" dirty="0">
                <a:latin typeface="Cambria" panose="02040503050406030204" pitchFamily="18" charset="0"/>
                <a:ea typeface="Times New Roman" panose="02020603050405020304" pitchFamily="18" charset="0"/>
                <a:cs typeface="Times New Roman" panose="02020603050405020304" pitchFamily="18" charset="0"/>
              </a:rPr>
              <a:t>      sub  modules.</a:t>
            </a:r>
            <a:endParaRPr lang="en-US" sz="2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u="sng" dirty="0">
                <a:latin typeface="Cambria" panose="02040503050406030204" pitchFamily="18" charset="0"/>
                <a:ea typeface="Times New Roman" panose="02020603050405020304" pitchFamily="18" charset="0"/>
                <a:cs typeface="Times New Roman" panose="02020603050405020304" pitchFamily="18" charset="0"/>
              </a:rPr>
              <a:t>CREATE</a:t>
            </a:r>
            <a:r>
              <a:rPr lang="en-US" dirty="0">
                <a:latin typeface="Cambria" panose="02040503050406030204" pitchFamily="18" charset="0"/>
                <a:ea typeface="Times New Roman" panose="02020603050405020304" pitchFamily="18" charset="0"/>
                <a:cs typeface="Times New Roman" panose="02020603050405020304" pitchFamily="18" charset="0"/>
              </a:rPr>
              <a:t> :- In this sub module ,the teacher is able to create any students details by providing the NAME/ ROLL/</a:t>
            </a:r>
          </a:p>
          <a:p>
            <a:pPr marL="0" marR="0" lvl="0" indent="0" algn="just">
              <a:lnSpc>
                <a:spcPct val="107000"/>
              </a:lnSpc>
              <a:spcBef>
                <a:spcPts val="0"/>
              </a:spcBef>
              <a:spcAft>
                <a:spcPts val="800"/>
              </a:spcAft>
              <a:buNone/>
            </a:pPr>
            <a:r>
              <a:rPr lang="en-US" dirty="0">
                <a:latin typeface="Cambria" panose="02040503050406030204" pitchFamily="18" charset="0"/>
                <a:ea typeface="Times New Roman" panose="02020603050405020304" pitchFamily="18" charset="0"/>
                <a:cs typeface="Times New Roman" panose="02020603050405020304" pitchFamily="18" charset="0"/>
              </a:rPr>
              <a:t>                           BRANCH/ ADDRESS (Landmark) of the student.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u="sng" dirty="0">
                <a:latin typeface="Cambria" panose="02040503050406030204" pitchFamily="18" charset="0"/>
                <a:ea typeface="Times New Roman" panose="02020603050405020304" pitchFamily="18" charset="0"/>
                <a:cs typeface="Times New Roman" panose="02020603050405020304" pitchFamily="18" charset="0"/>
              </a:rPr>
              <a:t>EDIT</a:t>
            </a:r>
            <a:r>
              <a:rPr lang="en-US" dirty="0">
                <a:latin typeface="Cambria" panose="02040503050406030204" pitchFamily="18" charset="0"/>
                <a:ea typeface="Times New Roman" panose="02020603050405020304" pitchFamily="18" charset="0"/>
                <a:cs typeface="Times New Roman" panose="02020603050405020304" pitchFamily="18" charset="0"/>
              </a:rPr>
              <a:t>:- In this sub module, the teacher is able to manipulate any student data by inserting their roll no. in to the module.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u="sng" dirty="0">
                <a:latin typeface="Cambria" panose="02040503050406030204" pitchFamily="18" charset="0"/>
                <a:ea typeface="Times New Roman" panose="02020603050405020304" pitchFamily="18" charset="0"/>
                <a:cs typeface="Times New Roman" panose="02020603050405020304" pitchFamily="18" charset="0"/>
              </a:rPr>
              <a:t>DELETE</a:t>
            </a:r>
            <a:r>
              <a:rPr lang="en-US" dirty="0">
                <a:latin typeface="Cambria" panose="02040503050406030204" pitchFamily="18" charset="0"/>
                <a:ea typeface="Times New Roman" panose="02020603050405020304" pitchFamily="18" charset="0"/>
                <a:cs typeface="Times New Roman" panose="02020603050405020304" pitchFamily="18" charset="0"/>
              </a:rPr>
              <a:t>:-In this sub module, the teacher is able to delete any of the student data from the database by providing his/her roll no.</a:t>
            </a:r>
          </a:p>
          <a:p>
            <a:pPr marL="0" marR="0" lvl="0" indent="0" algn="just">
              <a:lnSpc>
                <a:spcPct val="107000"/>
              </a:lnSpc>
              <a:spcBef>
                <a:spcPts val="0"/>
              </a:spcBef>
              <a:spcAft>
                <a:spcPts val="800"/>
              </a:spcAft>
              <a:buNone/>
            </a:pPr>
            <a:r>
              <a:rPr lang="en-US" dirty="0">
                <a:latin typeface="Cambria" panose="02040503050406030204" pitchFamily="18" charset="0"/>
                <a:ea typeface="Times New Roman" panose="02020603050405020304" pitchFamily="18" charset="0"/>
                <a:cs typeface="Times New Roman" panose="02020603050405020304" pitchFamily="18" charset="0"/>
              </a:rPr>
              <a:t>                           into the module.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dirty="0">
                <a:latin typeface="Cambria" panose="02040503050406030204" pitchFamily="18" charset="0"/>
                <a:ea typeface="Times New Roman" panose="02020603050405020304" pitchFamily="18" charset="0"/>
                <a:cs typeface="Times New Roman" panose="02020603050405020304" pitchFamily="18" charset="0"/>
              </a:rPr>
              <a:t>                       If he/she has chosen to sign up, then he/she had to create their login id   and password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dirty="0">
                <a:latin typeface="Cambria" panose="02040503050406030204" pitchFamily="18" charset="0"/>
                <a:ea typeface="Times New Roman" panose="02020603050405020304" pitchFamily="18" charset="0"/>
                <a:cs typeface="Times New Roman" panose="02020603050405020304" pitchFamily="18" charset="0"/>
              </a:rPr>
              <a:t>                       Later he/she will be able to access the sub modules of the teacher’s module.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2600" dirty="0">
                <a:latin typeface="Cambria" panose="02040503050406030204" pitchFamily="18" charset="0"/>
                <a:ea typeface="Times New Roman" panose="02020603050405020304" pitchFamily="18" charset="0"/>
                <a:cs typeface="Times New Roman" panose="02020603050405020304" pitchFamily="18" charset="0"/>
              </a:rPr>
              <a:t>STUDENT’S MODULE</a:t>
            </a:r>
            <a:endParaRPr lang="en-US" sz="26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mbria" panose="02040503050406030204" pitchFamily="18" charset="0"/>
                <a:ea typeface="Times New Roman" panose="02020603050405020304" pitchFamily="18" charset="0"/>
                <a:cs typeface="Times New Roman" panose="02020603050405020304" pitchFamily="18" charset="0"/>
              </a:rPr>
              <a:t>         This module is mainly for the student to access their information they can only see their module by providing  their roll no.</a:t>
            </a:r>
            <a:endParaRPr lang="en-US" dirty="0"/>
          </a:p>
          <a:p>
            <a:endParaRPr lang="en-US" dirty="0"/>
          </a:p>
        </p:txBody>
      </p:sp>
    </p:spTree>
    <p:extLst>
      <p:ext uri="{BB962C8B-B14F-4D97-AF65-F5344CB8AC3E}">
        <p14:creationId xmlns:p14="http://schemas.microsoft.com/office/powerpoint/2010/main" val="408893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5F52477-0E33-4EF5-B30F-47182C0D5AEB}"/>
              </a:ext>
            </a:extLst>
          </p:cNvPr>
          <p:cNvSpPr/>
          <p:nvPr/>
        </p:nvSpPr>
        <p:spPr>
          <a:xfrm>
            <a:off x="640080" y="748145"/>
            <a:ext cx="1767840" cy="44057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accent2"/>
                </a:solidFill>
              </a:rPr>
              <a:t>Developer</a:t>
            </a:r>
          </a:p>
        </p:txBody>
      </p:sp>
      <p:sp>
        <p:nvSpPr>
          <p:cNvPr id="3" name="Rectangle: Rounded Corners 2">
            <a:extLst>
              <a:ext uri="{FF2B5EF4-FFF2-40B4-BE49-F238E27FC236}">
                <a16:creationId xmlns:a16="http://schemas.microsoft.com/office/drawing/2014/main" id="{315BE320-DACC-4733-9B36-E7116B1D53BA}"/>
              </a:ext>
            </a:extLst>
          </p:cNvPr>
          <p:cNvSpPr/>
          <p:nvPr/>
        </p:nvSpPr>
        <p:spPr>
          <a:xfrm>
            <a:off x="640080" y="2209798"/>
            <a:ext cx="1767840" cy="44057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accent2"/>
                </a:solidFill>
              </a:rPr>
              <a:t>Teacher</a:t>
            </a:r>
          </a:p>
        </p:txBody>
      </p:sp>
      <p:sp>
        <p:nvSpPr>
          <p:cNvPr id="4" name="Rectangle: Rounded Corners 3">
            <a:extLst>
              <a:ext uri="{FF2B5EF4-FFF2-40B4-BE49-F238E27FC236}">
                <a16:creationId xmlns:a16="http://schemas.microsoft.com/office/drawing/2014/main" id="{E87C7532-7C22-4543-A3EF-291EAD589BA6}"/>
              </a:ext>
            </a:extLst>
          </p:cNvPr>
          <p:cNvSpPr/>
          <p:nvPr/>
        </p:nvSpPr>
        <p:spPr>
          <a:xfrm>
            <a:off x="3355571" y="776547"/>
            <a:ext cx="1920240" cy="44057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92D050"/>
                </a:solidFill>
              </a:rPr>
              <a:t>Ids </a:t>
            </a:r>
            <a:r>
              <a:rPr lang="en-US" dirty="0" err="1">
                <a:solidFill>
                  <a:srgbClr val="92D050"/>
                </a:solidFill>
              </a:rPr>
              <a:t>accesss</a:t>
            </a:r>
            <a:endParaRPr lang="en-US" dirty="0">
              <a:solidFill>
                <a:srgbClr val="92D050"/>
              </a:solidFill>
            </a:endParaRPr>
          </a:p>
        </p:txBody>
      </p:sp>
      <p:sp>
        <p:nvSpPr>
          <p:cNvPr id="5" name="Rectangle: Rounded Corners 4">
            <a:extLst>
              <a:ext uri="{FF2B5EF4-FFF2-40B4-BE49-F238E27FC236}">
                <a16:creationId xmlns:a16="http://schemas.microsoft.com/office/drawing/2014/main" id="{D8602B83-D47B-461B-BFCB-7C2C49E23F02}"/>
              </a:ext>
            </a:extLst>
          </p:cNvPr>
          <p:cNvSpPr/>
          <p:nvPr/>
        </p:nvSpPr>
        <p:spPr>
          <a:xfrm>
            <a:off x="3352800" y="4247107"/>
            <a:ext cx="1837113" cy="39208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92D050"/>
                </a:solidFill>
              </a:rPr>
              <a:t>Own data access</a:t>
            </a:r>
          </a:p>
        </p:txBody>
      </p:sp>
      <p:sp>
        <p:nvSpPr>
          <p:cNvPr id="6" name="Rectangle: Rounded Corners 5">
            <a:extLst>
              <a:ext uri="{FF2B5EF4-FFF2-40B4-BE49-F238E27FC236}">
                <a16:creationId xmlns:a16="http://schemas.microsoft.com/office/drawing/2014/main" id="{971E71BE-6691-4D63-A46D-35B2A680383C}"/>
              </a:ext>
            </a:extLst>
          </p:cNvPr>
          <p:cNvSpPr/>
          <p:nvPr/>
        </p:nvSpPr>
        <p:spPr>
          <a:xfrm>
            <a:off x="3355571" y="2650373"/>
            <a:ext cx="1920240" cy="386542"/>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92D050"/>
                </a:solidFill>
              </a:rPr>
              <a:t>Edit</a:t>
            </a:r>
          </a:p>
        </p:txBody>
      </p:sp>
      <p:sp>
        <p:nvSpPr>
          <p:cNvPr id="7" name="Rectangle: Rounded Corners 6">
            <a:extLst>
              <a:ext uri="{FF2B5EF4-FFF2-40B4-BE49-F238E27FC236}">
                <a16:creationId xmlns:a16="http://schemas.microsoft.com/office/drawing/2014/main" id="{187BD9A7-D042-49E9-8EAC-377C4858FEEF}"/>
              </a:ext>
            </a:extLst>
          </p:cNvPr>
          <p:cNvSpPr/>
          <p:nvPr/>
        </p:nvSpPr>
        <p:spPr>
          <a:xfrm>
            <a:off x="3355571" y="2236814"/>
            <a:ext cx="1920240" cy="386542"/>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92D050"/>
                </a:solidFill>
              </a:rPr>
              <a:t>Create</a:t>
            </a:r>
          </a:p>
        </p:txBody>
      </p:sp>
      <p:sp>
        <p:nvSpPr>
          <p:cNvPr id="8" name="Rectangle: Rounded Corners 7">
            <a:extLst>
              <a:ext uri="{FF2B5EF4-FFF2-40B4-BE49-F238E27FC236}">
                <a16:creationId xmlns:a16="http://schemas.microsoft.com/office/drawing/2014/main" id="{2C361D39-0443-49E0-A243-CBE715DD8B68}"/>
              </a:ext>
            </a:extLst>
          </p:cNvPr>
          <p:cNvSpPr/>
          <p:nvPr/>
        </p:nvSpPr>
        <p:spPr>
          <a:xfrm>
            <a:off x="3355571" y="1217122"/>
            <a:ext cx="1920240" cy="386542"/>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92D050"/>
                </a:solidFill>
              </a:rPr>
              <a:t>All data access</a:t>
            </a:r>
          </a:p>
        </p:txBody>
      </p:sp>
      <p:sp>
        <p:nvSpPr>
          <p:cNvPr id="9" name="Rectangle: Rounded Corners 8">
            <a:extLst>
              <a:ext uri="{FF2B5EF4-FFF2-40B4-BE49-F238E27FC236}">
                <a16:creationId xmlns:a16="http://schemas.microsoft.com/office/drawing/2014/main" id="{5C490677-7FF7-4BF4-B44C-C3ABA7B4ED7C}"/>
              </a:ext>
            </a:extLst>
          </p:cNvPr>
          <p:cNvSpPr/>
          <p:nvPr/>
        </p:nvSpPr>
        <p:spPr>
          <a:xfrm>
            <a:off x="3352800" y="3036915"/>
            <a:ext cx="1920240" cy="386542"/>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92D050"/>
                </a:solidFill>
              </a:rPr>
              <a:t>Delete</a:t>
            </a:r>
          </a:p>
        </p:txBody>
      </p:sp>
      <p:cxnSp>
        <p:nvCxnSpPr>
          <p:cNvPr id="11" name="Straight Arrow Connector 10">
            <a:extLst>
              <a:ext uri="{FF2B5EF4-FFF2-40B4-BE49-F238E27FC236}">
                <a16:creationId xmlns:a16="http://schemas.microsoft.com/office/drawing/2014/main" id="{B528A49D-A20E-4948-A0DB-03376B811A4B}"/>
              </a:ext>
            </a:extLst>
          </p:cNvPr>
          <p:cNvCxnSpPr/>
          <p:nvPr/>
        </p:nvCxnSpPr>
        <p:spPr>
          <a:xfrm>
            <a:off x="2527069" y="1030778"/>
            <a:ext cx="689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02C36B-C002-4CE4-B305-0C98FA2FAD32}"/>
              </a:ext>
            </a:extLst>
          </p:cNvPr>
          <p:cNvCxnSpPr>
            <a:cxnSpLocks/>
          </p:cNvCxnSpPr>
          <p:nvPr/>
        </p:nvCxnSpPr>
        <p:spPr>
          <a:xfrm>
            <a:off x="2527069" y="1188720"/>
            <a:ext cx="689956"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155DA6B-CAFC-48AD-8595-4B3AF561426C}"/>
              </a:ext>
            </a:extLst>
          </p:cNvPr>
          <p:cNvCxnSpPr/>
          <p:nvPr/>
        </p:nvCxnSpPr>
        <p:spPr>
          <a:xfrm>
            <a:off x="2527069" y="2380211"/>
            <a:ext cx="689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390F96-4C1A-4854-A4AE-6BF8BD473BB2}"/>
              </a:ext>
            </a:extLst>
          </p:cNvPr>
          <p:cNvCxnSpPr>
            <a:cxnSpLocks/>
          </p:cNvCxnSpPr>
          <p:nvPr/>
        </p:nvCxnSpPr>
        <p:spPr>
          <a:xfrm>
            <a:off x="2527069" y="2491047"/>
            <a:ext cx="689956"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B3C0BF-985D-4625-B91D-B0816E108D36}"/>
              </a:ext>
            </a:extLst>
          </p:cNvPr>
          <p:cNvCxnSpPr>
            <a:cxnSpLocks/>
          </p:cNvCxnSpPr>
          <p:nvPr/>
        </p:nvCxnSpPr>
        <p:spPr>
          <a:xfrm>
            <a:off x="2527069" y="2623356"/>
            <a:ext cx="689956" cy="535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382F87A0-A1AD-498F-8F47-BBF641A19CC2}"/>
              </a:ext>
            </a:extLst>
          </p:cNvPr>
          <p:cNvSpPr/>
          <p:nvPr/>
        </p:nvSpPr>
        <p:spPr>
          <a:xfrm>
            <a:off x="757843" y="4504109"/>
            <a:ext cx="1837113" cy="39208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accent2"/>
                </a:solidFill>
              </a:rPr>
              <a:t>Student</a:t>
            </a:r>
          </a:p>
        </p:txBody>
      </p:sp>
      <p:cxnSp>
        <p:nvCxnSpPr>
          <p:cNvPr id="20" name="Straight Arrow Connector 19">
            <a:extLst>
              <a:ext uri="{FF2B5EF4-FFF2-40B4-BE49-F238E27FC236}">
                <a16:creationId xmlns:a16="http://schemas.microsoft.com/office/drawing/2014/main" id="{0634BE29-B5C6-45C3-88B4-00F8B68327CA}"/>
              </a:ext>
            </a:extLst>
          </p:cNvPr>
          <p:cNvCxnSpPr>
            <a:cxnSpLocks/>
          </p:cNvCxnSpPr>
          <p:nvPr/>
        </p:nvCxnSpPr>
        <p:spPr>
          <a:xfrm flipV="1">
            <a:off x="2662844" y="4443149"/>
            <a:ext cx="554181" cy="26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ibbon: Tilted Up 22">
            <a:extLst>
              <a:ext uri="{FF2B5EF4-FFF2-40B4-BE49-F238E27FC236}">
                <a16:creationId xmlns:a16="http://schemas.microsoft.com/office/drawing/2014/main" id="{6321DA58-EE08-48DF-82F1-02CE2B23C4FC}"/>
              </a:ext>
            </a:extLst>
          </p:cNvPr>
          <p:cNvSpPr/>
          <p:nvPr/>
        </p:nvSpPr>
        <p:spPr>
          <a:xfrm>
            <a:off x="7390015" y="968432"/>
            <a:ext cx="3815541" cy="1654924"/>
          </a:xfrm>
          <a:prstGeom prst="ribbon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Encryption and </a:t>
            </a:r>
            <a:r>
              <a:rPr lang="en-US" dirty="0" err="1"/>
              <a:t>and</a:t>
            </a:r>
            <a:r>
              <a:rPr lang="en-US" dirty="0"/>
              <a:t>  </a:t>
            </a:r>
          </a:p>
          <a:p>
            <a:pPr algn="ctr"/>
            <a:r>
              <a:rPr lang="en-US" dirty="0"/>
              <a:t>Decryption</a:t>
            </a:r>
          </a:p>
        </p:txBody>
      </p:sp>
      <p:cxnSp>
        <p:nvCxnSpPr>
          <p:cNvPr id="24" name="Straight Arrow Connector 23">
            <a:extLst>
              <a:ext uri="{FF2B5EF4-FFF2-40B4-BE49-F238E27FC236}">
                <a16:creationId xmlns:a16="http://schemas.microsoft.com/office/drawing/2014/main" id="{E1B55397-3671-43E7-BA70-97325A7856CC}"/>
              </a:ext>
            </a:extLst>
          </p:cNvPr>
          <p:cNvCxnSpPr>
            <a:cxnSpLocks/>
          </p:cNvCxnSpPr>
          <p:nvPr/>
        </p:nvCxnSpPr>
        <p:spPr>
          <a:xfrm>
            <a:off x="5414357" y="968433"/>
            <a:ext cx="1975658" cy="569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56B3B9-A68E-456E-9063-D7C5D67AA71E}"/>
              </a:ext>
            </a:extLst>
          </p:cNvPr>
          <p:cNvCxnSpPr>
            <a:cxnSpLocks/>
          </p:cNvCxnSpPr>
          <p:nvPr/>
        </p:nvCxnSpPr>
        <p:spPr>
          <a:xfrm>
            <a:off x="5345084" y="1451957"/>
            <a:ext cx="1975658" cy="569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123C13C-F276-4470-8CEF-38EEF2E69BAC}"/>
              </a:ext>
            </a:extLst>
          </p:cNvPr>
          <p:cNvCxnSpPr>
            <a:cxnSpLocks/>
          </p:cNvCxnSpPr>
          <p:nvPr/>
        </p:nvCxnSpPr>
        <p:spPr>
          <a:xfrm flipV="1">
            <a:off x="5379721" y="2236814"/>
            <a:ext cx="1941021" cy="26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7CFC923-795B-4CB6-AFF1-FAD3208F55A8}"/>
              </a:ext>
            </a:extLst>
          </p:cNvPr>
          <p:cNvCxnSpPr/>
          <p:nvPr/>
        </p:nvCxnSpPr>
        <p:spPr>
          <a:xfrm>
            <a:off x="5431675" y="968432"/>
            <a:ext cx="1958340" cy="5694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0FE308B-A02D-458E-BB97-042DCC0898BB}"/>
              </a:ext>
            </a:extLst>
          </p:cNvPr>
          <p:cNvCxnSpPr/>
          <p:nvPr/>
        </p:nvCxnSpPr>
        <p:spPr>
          <a:xfrm>
            <a:off x="5362402" y="1451957"/>
            <a:ext cx="1958340" cy="5694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DE3AA-6523-490D-A068-7D52999AF4D9}"/>
              </a:ext>
            </a:extLst>
          </p:cNvPr>
          <p:cNvCxnSpPr>
            <a:cxnSpLocks/>
          </p:cNvCxnSpPr>
          <p:nvPr/>
        </p:nvCxnSpPr>
        <p:spPr>
          <a:xfrm flipV="1">
            <a:off x="5379720" y="2236813"/>
            <a:ext cx="1941022" cy="2831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49D3C32-E601-4C44-B24E-A59884EE73AE}"/>
              </a:ext>
            </a:extLst>
          </p:cNvPr>
          <p:cNvCxnSpPr/>
          <p:nvPr/>
        </p:nvCxnSpPr>
        <p:spPr>
          <a:xfrm flipV="1">
            <a:off x="5379720" y="2370858"/>
            <a:ext cx="1941022" cy="472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2A7D6C-6196-43FE-A138-40E91C4F0340}"/>
              </a:ext>
            </a:extLst>
          </p:cNvPr>
          <p:cNvCxnSpPr>
            <a:cxnSpLocks/>
          </p:cNvCxnSpPr>
          <p:nvPr/>
        </p:nvCxnSpPr>
        <p:spPr>
          <a:xfrm flipV="1">
            <a:off x="5379720" y="2491047"/>
            <a:ext cx="1941022" cy="6861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FEFCBB8-E040-4531-8770-DF846148D557}"/>
              </a:ext>
            </a:extLst>
          </p:cNvPr>
          <p:cNvCxnSpPr>
            <a:cxnSpLocks/>
          </p:cNvCxnSpPr>
          <p:nvPr/>
        </p:nvCxnSpPr>
        <p:spPr>
          <a:xfrm flipV="1">
            <a:off x="5362402" y="2607251"/>
            <a:ext cx="1958340" cy="18698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Flowchart: Multidocument 53">
            <a:extLst>
              <a:ext uri="{FF2B5EF4-FFF2-40B4-BE49-F238E27FC236}">
                <a16:creationId xmlns:a16="http://schemas.microsoft.com/office/drawing/2014/main" id="{1E1D1A56-92EB-4D83-BC19-DFCAC5635637}"/>
              </a:ext>
            </a:extLst>
          </p:cNvPr>
          <p:cNvSpPr/>
          <p:nvPr/>
        </p:nvSpPr>
        <p:spPr>
          <a:xfrm>
            <a:off x="10124902" y="4443149"/>
            <a:ext cx="1679171" cy="1480355"/>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Datebase</a:t>
            </a:r>
            <a:endParaRPr lang="en-US" dirty="0"/>
          </a:p>
          <a:p>
            <a:pPr algn="ctr"/>
            <a:r>
              <a:rPr lang="en-US" dirty="0"/>
              <a:t>(files)</a:t>
            </a:r>
          </a:p>
        </p:txBody>
      </p:sp>
      <p:sp>
        <p:nvSpPr>
          <p:cNvPr id="55" name="Arrow: Up 54">
            <a:extLst>
              <a:ext uri="{FF2B5EF4-FFF2-40B4-BE49-F238E27FC236}">
                <a16:creationId xmlns:a16="http://schemas.microsoft.com/office/drawing/2014/main" id="{293A5395-6F40-4EF3-A7BC-D607F569F57E}"/>
              </a:ext>
            </a:extLst>
          </p:cNvPr>
          <p:cNvSpPr/>
          <p:nvPr/>
        </p:nvSpPr>
        <p:spPr>
          <a:xfrm>
            <a:off x="10482349" y="2734887"/>
            <a:ext cx="257695" cy="1480355"/>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Arrow: Up 55">
            <a:extLst>
              <a:ext uri="{FF2B5EF4-FFF2-40B4-BE49-F238E27FC236}">
                <a16:creationId xmlns:a16="http://schemas.microsoft.com/office/drawing/2014/main" id="{7ADB18B8-0C09-45E8-9816-D48BC2D2BAEF}"/>
              </a:ext>
            </a:extLst>
          </p:cNvPr>
          <p:cNvSpPr/>
          <p:nvPr/>
        </p:nvSpPr>
        <p:spPr>
          <a:xfrm rot="10800000">
            <a:off x="10787149" y="2734886"/>
            <a:ext cx="257695" cy="1480355"/>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6309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E4186C-7A05-4634-A58C-864DAA9709F6}"/>
              </a:ext>
            </a:extLst>
          </p:cNvPr>
          <p:cNvSpPr>
            <a:spLocks noGrp="1"/>
          </p:cNvSpPr>
          <p:nvPr>
            <p:ph type="title"/>
          </p:nvPr>
        </p:nvSpPr>
        <p:spPr>
          <a:xfrm>
            <a:off x="1462527" y="1255625"/>
            <a:ext cx="8825657" cy="1915647"/>
          </a:xfrm>
        </p:spPr>
        <p:txBody>
          <a:bodyPr/>
          <a:lstStyle/>
          <a:p>
            <a:r>
              <a:rPr lang="en-US" dirty="0">
                <a:latin typeface="Forte" panose="03060902040502070203" pitchFamily="66" charset="0"/>
              </a:rPr>
              <a:t>THANK YOU</a:t>
            </a:r>
            <a:r>
              <a:rPr lang="en-US" dirty="0"/>
              <a:t>……………</a:t>
            </a:r>
          </a:p>
        </p:txBody>
      </p:sp>
    </p:spTree>
    <p:extLst>
      <p:ext uri="{BB962C8B-B14F-4D97-AF65-F5344CB8AC3E}">
        <p14:creationId xmlns:p14="http://schemas.microsoft.com/office/powerpoint/2010/main" val="478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B53F-8441-4AA0-9C7F-BC7AC4CE1DF8}"/>
              </a:ext>
            </a:extLst>
          </p:cNvPr>
          <p:cNvSpPr>
            <a:spLocks noGrp="1"/>
          </p:cNvSpPr>
          <p:nvPr>
            <p:ph type="ctrTitle"/>
          </p:nvPr>
        </p:nvSpPr>
        <p:spPr/>
        <p:txBody>
          <a:bodyPr/>
          <a:lstStyle/>
          <a:p>
            <a:r>
              <a:rPr lang="en-US" dirty="0"/>
              <a:t>Project </a:t>
            </a:r>
            <a:r>
              <a:rPr lang="en-US" dirty="0" err="1"/>
              <a:t>marcross</a:t>
            </a:r>
            <a:endParaRPr lang="en-US" dirty="0"/>
          </a:p>
        </p:txBody>
      </p:sp>
      <p:sp>
        <p:nvSpPr>
          <p:cNvPr id="3" name="Subtitle 2">
            <a:extLst>
              <a:ext uri="{FF2B5EF4-FFF2-40B4-BE49-F238E27FC236}">
                <a16:creationId xmlns:a16="http://schemas.microsoft.com/office/drawing/2014/main" id="{5B7BA54B-71D0-42F0-B849-2810ED404E06}"/>
              </a:ext>
            </a:extLst>
          </p:cNvPr>
          <p:cNvSpPr>
            <a:spLocks noGrp="1"/>
          </p:cNvSpPr>
          <p:nvPr>
            <p:ph type="subTitle" idx="1"/>
          </p:nvPr>
        </p:nvSpPr>
        <p:spPr/>
        <p:txBody>
          <a:bodyPr>
            <a:normAutofit/>
          </a:bodyPr>
          <a:lstStyle/>
          <a:p>
            <a:r>
              <a:rPr lang="en-US" dirty="0" err="1"/>
              <a:t>tHe</a:t>
            </a:r>
            <a:r>
              <a:rPr lang="en-US" dirty="0"/>
              <a:t> concept of encryption and decryption using file handling in</a:t>
            </a:r>
          </a:p>
          <a:p>
            <a:r>
              <a:rPr lang="en-US" dirty="0"/>
              <a:t>Database management system</a:t>
            </a:r>
          </a:p>
        </p:txBody>
      </p:sp>
    </p:spTree>
    <p:extLst>
      <p:ext uri="{BB962C8B-B14F-4D97-AF65-F5344CB8AC3E}">
        <p14:creationId xmlns:p14="http://schemas.microsoft.com/office/powerpoint/2010/main" val="2216815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FB4C-94E1-4647-9252-FBCC1BDC60DF}"/>
              </a:ext>
            </a:extLst>
          </p:cNvPr>
          <p:cNvSpPr>
            <a:spLocks noGrp="1"/>
          </p:cNvSpPr>
          <p:nvPr>
            <p:ph type="title"/>
          </p:nvPr>
        </p:nvSpPr>
        <p:spPr>
          <a:xfrm>
            <a:off x="-2939077" y="84983"/>
            <a:ext cx="9603275" cy="1049235"/>
          </a:xfrm>
        </p:spPr>
        <p:txBody>
          <a:bodyPr/>
          <a:lstStyle/>
          <a:p>
            <a:r>
              <a:rPr lang="en-US" dirty="0">
                <a:latin typeface="Arial Rounded MT Bold" panose="020F0704030504030204" pitchFamily="34" charset="0"/>
              </a:rPr>
              <a:t>                      About the software                         </a:t>
            </a:r>
          </a:p>
        </p:txBody>
      </p:sp>
      <p:sp>
        <p:nvSpPr>
          <p:cNvPr id="5" name="Content Placeholder 4">
            <a:extLst>
              <a:ext uri="{FF2B5EF4-FFF2-40B4-BE49-F238E27FC236}">
                <a16:creationId xmlns:a16="http://schemas.microsoft.com/office/drawing/2014/main" id="{BB9088A0-7CF3-440B-8A7C-8FB3CC9C328C}"/>
              </a:ext>
            </a:extLst>
          </p:cNvPr>
          <p:cNvSpPr>
            <a:spLocks noGrp="1"/>
          </p:cNvSpPr>
          <p:nvPr>
            <p:ph idx="1"/>
          </p:nvPr>
        </p:nvSpPr>
        <p:spPr>
          <a:xfrm>
            <a:off x="233082" y="1328468"/>
            <a:ext cx="9109326" cy="4570307"/>
          </a:xfrm>
        </p:spPr>
        <p:txBody>
          <a:bodyPr/>
          <a:lstStyle/>
          <a:p>
            <a:r>
              <a:rPr lang="en-US" i="1" dirty="0"/>
              <a:t>In this project “THE CONCEPT OF ENCRYPTION AND DECRYPTION WITH DATABASE MANAGEMENT SYSTEM”, for giving the concept of encryption and decryption and how it actually works. In this project we are actually deal with the database that is ,to creating, manipulating, deleting database but all input and output operation from the file is to be done under by encryption and decryption technique. This software not going to use any complex algorithm but for shake of simplicity this going to some interesting calculation with the ASCII code of each character.</a:t>
            </a:r>
          </a:p>
          <a:p>
            <a:r>
              <a:rPr lang="en-US" i="1" dirty="0"/>
              <a:t>  Hope this will be easiest way for understanding the concept of encryption and decryption</a:t>
            </a:r>
            <a:r>
              <a:rPr lang="en-US" dirty="0"/>
              <a:t>.</a:t>
            </a:r>
          </a:p>
        </p:txBody>
      </p:sp>
    </p:spTree>
    <p:extLst>
      <p:ext uri="{BB962C8B-B14F-4D97-AF65-F5344CB8AC3E}">
        <p14:creationId xmlns:p14="http://schemas.microsoft.com/office/powerpoint/2010/main" val="22986579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2AC5-140E-4821-BE5E-5C41ABBB16D0}"/>
              </a:ext>
            </a:extLst>
          </p:cNvPr>
          <p:cNvSpPr>
            <a:spLocks noGrp="1"/>
          </p:cNvSpPr>
          <p:nvPr>
            <p:ph type="title"/>
          </p:nvPr>
        </p:nvSpPr>
        <p:spPr>
          <a:xfrm>
            <a:off x="1388058" y="1246909"/>
            <a:ext cx="9603275" cy="594139"/>
          </a:xfrm>
        </p:spPr>
        <p:txBody>
          <a:bodyPr>
            <a:normAutofit/>
          </a:bodyPr>
          <a:lstStyle/>
          <a:p>
            <a:r>
              <a:rPr lang="en-US" dirty="0">
                <a:latin typeface="Arial Rounded MT Bold" panose="020F0704030504030204" pitchFamily="34" charset="0"/>
              </a:rPr>
              <a:t>What is encryption?</a:t>
            </a:r>
          </a:p>
        </p:txBody>
      </p:sp>
      <p:sp>
        <p:nvSpPr>
          <p:cNvPr id="3" name="Content Placeholder 2">
            <a:extLst>
              <a:ext uri="{FF2B5EF4-FFF2-40B4-BE49-F238E27FC236}">
                <a16:creationId xmlns:a16="http://schemas.microsoft.com/office/drawing/2014/main" id="{7AA1F073-3720-4634-B08D-13ABEB9F5DF4}"/>
              </a:ext>
            </a:extLst>
          </p:cNvPr>
          <p:cNvSpPr>
            <a:spLocks noGrp="1"/>
          </p:cNvSpPr>
          <p:nvPr>
            <p:ph idx="1"/>
          </p:nvPr>
        </p:nvSpPr>
        <p:spPr>
          <a:xfrm>
            <a:off x="1388058" y="1841048"/>
            <a:ext cx="9603275" cy="3450613"/>
          </a:xfrm>
        </p:spPr>
        <p:txBody>
          <a:bodyPr/>
          <a:lstStyle/>
          <a:p>
            <a:r>
              <a:rPr lang="en-US" dirty="0"/>
              <a:t>Encryption is the process of using an algorithm to transform information to make it unreadable for unauthorized users. This cryptographic method protects sensitive data such as credit card numbers by encoding and transforming information into unreadable cipher text. This encoded data may only be decrypted or made readable with a key.</a:t>
            </a:r>
          </a:p>
          <a:p>
            <a:r>
              <a:rPr lang="en-US" dirty="0"/>
              <a:t>Encryption is essential for ensured and trusted delivery of sensitive information.</a:t>
            </a:r>
          </a:p>
        </p:txBody>
      </p:sp>
    </p:spTree>
    <p:extLst>
      <p:ext uri="{BB962C8B-B14F-4D97-AF65-F5344CB8AC3E}">
        <p14:creationId xmlns:p14="http://schemas.microsoft.com/office/powerpoint/2010/main" val="183894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wind.wav"/>
          </p:stSnd>
        </p:sndAc>
      </p:transition>
    </mc:Choice>
    <mc:Fallback xmlns="">
      <p:transition spd="slow">
        <p:fade/>
        <p:sndAc>
          <p:stSnd>
            <p:snd r:embed="rId3" name="wind.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2AC5-140E-4821-BE5E-5C41ABBB16D0}"/>
              </a:ext>
            </a:extLst>
          </p:cNvPr>
          <p:cNvSpPr>
            <a:spLocks noGrp="1"/>
          </p:cNvSpPr>
          <p:nvPr>
            <p:ph type="title"/>
          </p:nvPr>
        </p:nvSpPr>
        <p:spPr>
          <a:xfrm>
            <a:off x="1388058" y="1252241"/>
            <a:ext cx="9603275" cy="1049235"/>
          </a:xfrm>
        </p:spPr>
        <p:txBody>
          <a:bodyPr>
            <a:normAutofit/>
          </a:bodyPr>
          <a:lstStyle/>
          <a:p>
            <a:r>
              <a:rPr lang="en-US" dirty="0">
                <a:latin typeface="Arial Rounded MT Bold" panose="020F0704030504030204" pitchFamily="34" charset="0"/>
              </a:rPr>
              <a:t>What is decryption?</a:t>
            </a:r>
          </a:p>
        </p:txBody>
      </p:sp>
      <p:sp>
        <p:nvSpPr>
          <p:cNvPr id="3" name="Content Placeholder 2">
            <a:extLst>
              <a:ext uri="{FF2B5EF4-FFF2-40B4-BE49-F238E27FC236}">
                <a16:creationId xmlns:a16="http://schemas.microsoft.com/office/drawing/2014/main" id="{7AA1F073-3720-4634-B08D-13ABEB9F5DF4}"/>
              </a:ext>
            </a:extLst>
          </p:cNvPr>
          <p:cNvSpPr>
            <a:spLocks noGrp="1"/>
          </p:cNvSpPr>
          <p:nvPr>
            <p:ph idx="1"/>
          </p:nvPr>
        </p:nvSpPr>
        <p:spPr>
          <a:xfrm>
            <a:off x="1388058" y="1841048"/>
            <a:ext cx="9603275" cy="3450613"/>
          </a:xfrm>
        </p:spPr>
        <p:txBody>
          <a:bodyPr>
            <a:normAutofit lnSpcReduction="10000"/>
          </a:bodyPr>
          <a:lstStyle/>
          <a:p>
            <a:r>
              <a:rPr lang="en-US" b="1" dirty="0"/>
              <a:t>Decryption</a:t>
            </a:r>
            <a:r>
              <a:rPr lang="en-US" dirty="0"/>
              <a:t> is the process of taking encoded or encrypted text or other data and converting it back into text that you or the computer can read and understand. This term could be used to describe a method of unencrypting the data manually or unencrypting the data using the proper codes or keys.</a:t>
            </a:r>
          </a:p>
          <a:p>
            <a:r>
              <a:rPr lang="en-US" dirty="0"/>
              <a:t>Data may be encrypted to make it difficult for someone to steal the information. Some companies also encrypt data for general protection of company data and trade secrets. If this data needs to be viewable, it may require decryption. If a decryption passcode or key is not available, special software may be needed to decrypt the data using algorithms to crack the decryption and make the data readable.</a:t>
            </a:r>
          </a:p>
        </p:txBody>
      </p:sp>
    </p:spTree>
    <p:extLst>
      <p:ext uri="{BB962C8B-B14F-4D97-AF65-F5344CB8AC3E}">
        <p14:creationId xmlns:p14="http://schemas.microsoft.com/office/powerpoint/2010/main" val="3254296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66E4-10F4-4F8A-A445-DE8C508E4BE5}"/>
              </a:ext>
            </a:extLst>
          </p:cNvPr>
          <p:cNvSpPr>
            <a:spLocks noGrp="1"/>
          </p:cNvSpPr>
          <p:nvPr>
            <p:ph type="title"/>
          </p:nvPr>
        </p:nvSpPr>
        <p:spPr>
          <a:xfrm>
            <a:off x="1294362" y="1391655"/>
            <a:ext cx="9603275" cy="1049235"/>
          </a:xfrm>
        </p:spPr>
        <p:txBody>
          <a:bodyPr/>
          <a:lstStyle/>
          <a:p>
            <a:r>
              <a:rPr lang="en-US" dirty="0"/>
              <a:t>What is cipher text?</a:t>
            </a:r>
          </a:p>
        </p:txBody>
      </p:sp>
      <p:sp>
        <p:nvSpPr>
          <p:cNvPr id="3" name="Content Placeholder 2">
            <a:extLst>
              <a:ext uri="{FF2B5EF4-FFF2-40B4-BE49-F238E27FC236}">
                <a16:creationId xmlns:a16="http://schemas.microsoft.com/office/drawing/2014/main" id="{7A22AC1B-81FC-45FC-918A-C232E9005C09}"/>
              </a:ext>
            </a:extLst>
          </p:cNvPr>
          <p:cNvSpPr>
            <a:spLocks noGrp="1"/>
          </p:cNvSpPr>
          <p:nvPr>
            <p:ph idx="1"/>
          </p:nvPr>
        </p:nvSpPr>
        <p:spPr/>
        <p:txBody>
          <a:bodyPr>
            <a:normAutofit/>
          </a:bodyPr>
          <a:lstStyle/>
          <a:p>
            <a:r>
              <a:rPr lang="en-US" dirty="0"/>
              <a:t>A cipher is a method of hiding words or text with encryption by replacing original letters with other letters, numbers and symbols through substitution or transposition. A combination of substitution and transposition is also often employed. </a:t>
            </a:r>
          </a:p>
          <a:p>
            <a:r>
              <a:rPr lang="en-US" dirty="0"/>
              <a:t>Cipher also refers to the encrypted text, cryptography system or encryption key for the original text.</a:t>
            </a:r>
          </a:p>
          <a:p>
            <a:r>
              <a:rPr lang="en-US" dirty="0"/>
              <a:t>Encrypted text is also known as ciphertext. Plaintext is the original, unencrypted text.</a:t>
            </a:r>
            <a:endParaRPr lang="en-US" sz="1250" dirty="0"/>
          </a:p>
        </p:txBody>
      </p:sp>
    </p:spTree>
    <p:extLst>
      <p:ext uri="{BB962C8B-B14F-4D97-AF65-F5344CB8AC3E}">
        <p14:creationId xmlns:p14="http://schemas.microsoft.com/office/powerpoint/2010/main" val="33200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2143-3EF1-4578-A14E-426D356350B8}"/>
              </a:ext>
            </a:extLst>
          </p:cNvPr>
          <p:cNvSpPr>
            <a:spLocks noGrp="1"/>
          </p:cNvSpPr>
          <p:nvPr>
            <p:ph type="title"/>
          </p:nvPr>
        </p:nvSpPr>
        <p:spPr/>
        <p:txBody>
          <a:bodyPr/>
          <a:lstStyle/>
          <a:p>
            <a:r>
              <a:rPr lang="en-US" dirty="0"/>
              <a:t>ADVANTAGES OF ENCRYPTION AND DECRYPTION…..</a:t>
            </a:r>
          </a:p>
        </p:txBody>
      </p:sp>
      <p:sp>
        <p:nvSpPr>
          <p:cNvPr id="3" name="Content Placeholder 2">
            <a:extLst>
              <a:ext uri="{FF2B5EF4-FFF2-40B4-BE49-F238E27FC236}">
                <a16:creationId xmlns:a16="http://schemas.microsoft.com/office/drawing/2014/main" id="{FF74FF5F-E829-4EAD-8A6A-525B29527183}"/>
              </a:ext>
            </a:extLst>
          </p:cNvPr>
          <p:cNvSpPr>
            <a:spLocks noGrp="1"/>
          </p:cNvSpPr>
          <p:nvPr>
            <p:ph idx="1"/>
          </p:nvPr>
        </p:nvSpPr>
        <p:spPr/>
        <p:txBody>
          <a:bodyPr/>
          <a:lstStyle/>
          <a:p>
            <a:r>
              <a:rPr lang="en-US" b="1" i="1" dirty="0"/>
              <a:t>1. Encryption Provides Security for Data at All Times</a:t>
            </a:r>
            <a:endParaRPr lang="en-US" b="1" dirty="0"/>
          </a:p>
          <a:p>
            <a:r>
              <a:rPr lang="en-US" b="1" i="1" dirty="0"/>
              <a:t>2. Encrypted Data Maintains Integrity</a:t>
            </a:r>
            <a:endParaRPr lang="en-US" b="1" dirty="0"/>
          </a:p>
          <a:p>
            <a:r>
              <a:rPr lang="en-US" b="1" i="1" dirty="0"/>
              <a:t>3. Encryption Protects Privacy</a:t>
            </a:r>
            <a:endParaRPr lang="en-US" b="1" dirty="0"/>
          </a:p>
          <a:p>
            <a:r>
              <a:rPr lang="en-US" b="1" i="1" dirty="0"/>
              <a:t>4. Encryption is Part of Compliance</a:t>
            </a:r>
            <a:endParaRPr lang="en-US" b="1" dirty="0"/>
          </a:p>
          <a:p>
            <a:r>
              <a:rPr lang="en-US" b="1" i="1" dirty="0"/>
              <a:t>5. Encryption Protects Data across Devices</a:t>
            </a:r>
            <a:endParaRPr lang="en-US" b="1" dirty="0"/>
          </a:p>
          <a:p>
            <a:endParaRPr lang="en-US" dirty="0"/>
          </a:p>
        </p:txBody>
      </p:sp>
    </p:spTree>
    <p:extLst>
      <p:ext uri="{BB962C8B-B14F-4D97-AF65-F5344CB8AC3E}">
        <p14:creationId xmlns:p14="http://schemas.microsoft.com/office/powerpoint/2010/main" val="340820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1" end="1"/>
                                            </p:txEl>
                                          </p:spTgt>
                                        </p:tgtEl>
                                        <p:attrNameLst>
                                          <p:attrName>r</p:attrName>
                                        </p:attrNameLst>
                                      </p:cBhvr>
                                    </p:animRot>
                                    <p:animRot by="-240000">
                                      <p:cBhvr>
                                        <p:cTn id="15" dur="200" fill="hold">
                                          <p:stCondLst>
                                            <p:cond delay="200"/>
                                          </p:stCondLst>
                                        </p:cTn>
                                        <p:tgtEl>
                                          <p:spTgt spid="3">
                                            <p:txEl>
                                              <p:pRg st="1" end="1"/>
                                            </p:txEl>
                                          </p:spTgt>
                                        </p:tgtEl>
                                        <p:attrNameLst>
                                          <p:attrName>r</p:attrName>
                                        </p:attrNameLst>
                                      </p:cBhvr>
                                    </p:animRot>
                                    <p:animRot by="240000">
                                      <p:cBhvr>
                                        <p:cTn id="16" dur="200" fill="hold">
                                          <p:stCondLst>
                                            <p:cond delay="400"/>
                                          </p:stCondLst>
                                        </p:cTn>
                                        <p:tgtEl>
                                          <p:spTgt spid="3">
                                            <p:txEl>
                                              <p:pRg st="1" end="1"/>
                                            </p:txEl>
                                          </p:spTgt>
                                        </p:tgtEl>
                                        <p:attrNameLst>
                                          <p:attrName>r</p:attrName>
                                        </p:attrNameLst>
                                      </p:cBhvr>
                                    </p:animRot>
                                    <p:animRot by="-240000">
                                      <p:cBhvr>
                                        <p:cTn id="17" dur="200" fill="hold">
                                          <p:stCondLst>
                                            <p:cond delay="600"/>
                                          </p:stCondLst>
                                        </p:cTn>
                                        <p:tgtEl>
                                          <p:spTgt spid="3">
                                            <p:txEl>
                                              <p:pRg st="1" end="1"/>
                                            </p:txEl>
                                          </p:spTgt>
                                        </p:tgtEl>
                                        <p:attrNameLst>
                                          <p:attrName>r</p:attrName>
                                        </p:attrNameLst>
                                      </p:cBhvr>
                                    </p:animRot>
                                    <p:animRot by="120000">
                                      <p:cBhvr>
                                        <p:cTn id="18" dur="200" fill="hold">
                                          <p:stCondLst>
                                            <p:cond delay="80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3">
                                            <p:txEl>
                                              <p:pRg st="2" end="2"/>
                                            </p:txEl>
                                          </p:spTgt>
                                        </p:tgtEl>
                                        <p:attrNameLst>
                                          <p:attrName>r</p:attrName>
                                        </p:attrNameLst>
                                      </p:cBhvr>
                                    </p:animRot>
                                    <p:animRot by="-240000">
                                      <p:cBhvr>
                                        <p:cTn id="23" dur="200" fill="hold">
                                          <p:stCondLst>
                                            <p:cond delay="200"/>
                                          </p:stCondLst>
                                        </p:cTn>
                                        <p:tgtEl>
                                          <p:spTgt spid="3">
                                            <p:txEl>
                                              <p:pRg st="2" end="2"/>
                                            </p:txEl>
                                          </p:spTgt>
                                        </p:tgtEl>
                                        <p:attrNameLst>
                                          <p:attrName>r</p:attrName>
                                        </p:attrNameLst>
                                      </p:cBhvr>
                                    </p:animRot>
                                    <p:animRot by="240000">
                                      <p:cBhvr>
                                        <p:cTn id="24" dur="200" fill="hold">
                                          <p:stCondLst>
                                            <p:cond delay="400"/>
                                          </p:stCondLst>
                                        </p:cTn>
                                        <p:tgtEl>
                                          <p:spTgt spid="3">
                                            <p:txEl>
                                              <p:pRg st="2" end="2"/>
                                            </p:txEl>
                                          </p:spTgt>
                                        </p:tgtEl>
                                        <p:attrNameLst>
                                          <p:attrName>r</p:attrName>
                                        </p:attrNameLst>
                                      </p:cBhvr>
                                    </p:animRot>
                                    <p:animRot by="-240000">
                                      <p:cBhvr>
                                        <p:cTn id="25" dur="200" fill="hold">
                                          <p:stCondLst>
                                            <p:cond delay="600"/>
                                          </p:stCondLst>
                                        </p:cTn>
                                        <p:tgtEl>
                                          <p:spTgt spid="3">
                                            <p:txEl>
                                              <p:pRg st="2" end="2"/>
                                            </p:txEl>
                                          </p:spTgt>
                                        </p:tgtEl>
                                        <p:attrNameLst>
                                          <p:attrName>r</p:attrName>
                                        </p:attrNameLst>
                                      </p:cBhvr>
                                    </p:animRot>
                                    <p:animRot by="120000">
                                      <p:cBhvr>
                                        <p:cTn id="26" dur="200" fill="hold">
                                          <p:stCondLst>
                                            <p:cond delay="800"/>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3">
                                            <p:txEl>
                                              <p:pRg st="3" end="3"/>
                                            </p:txEl>
                                          </p:spTgt>
                                        </p:tgtEl>
                                        <p:attrNameLst>
                                          <p:attrName>r</p:attrName>
                                        </p:attrNameLst>
                                      </p:cBhvr>
                                    </p:animRot>
                                    <p:animRot by="-240000">
                                      <p:cBhvr>
                                        <p:cTn id="31" dur="200" fill="hold">
                                          <p:stCondLst>
                                            <p:cond delay="200"/>
                                          </p:stCondLst>
                                        </p:cTn>
                                        <p:tgtEl>
                                          <p:spTgt spid="3">
                                            <p:txEl>
                                              <p:pRg st="3" end="3"/>
                                            </p:txEl>
                                          </p:spTgt>
                                        </p:tgtEl>
                                        <p:attrNameLst>
                                          <p:attrName>r</p:attrName>
                                        </p:attrNameLst>
                                      </p:cBhvr>
                                    </p:animRot>
                                    <p:animRot by="240000">
                                      <p:cBhvr>
                                        <p:cTn id="32" dur="200" fill="hold">
                                          <p:stCondLst>
                                            <p:cond delay="400"/>
                                          </p:stCondLst>
                                        </p:cTn>
                                        <p:tgtEl>
                                          <p:spTgt spid="3">
                                            <p:txEl>
                                              <p:pRg st="3" end="3"/>
                                            </p:txEl>
                                          </p:spTgt>
                                        </p:tgtEl>
                                        <p:attrNameLst>
                                          <p:attrName>r</p:attrName>
                                        </p:attrNameLst>
                                      </p:cBhvr>
                                    </p:animRot>
                                    <p:animRot by="-240000">
                                      <p:cBhvr>
                                        <p:cTn id="33" dur="200" fill="hold">
                                          <p:stCondLst>
                                            <p:cond delay="600"/>
                                          </p:stCondLst>
                                        </p:cTn>
                                        <p:tgtEl>
                                          <p:spTgt spid="3">
                                            <p:txEl>
                                              <p:pRg st="3" end="3"/>
                                            </p:txEl>
                                          </p:spTgt>
                                        </p:tgtEl>
                                        <p:attrNameLst>
                                          <p:attrName>r</p:attrName>
                                        </p:attrNameLst>
                                      </p:cBhvr>
                                    </p:animRot>
                                    <p:animRot by="120000">
                                      <p:cBhvr>
                                        <p:cTn id="34" dur="200" fill="hold">
                                          <p:stCondLst>
                                            <p:cond delay="800"/>
                                          </p:stCondLst>
                                        </p:cTn>
                                        <p:tgtEl>
                                          <p:spTgt spid="3">
                                            <p:txEl>
                                              <p:pRg st="3" end="3"/>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grpId="0" nodeType="clickEffect">
                                  <p:stCondLst>
                                    <p:cond delay="0"/>
                                  </p:stCondLst>
                                  <p:childTnLst>
                                    <p:animRot by="120000">
                                      <p:cBhvr>
                                        <p:cTn id="38" dur="100" fill="hold">
                                          <p:stCondLst>
                                            <p:cond delay="0"/>
                                          </p:stCondLst>
                                        </p:cTn>
                                        <p:tgtEl>
                                          <p:spTgt spid="3">
                                            <p:txEl>
                                              <p:pRg st="4" end="4"/>
                                            </p:txEl>
                                          </p:spTgt>
                                        </p:tgtEl>
                                        <p:attrNameLst>
                                          <p:attrName>r</p:attrName>
                                        </p:attrNameLst>
                                      </p:cBhvr>
                                    </p:animRot>
                                    <p:animRot by="-240000">
                                      <p:cBhvr>
                                        <p:cTn id="39" dur="200" fill="hold">
                                          <p:stCondLst>
                                            <p:cond delay="200"/>
                                          </p:stCondLst>
                                        </p:cTn>
                                        <p:tgtEl>
                                          <p:spTgt spid="3">
                                            <p:txEl>
                                              <p:pRg st="4" end="4"/>
                                            </p:txEl>
                                          </p:spTgt>
                                        </p:tgtEl>
                                        <p:attrNameLst>
                                          <p:attrName>r</p:attrName>
                                        </p:attrNameLst>
                                      </p:cBhvr>
                                    </p:animRot>
                                    <p:animRot by="240000">
                                      <p:cBhvr>
                                        <p:cTn id="40" dur="200" fill="hold">
                                          <p:stCondLst>
                                            <p:cond delay="400"/>
                                          </p:stCondLst>
                                        </p:cTn>
                                        <p:tgtEl>
                                          <p:spTgt spid="3">
                                            <p:txEl>
                                              <p:pRg st="4" end="4"/>
                                            </p:txEl>
                                          </p:spTgt>
                                        </p:tgtEl>
                                        <p:attrNameLst>
                                          <p:attrName>r</p:attrName>
                                        </p:attrNameLst>
                                      </p:cBhvr>
                                    </p:animRot>
                                    <p:animRot by="-240000">
                                      <p:cBhvr>
                                        <p:cTn id="41" dur="200" fill="hold">
                                          <p:stCondLst>
                                            <p:cond delay="600"/>
                                          </p:stCondLst>
                                        </p:cTn>
                                        <p:tgtEl>
                                          <p:spTgt spid="3">
                                            <p:txEl>
                                              <p:pRg st="4" end="4"/>
                                            </p:txEl>
                                          </p:spTgt>
                                        </p:tgtEl>
                                        <p:attrNameLst>
                                          <p:attrName>r</p:attrName>
                                        </p:attrNameLst>
                                      </p:cBhvr>
                                    </p:animRot>
                                    <p:animRot by="120000">
                                      <p:cBhvr>
                                        <p:cTn id="42" dur="200" fill="hold">
                                          <p:stCondLst>
                                            <p:cond delay="80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9DE-7D70-4480-8661-FFFC9DAB9AB2}"/>
              </a:ext>
            </a:extLst>
          </p:cNvPr>
          <p:cNvSpPr>
            <a:spLocks noGrp="1"/>
          </p:cNvSpPr>
          <p:nvPr>
            <p:ph type="title"/>
          </p:nvPr>
        </p:nvSpPr>
        <p:spPr>
          <a:xfrm>
            <a:off x="0" y="0"/>
            <a:ext cx="9603275" cy="1049235"/>
          </a:xfrm>
        </p:spPr>
        <p:txBody>
          <a:bodyPr/>
          <a:lstStyle/>
          <a:p>
            <a:r>
              <a:rPr lang="en-US" dirty="0">
                <a:latin typeface="Arial Rounded MT Bold" panose="020F0704030504030204" pitchFamily="34" charset="0"/>
              </a:rPr>
              <a:t>How encryption and decryption works?</a:t>
            </a:r>
          </a:p>
        </p:txBody>
      </p:sp>
      <p:sp>
        <p:nvSpPr>
          <p:cNvPr id="3" name="Content Placeholder 2">
            <a:extLst>
              <a:ext uri="{FF2B5EF4-FFF2-40B4-BE49-F238E27FC236}">
                <a16:creationId xmlns:a16="http://schemas.microsoft.com/office/drawing/2014/main" id="{DA0553CA-9EBF-4229-A6C2-9A09F07BBA40}"/>
              </a:ext>
            </a:extLst>
          </p:cNvPr>
          <p:cNvSpPr>
            <a:spLocks noGrp="1"/>
          </p:cNvSpPr>
          <p:nvPr>
            <p:ph idx="1"/>
          </p:nvPr>
        </p:nvSpPr>
        <p:spPr>
          <a:xfrm>
            <a:off x="0" y="1425900"/>
            <a:ext cx="10016836" cy="5299096"/>
          </a:xfrm>
        </p:spPr>
        <p:txBody>
          <a:bodyPr>
            <a:normAutofit fontScale="92500" lnSpcReduction="20000"/>
          </a:bodyPr>
          <a:lstStyle/>
          <a:p>
            <a:r>
              <a:rPr lang="en-US" dirty="0"/>
              <a:t>&gt;&gt;&gt;</a:t>
            </a:r>
          </a:p>
          <a:p>
            <a:r>
              <a:rPr lang="en-US" sz="2400" dirty="0"/>
              <a:t>Encryption enhances the security of a message or file by scrambling the content. To encrypt a message, you need the right key, and you need the right key to decrypt it as well. It is the most effective way to hide communication via encoded information where the sender and the recipient hold the key to decipher data. The concept isn't that different from children who come up with secret code words and other discreet ways to communicate, where only they can be able to understand the message. Encryption is like sending secret messages between parties—if someone tries to pry without the proper keys, they won't be able to understand the message.</a:t>
            </a:r>
          </a:p>
          <a:p>
            <a:r>
              <a:rPr lang="en-US" sz="2400" dirty="0"/>
              <a:t>There are two methods of encryption: symmetric and asymmetric encryption. Symmetric encryption, also known as secret key encryption, pertains to the sender and the recipient holding the same keys to encrypt and decrypt a message. Asymmetric encryption, or public key encryption uses what is called a key pair—a public key for encrypting a message, and a private key to decrypt it.</a:t>
            </a:r>
          </a:p>
          <a:p>
            <a:pPr marL="0" indent="0">
              <a:buNone/>
            </a:pPr>
            <a:endParaRPr lang="en-US" dirty="0"/>
          </a:p>
        </p:txBody>
      </p:sp>
    </p:spTree>
    <p:extLst>
      <p:ext uri="{BB962C8B-B14F-4D97-AF65-F5344CB8AC3E}">
        <p14:creationId xmlns:p14="http://schemas.microsoft.com/office/powerpoint/2010/main" val="256363879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7713-1D0D-4F39-B54D-C6AC3D168C93}"/>
              </a:ext>
            </a:extLst>
          </p:cNvPr>
          <p:cNvSpPr>
            <a:spLocks noGrp="1"/>
          </p:cNvSpPr>
          <p:nvPr>
            <p:ph type="title" idx="4294967295"/>
          </p:nvPr>
        </p:nvSpPr>
        <p:spPr>
          <a:xfrm>
            <a:off x="0" y="0"/>
            <a:ext cx="9753600" cy="784225"/>
          </a:xfrm>
        </p:spPr>
        <p:txBody>
          <a:bodyPr>
            <a:normAutofit/>
          </a:bodyPr>
          <a:lstStyle/>
          <a:p>
            <a:r>
              <a:rPr lang="en-US" dirty="0">
                <a:latin typeface="Agency FB" panose="020B0503020202020204" pitchFamily="34" charset="0"/>
              </a:rPr>
              <a:t>SYSTEM FLOW DIAGRAM OF THE SOFTWARE….</a:t>
            </a:r>
          </a:p>
        </p:txBody>
      </p:sp>
      <p:sp>
        <p:nvSpPr>
          <p:cNvPr id="4" name="Rectangle 11">
            <a:extLst>
              <a:ext uri="{FF2B5EF4-FFF2-40B4-BE49-F238E27FC236}">
                <a16:creationId xmlns:a16="http://schemas.microsoft.com/office/drawing/2014/main" id="{7AB431DD-D00F-4FFB-BD6F-1F36C9622A1A}"/>
              </a:ext>
            </a:extLst>
          </p:cNvPr>
          <p:cNvSpPr>
            <a:spLocks noChangeArrowheads="1"/>
          </p:cNvSpPr>
          <p:nvPr/>
        </p:nvSpPr>
        <p:spPr bwMode="auto">
          <a:xfrm>
            <a:off x="3206538" y="1474788"/>
            <a:ext cx="1463675" cy="19542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pPr>
            <a:r>
              <a:rPr lang="en-US" altLang="en-US" dirty="0">
                <a:latin typeface="Calibri" panose="020F0502020204030204" pitchFamily="34" charset="0"/>
                <a:ea typeface="Times New Roman" panose="02020603050405020304" pitchFamily="18" charset="0"/>
                <a:cs typeface="Times New Roman" panose="02020603050405020304" pitchFamily="18" charset="0"/>
              </a:rPr>
              <a:t>OPERATIONS</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10">
            <a:extLst>
              <a:ext uri="{FF2B5EF4-FFF2-40B4-BE49-F238E27FC236}">
                <a16:creationId xmlns:a16="http://schemas.microsoft.com/office/drawing/2014/main" id="{7269EFDB-1952-42AD-AD83-2BE879956761}"/>
              </a:ext>
            </a:extLst>
          </p:cNvPr>
          <p:cNvSpPr>
            <a:spLocks noChangeArrowheads="1"/>
          </p:cNvSpPr>
          <p:nvPr/>
        </p:nvSpPr>
        <p:spPr bwMode="auto">
          <a:xfrm>
            <a:off x="3297913" y="1575142"/>
            <a:ext cx="1249363" cy="71596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INPUT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AutoShape 9">
            <a:extLst>
              <a:ext uri="{FF2B5EF4-FFF2-40B4-BE49-F238E27FC236}">
                <a16:creationId xmlns:a16="http://schemas.microsoft.com/office/drawing/2014/main" id="{37F46EAD-BA82-4D62-865E-2FF9578AD802}"/>
              </a:ext>
            </a:extLst>
          </p:cNvPr>
          <p:cNvSpPr>
            <a:spLocks noChangeArrowheads="1"/>
          </p:cNvSpPr>
          <p:nvPr/>
        </p:nvSpPr>
        <p:spPr bwMode="auto">
          <a:xfrm>
            <a:off x="3341691" y="2626433"/>
            <a:ext cx="1181100" cy="68103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OUTPUT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AutoShape 6">
            <a:extLst>
              <a:ext uri="{FF2B5EF4-FFF2-40B4-BE49-F238E27FC236}">
                <a16:creationId xmlns:a16="http://schemas.microsoft.com/office/drawing/2014/main" id="{EE2BED58-73FF-447D-9386-E9956034577B}"/>
              </a:ext>
            </a:extLst>
          </p:cNvPr>
          <p:cNvSpPr>
            <a:spLocks noChangeArrowheads="1"/>
          </p:cNvSpPr>
          <p:nvPr/>
        </p:nvSpPr>
        <p:spPr bwMode="auto">
          <a:xfrm rot="1283688">
            <a:off x="5421853" y="2000311"/>
            <a:ext cx="1447800" cy="365125"/>
          </a:xfrm>
          <a:prstGeom prst="rightArrow">
            <a:avLst>
              <a:gd name="adj1" fmla="val 50000"/>
              <a:gd name="adj2" fmla="val 9913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AutoShape 5">
            <a:extLst>
              <a:ext uri="{FF2B5EF4-FFF2-40B4-BE49-F238E27FC236}">
                <a16:creationId xmlns:a16="http://schemas.microsoft.com/office/drawing/2014/main" id="{29EEA0A1-7374-459E-B252-D290561FFB6F}"/>
              </a:ext>
            </a:extLst>
          </p:cNvPr>
          <p:cNvSpPr>
            <a:spLocks noChangeArrowheads="1"/>
          </p:cNvSpPr>
          <p:nvPr/>
        </p:nvSpPr>
        <p:spPr bwMode="auto">
          <a:xfrm rot="11879089">
            <a:off x="5151114" y="2329672"/>
            <a:ext cx="1531938" cy="358775"/>
          </a:xfrm>
          <a:prstGeom prst="rightArrow">
            <a:avLst>
              <a:gd name="adj1" fmla="val 50000"/>
              <a:gd name="adj2" fmla="val 10674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AutoShape 4">
            <a:extLst>
              <a:ext uri="{FF2B5EF4-FFF2-40B4-BE49-F238E27FC236}">
                <a16:creationId xmlns:a16="http://schemas.microsoft.com/office/drawing/2014/main" id="{CD4DF864-1DAC-4C74-A18B-C410F02BA22D}"/>
              </a:ext>
            </a:extLst>
          </p:cNvPr>
          <p:cNvSpPr>
            <a:spLocks noChangeArrowheads="1"/>
          </p:cNvSpPr>
          <p:nvPr/>
        </p:nvSpPr>
        <p:spPr bwMode="auto">
          <a:xfrm>
            <a:off x="7247648" y="2273158"/>
            <a:ext cx="2065338" cy="1920875"/>
          </a:xfrm>
          <a:prstGeom prst="verticalScroll">
            <a:avLst>
              <a:gd name="adj" fmla="val 12500"/>
            </a:avLst>
          </a:prstGeom>
          <a:solidFill>
            <a:srgbClr val="FFFFFF"/>
          </a:solidFill>
          <a:ln w="63500">
            <a:solidFill>
              <a:srgbClr val="ED7D3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lgerian" panose="04020705040A02060702" pitchFamily="82" charset="0"/>
                <a:ea typeface="Times New Roman" panose="02020603050405020304" pitchFamily="18" charset="0"/>
                <a:cs typeface="Times New Roman" panose="02020603050405020304" pitchFamily="18" charset="0"/>
              </a:rPr>
              <a:t>ENCRYPTION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lgerian" panose="04020705040A02060702" pitchFamily="82" charset="0"/>
                <a:ea typeface="Times New Roman" panose="02020603050405020304" pitchFamily="18" charset="0"/>
                <a:cs typeface="Times New Roman" panose="02020603050405020304" pitchFamily="18" charset="0"/>
              </a:rPr>
              <a:t>   AND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lgerian" panose="04020705040A02060702" pitchFamily="82" charset="0"/>
                <a:ea typeface="Times New Roman" panose="02020603050405020304" pitchFamily="18" charset="0"/>
                <a:cs typeface="Times New Roman" panose="02020603050405020304" pitchFamily="18" charset="0"/>
              </a:rPr>
              <a:t>      DECRYPTION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AutoShape 3">
            <a:extLst>
              <a:ext uri="{FF2B5EF4-FFF2-40B4-BE49-F238E27FC236}">
                <a16:creationId xmlns:a16="http://schemas.microsoft.com/office/drawing/2014/main" id="{9279A90F-BF63-46A1-B387-FEFEDB9D4A0B}"/>
              </a:ext>
            </a:extLst>
          </p:cNvPr>
          <p:cNvSpPr>
            <a:spLocks noChangeArrowheads="1"/>
          </p:cNvSpPr>
          <p:nvPr/>
        </p:nvSpPr>
        <p:spPr bwMode="auto">
          <a:xfrm rot="9827197">
            <a:off x="5399086" y="3658157"/>
            <a:ext cx="1393825" cy="373062"/>
          </a:xfrm>
          <a:prstGeom prst="rightArrow">
            <a:avLst>
              <a:gd name="adj1" fmla="val 50000"/>
              <a:gd name="adj2" fmla="val 93404"/>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AutoShape 2">
            <a:extLst>
              <a:ext uri="{FF2B5EF4-FFF2-40B4-BE49-F238E27FC236}">
                <a16:creationId xmlns:a16="http://schemas.microsoft.com/office/drawing/2014/main" id="{320BCE51-1686-48CE-9E68-86D2965DE025}"/>
              </a:ext>
            </a:extLst>
          </p:cNvPr>
          <p:cNvSpPr>
            <a:spLocks noChangeArrowheads="1"/>
          </p:cNvSpPr>
          <p:nvPr/>
        </p:nvSpPr>
        <p:spPr bwMode="auto">
          <a:xfrm rot="-1054638">
            <a:off x="5496060" y="4031857"/>
            <a:ext cx="1393825" cy="373063"/>
          </a:xfrm>
          <a:prstGeom prst="rightArrow">
            <a:avLst>
              <a:gd name="adj1" fmla="val 50000"/>
              <a:gd name="adj2" fmla="val 93404"/>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AutoShape 1">
            <a:extLst>
              <a:ext uri="{FF2B5EF4-FFF2-40B4-BE49-F238E27FC236}">
                <a16:creationId xmlns:a16="http://schemas.microsoft.com/office/drawing/2014/main" id="{31B1A5C6-CEA7-4157-B22F-94CEBEF63C8C}"/>
              </a:ext>
            </a:extLst>
          </p:cNvPr>
          <p:cNvSpPr>
            <a:spLocks noChangeArrowheads="1"/>
          </p:cNvSpPr>
          <p:nvPr/>
        </p:nvSpPr>
        <p:spPr bwMode="auto">
          <a:xfrm>
            <a:off x="3190758" y="3880869"/>
            <a:ext cx="1463675" cy="609600"/>
          </a:xfrm>
          <a:prstGeom prst="cube">
            <a:avLst>
              <a:gd name="adj"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AutoShape 8">
            <a:extLst>
              <a:ext uri="{FF2B5EF4-FFF2-40B4-BE49-F238E27FC236}">
                <a16:creationId xmlns:a16="http://schemas.microsoft.com/office/drawing/2014/main" id="{B7D9040C-D2DE-46B4-BAE0-AA569C74D118}"/>
              </a:ext>
            </a:extLst>
          </p:cNvPr>
          <p:cNvSpPr>
            <a:spLocks noChangeArrowheads="1"/>
          </p:cNvSpPr>
          <p:nvPr/>
        </p:nvSpPr>
        <p:spPr bwMode="auto">
          <a:xfrm>
            <a:off x="3206538" y="4368245"/>
            <a:ext cx="1463675" cy="609600"/>
          </a:xfrm>
          <a:prstGeom prst="cube">
            <a:avLst>
              <a:gd name="adj"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AutoShape 7">
            <a:extLst>
              <a:ext uri="{FF2B5EF4-FFF2-40B4-BE49-F238E27FC236}">
                <a16:creationId xmlns:a16="http://schemas.microsoft.com/office/drawing/2014/main" id="{6D6BDB14-9542-471E-8D55-C7A7AAE4AA6B}"/>
              </a:ext>
            </a:extLst>
          </p:cNvPr>
          <p:cNvSpPr>
            <a:spLocks noChangeArrowheads="1"/>
          </p:cNvSpPr>
          <p:nvPr/>
        </p:nvSpPr>
        <p:spPr bwMode="auto">
          <a:xfrm>
            <a:off x="3197378" y="4970955"/>
            <a:ext cx="1463675" cy="609600"/>
          </a:xfrm>
          <a:prstGeom prst="cube">
            <a:avLst>
              <a:gd name="adj"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F8AF6CA7-B330-42EE-A323-7E4E4A3E54CB}"/>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8">
            <a:extLst>
              <a:ext uri="{FF2B5EF4-FFF2-40B4-BE49-F238E27FC236}">
                <a16:creationId xmlns:a16="http://schemas.microsoft.com/office/drawing/2014/main" id="{258EF46B-9484-45D1-A65D-0564114CE901}"/>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9">
            <a:extLst>
              <a:ext uri="{FF2B5EF4-FFF2-40B4-BE49-F238E27FC236}">
                <a16:creationId xmlns:a16="http://schemas.microsoft.com/office/drawing/2014/main" id="{1C66BFC1-D615-495F-AB62-4C900DEC122F}"/>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Flowchart: Connector 2">
            <a:extLst>
              <a:ext uri="{FF2B5EF4-FFF2-40B4-BE49-F238E27FC236}">
                <a16:creationId xmlns:a16="http://schemas.microsoft.com/office/drawing/2014/main" id="{23D58735-9BF1-4DB8-B46A-1EC86DA628D5}"/>
              </a:ext>
            </a:extLst>
          </p:cNvPr>
          <p:cNvSpPr/>
          <p:nvPr/>
        </p:nvSpPr>
        <p:spPr>
          <a:xfrm>
            <a:off x="798022" y="1474788"/>
            <a:ext cx="482138" cy="50364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Top Corners Snipped 17">
            <a:extLst>
              <a:ext uri="{FF2B5EF4-FFF2-40B4-BE49-F238E27FC236}">
                <a16:creationId xmlns:a16="http://schemas.microsoft.com/office/drawing/2014/main" id="{79ADAA34-4DDD-47C8-A769-1CF0F8A1C9A2}"/>
              </a:ext>
            </a:extLst>
          </p:cNvPr>
          <p:cNvSpPr/>
          <p:nvPr/>
        </p:nvSpPr>
        <p:spPr>
          <a:xfrm>
            <a:off x="671999" y="1978429"/>
            <a:ext cx="734184" cy="45720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9" name="Arrow: Right 18">
            <a:extLst>
              <a:ext uri="{FF2B5EF4-FFF2-40B4-BE49-F238E27FC236}">
                <a16:creationId xmlns:a16="http://schemas.microsoft.com/office/drawing/2014/main" id="{26FA6A79-A5C7-473C-AE44-7AA5CAD9B904}"/>
              </a:ext>
            </a:extLst>
          </p:cNvPr>
          <p:cNvSpPr/>
          <p:nvPr/>
        </p:nvSpPr>
        <p:spPr>
          <a:xfrm>
            <a:off x="1712422" y="1978429"/>
            <a:ext cx="1166592" cy="39069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890721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1)">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4" presetClass="emph" presetSubtype="0" fill="hold" grpId="0" nodeType="clickEffect">
                                  <p:stCondLst>
                                    <p:cond delay="0"/>
                                  </p:stCondLst>
                                  <p:iterate type="lt">
                                    <p:tmPct val="10000"/>
                                  </p:iterate>
                                  <p:childTnLst>
                                    <p:animMotion origin="layout" path="M 0.0 0.0 L 0.0 -0.07213" pathEditMode="relative" ptsTypes="">
                                      <p:cBhvr>
                                        <p:cTn id="21" dur="250" accel="50000" decel="50000" autoRev="1" fill="hold">
                                          <p:stCondLst>
                                            <p:cond delay="0"/>
                                          </p:stCondLst>
                                        </p:cTn>
                                        <p:tgtEl>
                                          <p:spTgt spid="9"/>
                                        </p:tgtEl>
                                        <p:attrNameLst>
                                          <p:attrName>ppt_x</p:attrName>
                                          <p:attrName>ppt_y</p:attrName>
                                        </p:attrNameLst>
                                      </p:cBhvr>
                                    </p:animMotion>
                                    <p:animRot by="1500000">
                                      <p:cBhvr>
                                        <p:cTn id="22" dur="125" fill="hold">
                                          <p:stCondLst>
                                            <p:cond delay="0"/>
                                          </p:stCondLst>
                                        </p:cTn>
                                        <p:tgtEl>
                                          <p:spTgt spid="9"/>
                                        </p:tgtEl>
                                        <p:attrNameLst>
                                          <p:attrName>r</p:attrName>
                                        </p:attrNameLst>
                                      </p:cBhvr>
                                    </p:animRot>
                                    <p:animRot by="-1500000">
                                      <p:cBhvr>
                                        <p:cTn id="23" dur="125" fill="hold">
                                          <p:stCondLst>
                                            <p:cond delay="125"/>
                                          </p:stCondLst>
                                        </p:cTn>
                                        <p:tgtEl>
                                          <p:spTgt spid="9"/>
                                        </p:tgtEl>
                                        <p:attrNameLst>
                                          <p:attrName>r</p:attrName>
                                        </p:attrNameLst>
                                      </p:cBhvr>
                                    </p:animRot>
                                    <p:animRot by="-1500000">
                                      <p:cBhvr>
                                        <p:cTn id="24" dur="125" fill="hold">
                                          <p:stCondLst>
                                            <p:cond delay="250"/>
                                          </p:stCondLst>
                                        </p:cTn>
                                        <p:tgtEl>
                                          <p:spTgt spid="9"/>
                                        </p:tgtEl>
                                        <p:attrNameLst>
                                          <p:attrName>r</p:attrName>
                                        </p:attrNameLst>
                                      </p:cBhvr>
                                    </p:animRot>
                                    <p:animRot by="1500000">
                                      <p:cBhvr>
                                        <p:cTn id="25" dur="125" fill="hold">
                                          <p:stCondLst>
                                            <p:cond delay="375"/>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Gallery</Template>
  <TotalTime>122</TotalTime>
  <Words>962</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13</vt:i4>
      </vt:variant>
    </vt:vector>
  </HeadingPairs>
  <TitlesOfParts>
    <vt:vector size="30" baseType="lpstr">
      <vt:lpstr>Agency FB</vt:lpstr>
      <vt:lpstr>Algerian</vt:lpstr>
      <vt:lpstr>Arial</vt:lpstr>
      <vt:lpstr>Arial Rounded MT Bold</vt:lpstr>
      <vt:lpstr>Baskerville Old Face</vt:lpstr>
      <vt:lpstr>Calibri</vt:lpstr>
      <vt:lpstr>Calibri Light</vt:lpstr>
      <vt:lpstr>Cambria</vt:lpstr>
      <vt:lpstr>Century Gothic</vt:lpstr>
      <vt:lpstr>Forte</vt:lpstr>
      <vt:lpstr>Gill Sans MT</vt:lpstr>
      <vt:lpstr>Symbol</vt:lpstr>
      <vt:lpstr>Wingdings</vt:lpstr>
      <vt:lpstr>Wingdings 3</vt:lpstr>
      <vt:lpstr>Ion</vt:lpstr>
      <vt:lpstr>Gallery</vt:lpstr>
      <vt:lpstr>Retrospect</vt:lpstr>
      <vt:lpstr>WELCOME</vt:lpstr>
      <vt:lpstr>Project marcross</vt:lpstr>
      <vt:lpstr>                      About the software                         </vt:lpstr>
      <vt:lpstr>What is encryption?</vt:lpstr>
      <vt:lpstr>What is decryption?</vt:lpstr>
      <vt:lpstr>What is cipher text?</vt:lpstr>
      <vt:lpstr>ADVANTAGES OF ENCRYPTION AND DECRYPTION…..</vt:lpstr>
      <vt:lpstr>How encryption and decryption works?</vt:lpstr>
      <vt:lpstr>SYSTEM FLOW DIAGRAM OF THE SOFTWARE….</vt:lpstr>
      <vt:lpstr>MODULES AND ITS WORKING….</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marcross</dc:title>
  <dc:creator>ASHISH KUMAR YADAV</dc:creator>
  <cp:lastModifiedBy>ASHISH KUMAR YADAV</cp:lastModifiedBy>
  <cp:revision>16</cp:revision>
  <dcterms:created xsi:type="dcterms:W3CDTF">2019-04-03T12:45:42Z</dcterms:created>
  <dcterms:modified xsi:type="dcterms:W3CDTF">2019-04-22T05:34:20Z</dcterms:modified>
</cp:coreProperties>
</file>