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  <p14:sldId id="277"/>
          </p14:sldIdLst>
        </p14:section>
        <p14:section name="Group Member 1" id="{0860697E-8C4A-43F9-A7C0-C435911657B2}">
          <p14:sldIdLst>
            <p14:sldId id="262"/>
            <p14:sldId id="263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>
        <p:scale>
          <a:sx n="75" d="100"/>
          <a:sy n="75" d="100"/>
        </p:scale>
        <p:origin x="-4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Pizza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By:- </a:t>
            </a:r>
            <a:r>
              <a:rPr lang="en-US" sz="2800" dirty="0" err="1" smtClean="0"/>
              <a:t>Ashish</a:t>
            </a:r>
            <a:r>
              <a:rPr lang="en-US" sz="2800" dirty="0" smtClean="0"/>
              <a:t> </a:t>
            </a:r>
            <a:r>
              <a:rPr lang="en-US" sz="2800" dirty="0" err="1" smtClean="0"/>
              <a:t>Rana</a:t>
            </a:r>
            <a:endParaRPr lang="en-US" sz="2800" dirty="0" smtClean="0"/>
          </a:p>
          <a:p>
            <a:r>
              <a:rPr lang="en-US" dirty="0" smtClean="0"/>
              <a:t>BI Consultant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" t="28993" r="61152" b="16146"/>
          <a:stretch/>
        </p:blipFill>
        <p:spPr bwMode="auto">
          <a:xfrm>
            <a:off x="9025440" y="1943100"/>
            <a:ext cx="3166560" cy="29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Maven </a:t>
            </a:r>
            <a:r>
              <a:rPr lang="en-US" b="1" dirty="0"/>
              <a:t>Pizza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 the </a:t>
            </a:r>
            <a:r>
              <a:rPr lang="en-US" b="1" dirty="0">
                <a:effectLst/>
              </a:rPr>
              <a:t>Maven Pizza Challenge</a:t>
            </a:r>
            <a:r>
              <a:rPr lang="en-US" dirty="0">
                <a:effectLst/>
              </a:rPr>
              <a:t>, you’ll be playing the role of a BI Consultant hired by Plato's Pizza, a Greek-inspired pizza place in New Jersey. You've been hired to help the restaurant use data to improve </a:t>
            </a:r>
            <a:r>
              <a:rPr lang="en-US" dirty="0" smtClean="0">
                <a:effectLst/>
              </a:rPr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the dataset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9450" y="3340173"/>
            <a:ext cx="10180750" cy="2311327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This dataset contains 4 tables in CSV format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effectLst/>
              </a:rPr>
              <a:t>The </a:t>
            </a:r>
            <a:r>
              <a:rPr lang="en-US" sz="2000" dirty="0">
                <a:effectLst/>
              </a:rPr>
              <a:t>Orders</a:t>
            </a:r>
            <a:r>
              <a:rPr lang="en-US" sz="2000" b="0" dirty="0">
                <a:effectLst/>
              </a:rPr>
              <a:t> table contains the date &amp; time that all table orders were placed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effectLst/>
              </a:rPr>
              <a:t>The </a:t>
            </a:r>
            <a:r>
              <a:rPr lang="en-US" sz="2000" dirty="0">
                <a:effectLst/>
              </a:rPr>
              <a:t>Order Details</a:t>
            </a:r>
            <a:r>
              <a:rPr lang="en-US" sz="2000" b="0" dirty="0">
                <a:effectLst/>
              </a:rPr>
              <a:t> table contains the different pizzas served with each order in the Orders table, and their quantities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effectLst/>
              </a:rPr>
              <a:t>The </a:t>
            </a:r>
            <a:r>
              <a:rPr lang="en-US" sz="2000" dirty="0">
                <a:effectLst/>
              </a:rPr>
              <a:t>Pizzas</a:t>
            </a:r>
            <a:r>
              <a:rPr lang="en-US" sz="2000" b="0" dirty="0">
                <a:effectLst/>
              </a:rPr>
              <a:t> table contains the size and price for each distinct pizza in the Order Details table, as well as its broader pizza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>
                <a:effectLst/>
              </a:rPr>
              <a:t>The </a:t>
            </a:r>
            <a:r>
              <a:rPr lang="en-US" sz="2000" dirty="0">
                <a:effectLst/>
              </a:rPr>
              <a:t>Pizza Types</a:t>
            </a:r>
            <a:r>
              <a:rPr lang="en-US" sz="2000" b="0" dirty="0">
                <a:effectLst/>
              </a:rPr>
              <a:t> table contains details on the pizza types in the Pizzas table, including their name as it appears on the menu, the category it falls under, and its list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Procedure/Methodology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 </a:t>
            </a:r>
            <a:r>
              <a:rPr lang="en-US" dirty="0" err="1" smtClean="0"/>
              <a:t>Ist</a:t>
            </a:r>
            <a:r>
              <a:rPr lang="en-US" dirty="0" smtClean="0"/>
              <a:t> I done the EDA by python to </a:t>
            </a:r>
            <a:r>
              <a:rPr lang="en-US" dirty="0" err="1" smtClean="0"/>
              <a:t>to</a:t>
            </a:r>
            <a:r>
              <a:rPr lang="en-US" dirty="0" smtClean="0"/>
              <a:t> analyze &amp; clean the Data.</a:t>
            </a:r>
            <a:endParaRPr lang="en-US" dirty="0" smtClean="0"/>
          </a:p>
          <a:p>
            <a:r>
              <a:rPr lang="en-US" dirty="0" smtClean="0"/>
              <a:t>After that Used Tableau for visualization &amp; unlock insights.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9800"/>
            <a:ext cx="10813179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• Peak Hours are 12:00, 13:00 in the afternoon and 17:00 to 19:00 in the evening.</a:t>
            </a:r>
          </a:p>
          <a:p>
            <a:pPr marL="0" indent="0">
              <a:buNone/>
            </a:pPr>
            <a:r>
              <a:rPr lang="en-US" dirty="0"/>
              <a:t>• Friday accounted for the highest total order 3538 and was 34.83% higher than Sunday which had the lowest Total orders at 2624.</a:t>
            </a:r>
          </a:p>
          <a:p>
            <a:pPr marL="0" indent="0">
              <a:buNone/>
            </a:pPr>
            <a:r>
              <a:rPr lang="en-US" dirty="0"/>
              <a:t>• Classic accounted for 29.99% of Total Orders and 26.91% of Total Revenue.</a:t>
            </a:r>
          </a:p>
          <a:p>
            <a:pPr marL="0" indent="0">
              <a:buNone/>
            </a:pPr>
            <a:r>
              <a:rPr lang="en-US" dirty="0"/>
              <a:t>• Large size pizzas have the highest number of Orders (38.10%) of the Total Orders followed by Medium size pizzas (31.64%)</a:t>
            </a:r>
          </a:p>
          <a:p>
            <a:pPr marL="0" indent="0">
              <a:buNone/>
            </a:pPr>
            <a:r>
              <a:rPr lang="en-US" dirty="0"/>
              <a:t>• July had the highest Total Revenue and was 13.32% higher than October, which had the lowest Total Revenue.</a:t>
            </a:r>
          </a:p>
          <a:p>
            <a:pPr marL="0" indent="0">
              <a:buNone/>
            </a:pPr>
            <a:r>
              <a:rPr lang="en-US" dirty="0"/>
              <a:t>• Large size pizza accounted for 45.89% of Total Revenue and ﻿Classic had the highest Total Revenue.</a:t>
            </a:r>
          </a:p>
          <a:p>
            <a:pPr marL="0" indent="0">
              <a:buNone/>
            </a:pPr>
            <a:r>
              <a:rPr lang="en-US" dirty="0"/>
              <a:t>• Our Table capacity and Seating Capacity is high on Peak hours and on </a:t>
            </a:r>
            <a:r>
              <a:rPr lang="en-US" dirty="0" err="1"/>
              <a:t>somedays</a:t>
            </a:r>
            <a:r>
              <a:rPr lang="en-US" dirty="0"/>
              <a:t> also exceeds our Total Table Capacity of 15 mostly on peak timings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623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Brie </a:t>
            </a:r>
            <a:r>
              <a:rPr lang="en-US" dirty="0" err="1"/>
              <a:t>Carre</a:t>
            </a:r>
            <a:r>
              <a:rPr lang="en-US" dirty="0"/>
              <a:t> pizza can be excluded from the menu as it is the least </a:t>
            </a:r>
            <a:r>
              <a:rPr lang="en-US" dirty="0" smtClean="0"/>
              <a:t>    selling </a:t>
            </a:r>
            <a:r>
              <a:rPr lang="en-US" dirty="0"/>
              <a:t>pizza and also the least revenue generating pizza.</a:t>
            </a:r>
          </a:p>
          <a:p>
            <a:pPr marL="0" indent="0">
              <a:buNone/>
            </a:pPr>
            <a:r>
              <a:rPr lang="en-US" dirty="0"/>
              <a:t>• XXL has the least number of Orders with only 28 Pizzas sold annually. So, we can also exclude XXL pizzas from menu.</a:t>
            </a:r>
          </a:p>
          <a:p>
            <a:pPr marL="0" indent="0">
              <a:buNone/>
            </a:pPr>
            <a:r>
              <a:rPr lang="en-US" dirty="0"/>
              <a:t>• Introduce 2 seated tables to efficiently utilize our seating capacity </a:t>
            </a:r>
            <a:r>
              <a:rPr lang="en-US" dirty="0" smtClean="0"/>
              <a:t>   and </a:t>
            </a:r>
            <a:r>
              <a:rPr lang="en-US" dirty="0"/>
              <a:t>to earn higher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8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" y="0"/>
            <a:ext cx="121793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6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3500" y="3200400"/>
            <a:ext cx="3100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Thanks….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978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284</Words>
  <Application>Microsoft Office PowerPoint</Application>
  <PresentationFormat>Custom</PresentationFormat>
  <Paragraphs>39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Berlin</vt:lpstr>
      <vt:lpstr>1_Berlin</vt:lpstr>
      <vt:lpstr>Maven Pizza Challenge</vt:lpstr>
      <vt:lpstr>About Maven Pizza Challenge</vt:lpstr>
      <vt:lpstr>About the dataset</vt:lpstr>
      <vt:lpstr>Procedure/Methodology</vt:lpstr>
      <vt:lpstr>Insights</vt:lpstr>
      <vt:lpstr>Recommendations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HP 840 G3</cp:lastModifiedBy>
  <cp:revision>7</cp:revision>
  <dcterms:created xsi:type="dcterms:W3CDTF">2014-04-17T23:07:25Z</dcterms:created>
  <dcterms:modified xsi:type="dcterms:W3CDTF">2023-01-29T15:07:20Z</dcterms:modified>
</cp:coreProperties>
</file>