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4CCF08-D6CD-4133-98CF-6539D81C9F4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1FF9441E-ABE1-4463-8885-20BF79188CB5}">
      <dgm:prSet custT="1"/>
      <dgm:spPr>
        <a:solidFill>
          <a:schemeClr val="accent1"/>
        </a:solidFill>
      </dgm:spPr>
      <dgm:t>
        <a:bodyPr/>
        <a:lstStyle/>
        <a:p>
          <a:r>
            <a:rPr lang="en-IN" sz="1800" dirty="0">
              <a:latin typeface="Times New Roman" panose="02020603050405020304" pitchFamily="18" charset="0"/>
              <a:cs typeface="Times New Roman" panose="02020603050405020304" pitchFamily="18" charset="0"/>
            </a:rPr>
            <a:t>To Develop CNN model effectively with better accuracy </a:t>
          </a:r>
        </a:p>
      </dgm:t>
    </dgm:pt>
    <dgm:pt modelId="{49011C6B-F616-4EB2-9816-A4A50BCFC3F2}" type="parTrans" cxnId="{8E4E31FC-696C-4744-8AB3-09B4AC388006}">
      <dgm:prSet/>
      <dgm:spPr/>
      <dgm:t>
        <a:bodyPr/>
        <a:lstStyle/>
        <a:p>
          <a:endParaRPr lang="en-IN"/>
        </a:p>
      </dgm:t>
    </dgm:pt>
    <dgm:pt modelId="{A46AB4FD-2290-4BB7-8AAC-24B26D4F4E97}" type="sibTrans" cxnId="{8E4E31FC-696C-4744-8AB3-09B4AC388006}">
      <dgm:prSet/>
      <dgm:spPr/>
      <dgm:t>
        <a:bodyPr/>
        <a:lstStyle/>
        <a:p>
          <a:endParaRPr lang="en-IN"/>
        </a:p>
      </dgm:t>
    </dgm:pt>
    <dgm:pt modelId="{673CA90D-AF5C-41BF-890C-47C90F000614}">
      <dgm:prSet custT="1"/>
      <dgm:spPr>
        <a:solidFill>
          <a:schemeClr val="accent1"/>
        </a:solidFill>
      </dgm:spPr>
      <dgm:t>
        <a:bodyPr/>
        <a:lstStyle/>
        <a:p>
          <a:r>
            <a:rPr lang="en-US" sz="1800" dirty="0">
              <a:latin typeface="Times New Roman" panose="02020603050405020304" pitchFamily="18" charset="0"/>
              <a:cs typeface="Times New Roman" panose="02020603050405020304" pitchFamily="18" charset="0"/>
            </a:rPr>
            <a:t>To compare different algorithms based on multiple parameters.</a:t>
          </a:r>
          <a:endParaRPr lang="en-IN" sz="1800" dirty="0">
            <a:latin typeface="Times New Roman" panose="02020603050405020304" pitchFamily="18" charset="0"/>
            <a:cs typeface="Times New Roman" panose="02020603050405020304" pitchFamily="18" charset="0"/>
          </a:endParaRPr>
        </a:p>
      </dgm:t>
    </dgm:pt>
    <dgm:pt modelId="{A68576A2-6D89-498B-8299-9456DD500B5B}" type="parTrans" cxnId="{307840E3-79EC-4F57-8AAD-CF5379F8728F}">
      <dgm:prSet/>
      <dgm:spPr/>
      <dgm:t>
        <a:bodyPr/>
        <a:lstStyle/>
        <a:p>
          <a:endParaRPr lang="en-IN"/>
        </a:p>
      </dgm:t>
    </dgm:pt>
    <dgm:pt modelId="{F0679D97-F559-4236-B7BA-A97C71A4A306}" type="sibTrans" cxnId="{307840E3-79EC-4F57-8AAD-CF5379F8728F}">
      <dgm:prSet/>
      <dgm:spPr/>
      <dgm:t>
        <a:bodyPr/>
        <a:lstStyle/>
        <a:p>
          <a:endParaRPr lang="en-IN"/>
        </a:p>
      </dgm:t>
    </dgm:pt>
    <dgm:pt modelId="{93840A4C-402C-4830-BBED-4224D3A88512}">
      <dgm:prSet custT="1"/>
      <dgm:spPr>
        <a:solidFill>
          <a:schemeClr val="accent1"/>
        </a:solidFill>
      </dgm:spPr>
      <dgm:t>
        <a:bodyPr/>
        <a:lstStyle/>
        <a:p>
          <a:r>
            <a:rPr lang="en-IN" sz="1800" dirty="0">
              <a:latin typeface="Times New Roman" panose="02020603050405020304" pitchFamily="18" charset="0"/>
              <a:cs typeface="Times New Roman" panose="02020603050405020304" pitchFamily="18" charset="0"/>
            </a:rPr>
            <a:t>To effectively classify glaucomatous and non-glaucomatous fundus</a:t>
          </a:r>
        </a:p>
      </dgm:t>
    </dgm:pt>
    <dgm:pt modelId="{DD8B06B1-FF63-41CA-A15C-3E5A17B3F082}" type="parTrans" cxnId="{4C98167C-7F35-47E9-B07B-7254718EB18B}">
      <dgm:prSet/>
      <dgm:spPr/>
      <dgm:t>
        <a:bodyPr/>
        <a:lstStyle/>
        <a:p>
          <a:endParaRPr lang="en-IN"/>
        </a:p>
      </dgm:t>
    </dgm:pt>
    <dgm:pt modelId="{FBB379C4-787C-441B-9C54-406BF8465D8A}" type="sibTrans" cxnId="{4C98167C-7F35-47E9-B07B-7254718EB18B}">
      <dgm:prSet/>
      <dgm:spPr/>
      <dgm:t>
        <a:bodyPr/>
        <a:lstStyle/>
        <a:p>
          <a:endParaRPr lang="en-IN"/>
        </a:p>
      </dgm:t>
    </dgm:pt>
    <dgm:pt modelId="{5EBE9079-03C5-4084-BFDC-A5CD9F1AC63D}" type="pres">
      <dgm:prSet presAssocID="{364CCF08-D6CD-4133-98CF-6539D81C9F4D}" presName="Name0" presStyleCnt="0">
        <dgm:presLayoutVars>
          <dgm:chMax val="7"/>
          <dgm:chPref val="7"/>
          <dgm:dir/>
        </dgm:presLayoutVars>
      </dgm:prSet>
      <dgm:spPr/>
    </dgm:pt>
    <dgm:pt modelId="{AC48C3B7-ACE6-4548-9CEA-D9BB36A9E895}" type="pres">
      <dgm:prSet presAssocID="{364CCF08-D6CD-4133-98CF-6539D81C9F4D}" presName="Name1" presStyleCnt="0"/>
      <dgm:spPr/>
    </dgm:pt>
    <dgm:pt modelId="{3C6052C4-15FE-4827-BBB5-CFA9B6C3B6F6}" type="pres">
      <dgm:prSet presAssocID="{364CCF08-D6CD-4133-98CF-6539D81C9F4D}" presName="cycle" presStyleCnt="0"/>
      <dgm:spPr/>
    </dgm:pt>
    <dgm:pt modelId="{D2925AF5-F885-4A13-AB0E-A3EF720BF7C4}" type="pres">
      <dgm:prSet presAssocID="{364CCF08-D6CD-4133-98CF-6539D81C9F4D}" presName="srcNode" presStyleLbl="node1" presStyleIdx="0" presStyleCnt="3"/>
      <dgm:spPr/>
    </dgm:pt>
    <dgm:pt modelId="{82706216-2AB3-44A2-8BB3-58AC938E58B5}" type="pres">
      <dgm:prSet presAssocID="{364CCF08-D6CD-4133-98CF-6539D81C9F4D}" presName="conn" presStyleLbl="parChTrans1D2" presStyleIdx="0" presStyleCnt="1"/>
      <dgm:spPr/>
    </dgm:pt>
    <dgm:pt modelId="{F5E73E7F-A02A-43C5-9D9B-E73601275D30}" type="pres">
      <dgm:prSet presAssocID="{364CCF08-D6CD-4133-98CF-6539D81C9F4D}" presName="extraNode" presStyleLbl="node1" presStyleIdx="0" presStyleCnt="3"/>
      <dgm:spPr/>
    </dgm:pt>
    <dgm:pt modelId="{FDF0384F-AB14-4404-B4AD-829AEA62BAD4}" type="pres">
      <dgm:prSet presAssocID="{364CCF08-D6CD-4133-98CF-6539D81C9F4D}" presName="dstNode" presStyleLbl="node1" presStyleIdx="0" presStyleCnt="3"/>
      <dgm:spPr/>
    </dgm:pt>
    <dgm:pt modelId="{D0822B39-B371-4E96-84F4-0D7236636D9F}" type="pres">
      <dgm:prSet presAssocID="{1FF9441E-ABE1-4463-8885-20BF79188CB5}" presName="text_1" presStyleLbl="node1" presStyleIdx="0" presStyleCnt="3">
        <dgm:presLayoutVars>
          <dgm:bulletEnabled val="1"/>
        </dgm:presLayoutVars>
      </dgm:prSet>
      <dgm:spPr/>
    </dgm:pt>
    <dgm:pt modelId="{985686DF-7744-4D3A-871D-4459D0FB7C23}" type="pres">
      <dgm:prSet presAssocID="{1FF9441E-ABE1-4463-8885-20BF79188CB5}" presName="accent_1" presStyleCnt="0"/>
      <dgm:spPr/>
    </dgm:pt>
    <dgm:pt modelId="{B2C22B08-F4A8-4211-BC0B-616CF9A16C14}" type="pres">
      <dgm:prSet presAssocID="{1FF9441E-ABE1-4463-8885-20BF79188CB5}" presName="accentRepeatNode" presStyleLbl="solidFgAcc1" presStyleIdx="0" presStyleCnt="3"/>
      <dgm:spPr>
        <a:ln>
          <a:solidFill>
            <a:schemeClr val="tx1"/>
          </a:solidFill>
        </a:ln>
      </dgm:spPr>
    </dgm:pt>
    <dgm:pt modelId="{D13EE9F6-4679-406A-A8F0-E8E7408EC18F}" type="pres">
      <dgm:prSet presAssocID="{673CA90D-AF5C-41BF-890C-47C90F000614}" presName="text_2" presStyleLbl="node1" presStyleIdx="1" presStyleCnt="3">
        <dgm:presLayoutVars>
          <dgm:bulletEnabled val="1"/>
        </dgm:presLayoutVars>
      </dgm:prSet>
      <dgm:spPr/>
    </dgm:pt>
    <dgm:pt modelId="{B8CB2B5C-7D4E-4625-8D9E-B97148C644F8}" type="pres">
      <dgm:prSet presAssocID="{673CA90D-AF5C-41BF-890C-47C90F000614}" presName="accent_2" presStyleCnt="0"/>
      <dgm:spPr/>
    </dgm:pt>
    <dgm:pt modelId="{010F9B32-DD93-403F-9091-EE7D697D690C}" type="pres">
      <dgm:prSet presAssocID="{673CA90D-AF5C-41BF-890C-47C90F000614}" presName="accentRepeatNode" presStyleLbl="solidFgAcc1" presStyleIdx="1" presStyleCnt="3" custLinFactNeighborX="-928" custLinFactNeighborY="346"/>
      <dgm:spPr>
        <a:ln>
          <a:solidFill>
            <a:schemeClr val="tx1"/>
          </a:solidFill>
        </a:ln>
      </dgm:spPr>
    </dgm:pt>
    <dgm:pt modelId="{5594E471-8C95-4AAE-846D-3112363400C2}" type="pres">
      <dgm:prSet presAssocID="{93840A4C-402C-4830-BBED-4224D3A88512}" presName="text_3" presStyleLbl="node1" presStyleIdx="2" presStyleCnt="3">
        <dgm:presLayoutVars>
          <dgm:bulletEnabled val="1"/>
        </dgm:presLayoutVars>
      </dgm:prSet>
      <dgm:spPr/>
    </dgm:pt>
    <dgm:pt modelId="{7ECA0542-8AC7-4B57-9A68-2CF568824259}" type="pres">
      <dgm:prSet presAssocID="{93840A4C-402C-4830-BBED-4224D3A88512}" presName="accent_3" presStyleCnt="0"/>
      <dgm:spPr/>
    </dgm:pt>
    <dgm:pt modelId="{EB5D5AA9-F89F-4CDD-94F7-8B8E4E1518B4}" type="pres">
      <dgm:prSet presAssocID="{93840A4C-402C-4830-BBED-4224D3A88512}" presName="accentRepeatNode" presStyleLbl="solidFgAcc1" presStyleIdx="2" presStyleCnt="3"/>
      <dgm:spPr>
        <a:ln>
          <a:solidFill>
            <a:schemeClr val="tx1"/>
          </a:solidFill>
        </a:ln>
      </dgm:spPr>
    </dgm:pt>
  </dgm:ptLst>
  <dgm:cxnLst>
    <dgm:cxn modelId="{8DEF0202-4672-4A65-B203-6357E300D37F}" type="presOf" srcId="{364CCF08-D6CD-4133-98CF-6539D81C9F4D}" destId="{5EBE9079-03C5-4084-BFDC-A5CD9F1AC63D}" srcOrd="0" destOrd="0" presId="urn:microsoft.com/office/officeart/2008/layout/VerticalCurvedList"/>
    <dgm:cxn modelId="{BC5E1528-3B4A-4AB0-8086-AC4BAA3A319D}" type="presOf" srcId="{A46AB4FD-2290-4BB7-8AAC-24B26D4F4E97}" destId="{82706216-2AB3-44A2-8BB3-58AC938E58B5}" srcOrd="0" destOrd="0" presId="urn:microsoft.com/office/officeart/2008/layout/VerticalCurvedList"/>
    <dgm:cxn modelId="{4C98167C-7F35-47E9-B07B-7254718EB18B}" srcId="{364CCF08-D6CD-4133-98CF-6539D81C9F4D}" destId="{93840A4C-402C-4830-BBED-4224D3A88512}" srcOrd="2" destOrd="0" parTransId="{DD8B06B1-FF63-41CA-A15C-3E5A17B3F082}" sibTransId="{FBB379C4-787C-441B-9C54-406BF8465D8A}"/>
    <dgm:cxn modelId="{7CF7E789-3DED-479C-A694-8ABCEE500D2E}" type="presOf" srcId="{1FF9441E-ABE1-4463-8885-20BF79188CB5}" destId="{D0822B39-B371-4E96-84F4-0D7236636D9F}" srcOrd="0" destOrd="0" presId="urn:microsoft.com/office/officeart/2008/layout/VerticalCurvedList"/>
    <dgm:cxn modelId="{FBFD1FAD-D6EB-49E6-B29A-7A9F4E5546EA}" type="presOf" srcId="{93840A4C-402C-4830-BBED-4224D3A88512}" destId="{5594E471-8C95-4AAE-846D-3112363400C2}" srcOrd="0" destOrd="0" presId="urn:microsoft.com/office/officeart/2008/layout/VerticalCurvedList"/>
    <dgm:cxn modelId="{397BA3CF-733C-4DCC-B436-DA4FB81F4F40}" type="presOf" srcId="{673CA90D-AF5C-41BF-890C-47C90F000614}" destId="{D13EE9F6-4679-406A-A8F0-E8E7408EC18F}" srcOrd="0" destOrd="0" presId="urn:microsoft.com/office/officeart/2008/layout/VerticalCurvedList"/>
    <dgm:cxn modelId="{307840E3-79EC-4F57-8AAD-CF5379F8728F}" srcId="{364CCF08-D6CD-4133-98CF-6539D81C9F4D}" destId="{673CA90D-AF5C-41BF-890C-47C90F000614}" srcOrd="1" destOrd="0" parTransId="{A68576A2-6D89-498B-8299-9456DD500B5B}" sibTransId="{F0679D97-F559-4236-B7BA-A97C71A4A306}"/>
    <dgm:cxn modelId="{8E4E31FC-696C-4744-8AB3-09B4AC388006}" srcId="{364CCF08-D6CD-4133-98CF-6539D81C9F4D}" destId="{1FF9441E-ABE1-4463-8885-20BF79188CB5}" srcOrd="0" destOrd="0" parTransId="{49011C6B-F616-4EB2-9816-A4A50BCFC3F2}" sibTransId="{A46AB4FD-2290-4BB7-8AAC-24B26D4F4E97}"/>
    <dgm:cxn modelId="{0712D962-DBC0-44AF-906D-BD2D593A5037}" type="presParOf" srcId="{5EBE9079-03C5-4084-BFDC-A5CD9F1AC63D}" destId="{AC48C3B7-ACE6-4548-9CEA-D9BB36A9E895}" srcOrd="0" destOrd="0" presId="urn:microsoft.com/office/officeart/2008/layout/VerticalCurvedList"/>
    <dgm:cxn modelId="{1021E171-6D28-4EA5-8799-63109F12F589}" type="presParOf" srcId="{AC48C3B7-ACE6-4548-9CEA-D9BB36A9E895}" destId="{3C6052C4-15FE-4827-BBB5-CFA9B6C3B6F6}" srcOrd="0" destOrd="0" presId="urn:microsoft.com/office/officeart/2008/layout/VerticalCurvedList"/>
    <dgm:cxn modelId="{41C3F439-7E64-481B-AEE5-50A25FC7F658}" type="presParOf" srcId="{3C6052C4-15FE-4827-BBB5-CFA9B6C3B6F6}" destId="{D2925AF5-F885-4A13-AB0E-A3EF720BF7C4}" srcOrd="0" destOrd="0" presId="urn:microsoft.com/office/officeart/2008/layout/VerticalCurvedList"/>
    <dgm:cxn modelId="{B32735FC-9BDC-4F70-9CFC-063B39FB6365}" type="presParOf" srcId="{3C6052C4-15FE-4827-BBB5-CFA9B6C3B6F6}" destId="{82706216-2AB3-44A2-8BB3-58AC938E58B5}" srcOrd="1" destOrd="0" presId="urn:microsoft.com/office/officeart/2008/layout/VerticalCurvedList"/>
    <dgm:cxn modelId="{97ADEE77-BCF4-4769-B521-6E8C80AE87AF}" type="presParOf" srcId="{3C6052C4-15FE-4827-BBB5-CFA9B6C3B6F6}" destId="{F5E73E7F-A02A-43C5-9D9B-E73601275D30}" srcOrd="2" destOrd="0" presId="urn:microsoft.com/office/officeart/2008/layout/VerticalCurvedList"/>
    <dgm:cxn modelId="{954D2C30-8259-4BF0-B9BC-118782AD6EF3}" type="presParOf" srcId="{3C6052C4-15FE-4827-BBB5-CFA9B6C3B6F6}" destId="{FDF0384F-AB14-4404-B4AD-829AEA62BAD4}" srcOrd="3" destOrd="0" presId="urn:microsoft.com/office/officeart/2008/layout/VerticalCurvedList"/>
    <dgm:cxn modelId="{C002020E-05AB-42F6-9DA0-FE7FD7CCC831}" type="presParOf" srcId="{AC48C3B7-ACE6-4548-9CEA-D9BB36A9E895}" destId="{D0822B39-B371-4E96-84F4-0D7236636D9F}" srcOrd="1" destOrd="0" presId="urn:microsoft.com/office/officeart/2008/layout/VerticalCurvedList"/>
    <dgm:cxn modelId="{E2F85029-E57C-4CE4-83A2-4496C8358DCE}" type="presParOf" srcId="{AC48C3B7-ACE6-4548-9CEA-D9BB36A9E895}" destId="{985686DF-7744-4D3A-871D-4459D0FB7C23}" srcOrd="2" destOrd="0" presId="urn:microsoft.com/office/officeart/2008/layout/VerticalCurvedList"/>
    <dgm:cxn modelId="{04C46371-1BEB-4067-B46F-E8C289AB0530}" type="presParOf" srcId="{985686DF-7744-4D3A-871D-4459D0FB7C23}" destId="{B2C22B08-F4A8-4211-BC0B-616CF9A16C14}" srcOrd="0" destOrd="0" presId="urn:microsoft.com/office/officeart/2008/layout/VerticalCurvedList"/>
    <dgm:cxn modelId="{BC151C5B-847E-4C3A-A355-6673A84401B9}" type="presParOf" srcId="{AC48C3B7-ACE6-4548-9CEA-D9BB36A9E895}" destId="{D13EE9F6-4679-406A-A8F0-E8E7408EC18F}" srcOrd="3" destOrd="0" presId="urn:microsoft.com/office/officeart/2008/layout/VerticalCurvedList"/>
    <dgm:cxn modelId="{60CE995D-A45A-4896-86AB-EBA874ED13A5}" type="presParOf" srcId="{AC48C3B7-ACE6-4548-9CEA-D9BB36A9E895}" destId="{B8CB2B5C-7D4E-4625-8D9E-B97148C644F8}" srcOrd="4" destOrd="0" presId="urn:microsoft.com/office/officeart/2008/layout/VerticalCurvedList"/>
    <dgm:cxn modelId="{60149C80-CE95-42AD-A2CF-174D7547BAB9}" type="presParOf" srcId="{B8CB2B5C-7D4E-4625-8D9E-B97148C644F8}" destId="{010F9B32-DD93-403F-9091-EE7D697D690C}" srcOrd="0" destOrd="0" presId="urn:microsoft.com/office/officeart/2008/layout/VerticalCurvedList"/>
    <dgm:cxn modelId="{16287A63-74D7-4651-B62E-7CB03645DB64}" type="presParOf" srcId="{AC48C3B7-ACE6-4548-9CEA-D9BB36A9E895}" destId="{5594E471-8C95-4AAE-846D-3112363400C2}" srcOrd="5" destOrd="0" presId="urn:microsoft.com/office/officeart/2008/layout/VerticalCurvedList"/>
    <dgm:cxn modelId="{B83BC7C7-8C7E-426D-9C9F-67774C961AC2}" type="presParOf" srcId="{AC48C3B7-ACE6-4548-9CEA-D9BB36A9E895}" destId="{7ECA0542-8AC7-4B57-9A68-2CF568824259}" srcOrd="6" destOrd="0" presId="urn:microsoft.com/office/officeart/2008/layout/VerticalCurvedList"/>
    <dgm:cxn modelId="{AF5E554C-B67E-470B-8F79-B0FC7FAB121D}" type="presParOf" srcId="{7ECA0542-8AC7-4B57-9A68-2CF568824259}" destId="{EB5D5AA9-F89F-4CDD-94F7-8B8E4E1518B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06216-2AB3-44A2-8BB3-58AC938E58B5}">
      <dsp:nvSpPr>
        <dsp:cNvPr id="0" name=""/>
        <dsp:cNvSpPr/>
      </dsp:nvSpPr>
      <dsp:spPr>
        <a:xfrm>
          <a:off x="-5116967" y="-783865"/>
          <a:ext cx="6093694" cy="6093694"/>
        </a:xfrm>
        <a:prstGeom prst="blockArc">
          <a:avLst>
            <a:gd name="adj1" fmla="val 18900000"/>
            <a:gd name="adj2" fmla="val 2700000"/>
            <a:gd name="adj3" fmla="val 35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822B39-B371-4E96-84F4-0D7236636D9F}">
      <dsp:nvSpPr>
        <dsp:cNvPr id="0" name=""/>
        <dsp:cNvSpPr/>
      </dsp:nvSpPr>
      <dsp:spPr>
        <a:xfrm>
          <a:off x="628203" y="452596"/>
          <a:ext cx="7538938" cy="905192"/>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8497"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To Develop CNN model effectively with better accuracy </a:t>
          </a:r>
        </a:p>
      </dsp:txBody>
      <dsp:txXfrm>
        <a:off x="628203" y="452596"/>
        <a:ext cx="7538938" cy="905192"/>
      </dsp:txXfrm>
    </dsp:sp>
    <dsp:sp modelId="{B2C22B08-F4A8-4211-BC0B-616CF9A16C14}">
      <dsp:nvSpPr>
        <dsp:cNvPr id="0" name=""/>
        <dsp:cNvSpPr/>
      </dsp:nvSpPr>
      <dsp:spPr>
        <a:xfrm>
          <a:off x="62458" y="339447"/>
          <a:ext cx="1131490" cy="1131490"/>
        </a:xfrm>
        <a:prstGeom prst="ellipse">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D13EE9F6-4679-406A-A8F0-E8E7408EC18F}">
      <dsp:nvSpPr>
        <dsp:cNvPr id="0" name=""/>
        <dsp:cNvSpPr/>
      </dsp:nvSpPr>
      <dsp:spPr>
        <a:xfrm>
          <a:off x="957241" y="1810385"/>
          <a:ext cx="7209900" cy="905192"/>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8497"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To compare different algorithms based on multiple parameters.</a:t>
          </a:r>
          <a:endParaRPr lang="en-IN" sz="1800" kern="1200" dirty="0">
            <a:latin typeface="Times New Roman" panose="02020603050405020304" pitchFamily="18" charset="0"/>
            <a:cs typeface="Times New Roman" panose="02020603050405020304" pitchFamily="18" charset="0"/>
          </a:endParaRPr>
        </a:p>
      </dsp:txBody>
      <dsp:txXfrm>
        <a:off x="957241" y="1810385"/>
        <a:ext cx="7209900" cy="905192"/>
      </dsp:txXfrm>
    </dsp:sp>
    <dsp:sp modelId="{010F9B32-DD93-403F-9091-EE7D697D690C}">
      <dsp:nvSpPr>
        <dsp:cNvPr id="0" name=""/>
        <dsp:cNvSpPr/>
      </dsp:nvSpPr>
      <dsp:spPr>
        <a:xfrm>
          <a:off x="380995" y="1701151"/>
          <a:ext cx="1131490" cy="1131490"/>
        </a:xfrm>
        <a:prstGeom prst="ellipse">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5594E471-8C95-4AAE-846D-3112363400C2}">
      <dsp:nvSpPr>
        <dsp:cNvPr id="0" name=""/>
        <dsp:cNvSpPr/>
      </dsp:nvSpPr>
      <dsp:spPr>
        <a:xfrm>
          <a:off x="628203" y="3168174"/>
          <a:ext cx="7538938" cy="905192"/>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8497"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To effectively classify glaucomatous and non-glaucomatous fundus</a:t>
          </a:r>
        </a:p>
      </dsp:txBody>
      <dsp:txXfrm>
        <a:off x="628203" y="3168174"/>
        <a:ext cx="7538938" cy="905192"/>
      </dsp:txXfrm>
    </dsp:sp>
    <dsp:sp modelId="{EB5D5AA9-F89F-4CDD-94F7-8B8E4E1518B4}">
      <dsp:nvSpPr>
        <dsp:cNvPr id="0" name=""/>
        <dsp:cNvSpPr/>
      </dsp:nvSpPr>
      <dsp:spPr>
        <a:xfrm>
          <a:off x="62458" y="3055025"/>
          <a:ext cx="1131490" cy="1131490"/>
        </a:xfrm>
        <a:prstGeom prst="ellipse">
          <a:avLst/>
        </a:prstGeom>
        <a:solidFill>
          <a:schemeClr val="l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A904-9A4F-3138-86EF-958F80328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5ABE22-5331-03D1-7C26-39540F6D5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CBE763-0ED4-83C5-5EC8-2B779FEAFEFF}"/>
              </a:ext>
            </a:extLst>
          </p:cNvPr>
          <p:cNvSpPr>
            <a:spLocks noGrp="1"/>
          </p:cNvSpPr>
          <p:nvPr>
            <p:ph type="dt" sz="half" idx="10"/>
          </p:nvPr>
        </p:nvSpPr>
        <p:spPr/>
        <p:txBody>
          <a:bodyPr/>
          <a:lstStyle/>
          <a:p>
            <a:fld id="{8CFB3945-12DE-4283-9508-71CD09330EE6}" type="datetimeFigureOut">
              <a:rPr lang="en-IN" smtClean="0"/>
              <a:t>26-04-2023</a:t>
            </a:fld>
            <a:endParaRPr lang="en-IN"/>
          </a:p>
        </p:txBody>
      </p:sp>
      <p:sp>
        <p:nvSpPr>
          <p:cNvPr id="5" name="Footer Placeholder 4">
            <a:extLst>
              <a:ext uri="{FF2B5EF4-FFF2-40B4-BE49-F238E27FC236}">
                <a16:creationId xmlns:a16="http://schemas.microsoft.com/office/drawing/2014/main" id="{B131D622-BC85-B5B0-94BA-FF1CAA7A3D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74820B-A161-ACDB-54F5-7E101156E451}"/>
              </a:ext>
            </a:extLst>
          </p:cNvPr>
          <p:cNvSpPr>
            <a:spLocks noGrp="1"/>
          </p:cNvSpPr>
          <p:nvPr>
            <p:ph type="sldNum" sz="quarter" idx="12"/>
          </p:nvPr>
        </p:nvSpPr>
        <p:spPr/>
        <p:txBody>
          <a:bodyPr/>
          <a:lstStyle/>
          <a:p>
            <a:fld id="{012A4814-B6D6-4D72-BADE-96344B4FAE7E}" type="slidenum">
              <a:rPr lang="en-IN" smtClean="0"/>
              <a:t>‹#›</a:t>
            </a:fld>
            <a:endParaRPr lang="en-IN"/>
          </a:p>
        </p:txBody>
      </p:sp>
    </p:spTree>
    <p:extLst>
      <p:ext uri="{BB962C8B-B14F-4D97-AF65-F5344CB8AC3E}">
        <p14:creationId xmlns:p14="http://schemas.microsoft.com/office/powerpoint/2010/main" val="833191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649F-96D8-A16E-9EEA-C7385F1659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6F530C-767E-326F-500D-B43F59CE95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1580E3-9777-FF68-9ECE-633C0C43CE66}"/>
              </a:ext>
            </a:extLst>
          </p:cNvPr>
          <p:cNvSpPr>
            <a:spLocks noGrp="1"/>
          </p:cNvSpPr>
          <p:nvPr>
            <p:ph type="dt" sz="half" idx="10"/>
          </p:nvPr>
        </p:nvSpPr>
        <p:spPr/>
        <p:txBody>
          <a:bodyPr/>
          <a:lstStyle/>
          <a:p>
            <a:fld id="{8CFB3945-12DE-4283-9508-71CD09330EE6}" type="datetimeFigureOut">
              <a:rPr lang="en-IN" smtClean="0"/>
              <a:t>26-04-2023</a:t>
            </a:fld>
            <a:endParaRPr lang="en-IN"/>
          </a:p>
        </p:txBody>
      </p:sp>
      <p:sp>
        <p:nvSpPr>
          <p:cNvPr id="5" name="Footer Placeholder 4">
            <a:extLst>
              <a:ext uri="{FF2B5EF4-FFF2-40B4-BE49-F238E27FC236}">
                <a16:creationId xmlns:a16="http://schemas.microsoft.com/office/drawing/2014/main" id="{990AFF30-1331-3641-DE3A-DDEBA11494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CA7E9C-021F-F58A-5F86-BDC02DAB889D}"/>
              </a:ext>
            </a:extLst>
          </p:cNvPr>
          <p:cNvSpPr>
            <a:spLocks noGrp="1"/>
          </p:cNvSpPr>
          <p:nvPr>
            <p:ph type="sldNum" sz="quarter" idx="12"/>
          </p:nvPr>
        </p:nvSpPr>
        <p:spPr/>
        <p:txBody>
          <a:bodyPr/>
          <a:lstStyle/>
          <a:p>
            <a:fld id="{012A4814-B6D6-4D72-BADE-96344B4FAE7E}" type="slidenum">
              <a:rPr lang="en-IN" smtClean="0"/>
              <a:t>‹#›</a:t>
            </a:fld>
            <a:endParaRPr lang="en-IN"/>
          </a:p>
        </p:txBody>
      </p:sp>
    </p:spTree>
    <p:extLst>
      <p:ext uri="{BB962C8B-B14F-4D97-AF65-F5344CB8AC3E}">
        <p14:creationId xmlns:p14="http://schemas.microsoft.com/office/powerpoint/2010/main" val="2774637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9D61FD-61C5-FB81-A3D1-837A5AB648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B4A658-634C-EEB2-80EF-4FE49FA4DE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18E057-7E7E-17E9-93EE-8493740C93FB}"/>
              </a:ext>
            </a:extLst>
          </p:cNvPr>
          <p:cNvSpPr>
            <a:spLocks noGrp="1"/>
          </p:cNvSpPr>
          <p:nvPr>
            <p:ph type="dt" sz="half" idx="10"/>
          </p:nvPr>
        </p:nvSpPr>
        <p:spPr/>
        <p:txBody>
          <a:bodyPr/>
          <a:lstStyle/>
          <a:p>
            <a:fld id="{8CFB3945-12DE-4283-9508-71CD09330EE6}" type="datetimeFigureOut">
              <a:rPr lang="en-IN" smtClean="0"/>
              <a:t>26-04-2023</a:t>
            </a:fld>
            <a:endParaRPr lang="en-IN"/>
          </a:p>
        </p:txBody>
      </p:sp>
      <p:sp>
        <p:nvSpPr>
          <p:cNvPr id="5" name="Footer Placeholder 4">
            <a:extLst>
              <a:ext uri="{FF2B5EF4-FFF2-40B4-BE49-F238E27FC236}">
                <a16:creationId xmlns:a16="http://schemas.microsoft.com/office/drawing/2014/main" id="{60D4A3E4-A2D2-3A75-F3E0-4D1E031606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C65A9F-BE7C-0549-F61A-6319909949F2}"/>
              </a:ext>
            </a:extLst>
          </p:cNvPr>
          <p:cNvSpPr>
            <a:spLocks noGrp="1"/>
          </p:cNvSpPr>
          <p:nvPr>
            <p:ph type="sldNum" sz="quarter" idx="12"/>
          </p:nvPr>
        </p:nvSpPr>
        <p:spPr/>
        <p:txBody>
          <a:bodyPr/>
          <a:lstStyle/>
          <a:p>
            <a:fld id="{012A4814-B6D6-4D72-BADE-96344B4FAE7E}" type="slidenum">
              <a:rPr lang="en-IN" smtClean="0"/>
              <a:t>‹#›</a:t>
            </a:fld>
            <a:endParaRPr lang="en-IN"/>
          </a:p>
        </p:txBody>
      </p:sp>
    </p:spTree>
    <p:extLst>
      <p:ext uri="{BB962C8B-B14F-4D97-AF65-F5344CB8AC3E}">
        <p14:creationId xmlns:p14="http://schemas.microsoft.com/office/powerpoint/2010/main" val="2991799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08"/>
        <p:cNvGrpSpPr/>
        <p:nvPr/>
      </p:nvGrpSpPr>
      <p:grpSpPr>
        <a:xfrm>
          <a:off x="0" y="0"/>
          <a:ext cx="0" cy="0"/>
          <a:chOff x="0" y="0"/>
          <a:chExt cx="0" cy="0"/>
        </a:xfrm>
      </p:grpSpPr>
      <p:sp>
        <p:nvSpPr>
          <p:cNvPr id="110" name="Google Shape;110;p8"/>
          <p:cNvSpPr txBox="1">
            <a:spLocks noGrp="1"/>
          </p:cNvSpPr>
          <p:nvPr>
            <p:ph type="title"/>
          </p:nvPr>
        </p:nvSpPr>
        <p:spPr>
          <a:xfrm>
            <a:off x="6096000" y="1275867"/>
            <a:ext cx="5162000" cy="3910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6667">
                <a:solidFill>
                  <a:srgbClr val="FFFFFF"/>
                </a:solidFill>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147343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49943-9EBA-E949-14DA-1CC15CF2F5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744FCA-96DD-29BC-9CD9-1F722EAC5E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BF41BB-0A85-3243-6E83-18F97C44B4D1}"/>
              </a:ext>
            </a:extLst>
          </p:cNvPr>
          <p:cNvSpPr>
            <a:spLocks noGrp="1"/>
          </p:cNvSpPr>
          <p:nvPr>
            <p:ph type="dt" sz="half" idx="10"/>
          </p:nvPr>
        </p:nvSpPr>
        <p:spPr/>
        <p:txBody>
          <a:bodyPr/>
          <a:lstStyle/>
          <a:p>
            <a:fld id="{8CFB3945-12DE-4283-9508-71CD09330EE6}" type="datetimeFigureOut">
              <a:rPr lang="en-IN" smtClean="0"/>
              <a:t>26-04-2023</a:t>
            </a:fld>
            <a:endParaRPr lang="en-IN"/>
          </a:p>
        </p:txBody>
      </p:sp>
      <p:sp>
        <p:nvSpPr>
          <p:cNvPr id="5" name="Footer Placeholder 4">
            <a:extLst>
              <a:ext uri="{FF2B5EF4-FFF2-40B4-BE49-F238E27FC236}">
                <a16:creationId xmlns:a16="http://schemas.microsoft.com/office/drawing/2014/main" id="{965E3333-F40F-868F-3C33-2267D37F47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902464-F1E1-9561-0A32-A5D126C4EDB3}"/>
              </a:ext>
            </a:extLst>
          </p:cNvPr>
          <p:cNvSpPr>
            <a:spLocks noGrp="1"/>
          </p:cNvSpPr>
          <p:nvPr>
            <p:ph type="sldNum" sz="quarter" idx="12"/>
          </p:nvPr>
        </p:nvSpPr>
        <p:spPr/>
        <p:txBody>
          <a:bodyPr/>
          <a:lstStyle/>
          <a:p>
            <a:fld id="{012A4814-B6D6-4D72-BADE-96344B4FAE7E}" type="slidenum">
              <a:rPr lang="en-IN" smtClean="0"/>
              <a:t>‹#›</a:t>
            </a:fld>
            <a:endParaRPr lang="en-IN"/>
          </a:p>
        </p:txBody>
      </p:sp>
    </p:spTree>
    <p:extLst>
      <p:ext uri="{BB962C8B-B14F-4D97-AF65-F5344CB8AC3E}">
        <p14:creationId xmlns:p14="http://schemas.microsoft.com/office/powerpoint/2010/main" val="43001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CD6D-6283-F0FE-BB02-C1DB99B651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518150-36E9-1A99-2F3D-3D52250C47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307C0E-4754-0760-7EE9-8F15945E1004}"/>
              </a:ext>
            </a:extLst>
          </p:cNvPr>
          <p:cNvSpPr>
            <a:spLocks noGrp="1"/>
          </p:cNvSpPr>
          <p:nvPr>
            <p:ph type="dt" sz="half" idx="10"/>
          </p:nvPr>
        </p:nvSpPr>
        <p:spPr/>
        <p:txBody>
          <a:bodyPr/>
          <a:lstStyle/>
          <a:p>
            <a:fld id="{8CFB3945-12DE-4283-9508-71CD09330EE6}" type="datetimeFigureOut">
              <a:rPr lang="en-IN" smtClean="0"/>
              <a:t>26-04-2023</a:t>
            </a:fld>
            <a:endParaRPr lang="en-IN"/>
          </a:p>
        </p:txBody>
      </p:sp>
      <p:sp>
        <p:nvSpPr>
          <p:cNvPr id="5" name="Footer Placeholder 4">
            <a:extLst>
              <a:ext uri="{FF2B5EF4-FFF2-40B4-BE49-F238E27FC236}">
                <a16:creationId xmlns:a16="http://schemas.microsoft.com/office/drawing/2014/main" id="{2C47C777-2A2A-72C6-9775-9E82AE74EC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D3B713-C087-BD35-EDF9-AA81E5CA1E83}"/>
              </a:ext>
            </a:extLst>
          </p:cNvPr>
          <p:cNvSpPr>
            <a:spLocks noGrp="1"/>
          </p:cNvSpPr>
          <p:nvPr>
            <p:ph type="sldNum" sz="quarter" idx="12"/>
          </p:nvPr>
        </p:nvSpPr>
        <p:spPr/>
        <p:txBody>
          <a:bodyPr/>
          <a:lstStyle/>
          <a:p>
            <a:fld id="{012A4814-B6D6-4D72-BADE-96344B4FAE7E}" type="slidenum">
              <a:rPr lang="en-IN" smtClean="0"/>
              <a:t>‹#›</a:t>
            </a:fld>
            <a:endParaRPr lang="en-IN"/>
          </a:p>
        </p:txBody>
      </p:sp>
    </p:spTree>
    <p:extLst>
      <p:ext uri="{BB962C8B-B14F-4D97-AF65-F5344CB8AC3E}">
        <p14:creationId xmlns:p14="http://schemas.microsoft.com/office/powerpoint/2010/main" val="3651111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403A7-7073-DC91-2EAC-7260893CCD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7E5BF6-FA8B-A31F-7129-532AA60011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E700E5-300A-208E-F85D-FE1BB85073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7392E0-EE5C-DC2B-38DD-C8A203C8CA7A}"/>
              </a:ext>
            </a:extLst>
          </p:cNvPr>
          <p:cNvSpPr>
            <a:spLocks noGrp="1"/>
          </p:cNvSpPr>
          <p:nvPr>
            <p:ph type="dt" sz="half" idx="10"/>
          </p:nvPr>
        </p:nvSpPr>
        <p:spPr/>
        <p:txBody>
          <a:bodyPr/>
          <a:lstStyle/>
          <a:p>
            <a:fld id="{8CFB3945-12DE-4283-9508-71CD09330EE6}" type="datetimeFigureOut">
              <a:rPr lang="en-IN" smtClean="0"/>
              <a:t>26-04-2023</a:t>
            </a:fld>
            <a:endParaRPr lang="en-IN"/>
          </a:p>
        </p:txBody>
      </p:sp>
      <p:sp>
        <p:nvSpPr>
          <p:cNvPr id="6" name="Footer Placeholder 5">
            <a:extLst>
              <a:ext uri="{FF2B5EF4-FFF2-40B4-BE49-F238E27FC236}">
                <a16:creationId xmlns:a16="http://schemas.microsoft.com/office/drawing/2014/main" id="{04EB18B3-E469-DFD7-241E-8F3F29511D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0C50E5-0964-8B81-A26C-C96648D7B7CA}"/>
              </a:ext>
            </a:extLst>
          </p:cNvPr>
          <p:cNvSpPr>
            <a:spLocks noGrp="1"/>
          </p:cNvSpPr>
          <p:nvPr>
            <p:ph type="sldNum" sz="quarter" idx="12"/>
          </p:nvPr>
        </p:nvSpPr>
        <p:spPr/>
        <p:txBody>
          <a:bodyPr/>
          <a:lstStyle/>
          <a:p>
            <a:fld id="{012A4814-B6D6-4D72-BADE-96344B4FAE7E}" type="slidenum">
              <a:rPr lang="en-IN" smtClean="0"/>
              <a:t>‹#›</a:t>
            </a:fld>
            <a:endParaRPr lang="en-IN"/>
          </a:p>
        </p:txBody>
      </p:sp>
    </p:spTree>
    <p:extLst>
      <p:ext uri="{BB962C8B-B14F-4D97-AF65-F5344CB8AC3E}">
        <p14:creationId xmlns:p14="http://schemas.microsoft.com/office/powerpoint/2010/main" val="132667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7C837-2A6D-A296-33D2-44EDDEB3A6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B439AF-85BB-80F3-39DE-A6E62D764E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FEE4D5-6AF8-4B53-F0B4-5EF06E7331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D7BA38-D227-D323-3F96-632C46A68E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5BD40B-2ABB-3C6F-4C9E-1FD794CCCD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F42F78-0C26-8EAE-4753-3CB666DCD294}"/>
              </a:ext>
            </a:extLst>
          </p:cNvPr>
          <p:cNvSpPr>
            <a:spLocks noGrp="1"/>
          </p:cNvSpPr>
          <p:nvPr>
            <p:ph type="dt" sz="half" idx="10"/>
          </p:nvPr>
        </p:nvSpPr>
        <p:spPr/>
        <p:txBody>
          <a:bodyPr/>
          <a:lstStyle/>
          <a:p>
            <a:fld id="{8CFB3945-12DE-4283-9508-71CD09330EE6}" type="datetimeFigureOut">
              <a:rPr lang="en-IN" smtClean="0"/>
              <a:t>26-04-2023</a:t>
            </a:fld>
            <a:endParaRPr lang="en-IN"/>
          </a:p>
        </p:txBody>
      </p:sp>
      <p:sp>
        <p:nvSpPr>
          <p:cNvPr id="8" name="Footer Placeholder 7">
            <a:extLst>
              <a:ext uri="{FF2B5EF4-FFF2-40B4-BE49-F238E27FC236}">
                <a16:creationId xmlns:a16="http://schemas.microsoft.com/office/drawing/2014/main" id="{A0AE45EA-AC2E-EB8D-B96D-5F5B8B9EC0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CBC438-F013-A59D-9B4E-22550AE06194}"/>
              </a:ext>
            </a:extLst>
          </p:cNvPr>
          <p:cNvSpPr>
            <a:spLocks noGrp="1"/>
          </p:cNvSpPr>
          <p:nvPr>
            <p:ph type="sldNum" sz="quarter" idx="12"/>
          </p:nvPr>
        </p:nvSpPr>
        <p:spPr/>
        <p:txBody>
          <a:bodyPr/>
          <a:lstStyle/>
          <a:p>
            <a:fld id="{012A4814-B6D6-4D72-BADE-96344B4FAE7E}" type="slidenum">
              <a:rPr lang="en-IN" smtClean="0"/>
              <a:t>‹#›</a:t>
            </a:fld>
            <a:endParaRPr lang="en-IN"/>
          </a:p>
        </p:txBody>
      </p:sp>
    </p:spTree>
    <p:extLst>
      <p:ext uri="{BB962C8B-B14F-4D97-AF65-F5344CB8AC3E}">
        <p14:creationId xmlns:p14="http://schemas.microsoft.com/office/powerpoint/2010/main" val="3363351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E297-EA42-C78F-122F-5801AB9DF4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522CD9-72DB-752B-0A8C-E459EB0FEF34}"/>
              </a:ext>
            </a:extLst>
          </p:cNvPr>
          <p:cNvSpPr>
            <a:spLocks noGrp="1"/>
          </p:cNvSpPr>
          <p:nvPr>
            <p:ph type="dt" sz="half" idx="10"/>
          </p:nvPr>
        </p:nvSpPr>
        <p:spPr/>
        <p:txBody>
          <a:bodyPr/>
          <a:lstStyle/>
          <a:p>
            <a:fld id="{8CFB3945-12DE-4283-9508-71CD09330EE6}" type="datetimeFigureOut">
              <a:rPr lang="en-IN" smtClean="0"/>
              <a:t>26-04-2023</a:t>
            </a:fld>
            <a:endParaRPr lang="en-IN"/>
          </a:p>
        </p:txBody>
      </p:sp>
      <p:sp>
        <p:nvSpPr>
          <p:cNvPr id="4" name="Footer Placeholder 3">
            <a:extLst>
              <a:ext uri="{FF2B5EF4-FFF2-40B4-BE49-F238E27FC236}">
                <a16:creationId xmlns:a16="http://schemas.microsoft.com/office/drawing/2014/main" id="{F1F441BD-633B-51BF-0ED1-76C1CD35B3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8777B6-45D5-EBDB-766B-46668F05073D}"/>
              </a:ext>
            </a:extLst>
          </p:cNvPr>
          <p:cNvSpPr>
            <a:spLocks noGrp="1"/>
          </p:cNvSpPr>
          <p:nvPr>
            <p:ph type="sldNum" sz="quarter" idx="12"/>
          </p:nvPr>
        </p:nvSpPr>
        <p:spPr/>
        <p:txBody>
          <a:bodyPr/>
          <a:lstStyle/>
          <a:p>
            <a:fld id="{012A4814-B6D6-4D72-BADE-96344B4FAE7E}" type="slidenum">
              <a:rPr lang="en-IN" smtClean="0"/>
              <a:t>‹#›</a:t>
            </a:fld>
            <a:endParaRPr lang="en-IN"/>
          </a:p>
        </p:txBody>
      </p:sp>
    </p:spTree>
    <p:extLst>
      <p:ext uri="{BB962C8B-B14F-4D97-AF65-F5344CB8AC3E}">
        <p14:creationId xmlns:p14="http://schemas.microsoft.com/office/powerpoint/2010/main" val="121241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01EB29-4DA2-3425-A4B1-EBD3E8CE9F7F}"/>
              </a:ext>
            </a:extLst>
          </p:cNvPr>
          <p:cNvSpPr>
            <a:spLocks noGrp="1"/>
          </p:cNvSpPr>
          <p:nvPr>
            <p:ph type="dt" sz="half" idx="10"/>
          </p:nvPr>
        </p:nvSpPr>
        <p:spPr/>
        <p:txBody>
          <a:bodyPr/>
          <a:lstStyle/>
          <a:p>
            <a:fld id="{8CFB3945-12DE-4283-9508-71CD09330EE6}" type="datetimeFigureOut">
              <a:rPr lang="en-IN" smtClean="0"/>
              <a:t>26-04-2023</a:t>
            </a:fld>
            <a:endParaRPr lang="en-IN"/>
          </a:p>
        </p:txBody>
      </p:sp>
      <p:sp>
        <p:nvSpPr>
          <p:cNvPr id="3" name="Footer Placeholder 2">
            <a:extLst>
              <a:ext uri="{FF2B5EF4-FFF2-40B4-BE49-F238E27FC236}">
                <a16:creationId xmlns:a16="http://schemas.microsoft.com/office/drawing/2014/main" id="{FE01AFA5-3AEA-3D7F-571E-F08EC18DB1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D91892-EE11-B139-A9EB-03A239D1E816}"/>
              </a:ext>
            </a:extLst>
          </p:cNvPr>
          <p:cNvSpPr>
            <a:spLocks noGrp="1"/>
          </p:cNvSpPr>
          <p:nvPr>
            <p:ph type="sldNum" sz="quarter" idx="12"/>
          </p:nvPr>
        </p:nvSpPr>
        <p:spPr/>
        <p:txBody>
          <a:bodyPr/>
          <a:lstStyle/>
          <a:p>
            <a:fld id="{012A4814-B6D6-4D72-BADE-96344B4FAE7E}" type="slidenum">
              <a:rPr lang="en-IN" smtClean="0"/>
              <a:t>‹#›</a:t>
            </a:fld>
            <a:endParaRPr lang="en-IN"/>
          </a:p>
        </p:txBody>
      </p:sp>
    </p:spTree>
    <p:extLst>
      <p:ext uri="{BB962C8B-B14F-4D97-AF65-F5344CB8AC3E}">
        <p14:creationId xmlns:p14="http://schemas.microsoft.com/office/powerpoint/2010/main" val="4184438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1ADC5-754C-5159-32E7-7F0341BDC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7D06A2-76E9-3B15-F3C5-16AA66A23C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B3BB07-6B9C-B096-B2AF-81DB3CAB4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10EED-7617-593F-0BDF-8DEC24FC7E7C}"/>
              </a:ext>
            </a:extLst>
          </p:cNvPr>
          <p:cNvSpPr>
            <a:spLocks noGrp="1"/>
          </p:cNvSpPr>
          <p:nvPr>
            <p:ph type="dt" sz="half" idx="10"/>
          </p:nvPr>
        </p:nvSpPr>
        <p:spPr/>
        <p:txBody>
          <a:bodyPr/>
          <a:lstStyle/>
          <a:p>
            <a:fld id="{8CFB3945-12DE-4283-9508-71CD09330EE6}" type="datetimeFigureOut">
              <a:rPr lang="en-IN" smtClean="0"/>
              <a:t>26-04-2023</a:t>
            </a:fld>
            <a:endParaRPr lang="en-IN"/>
          </a:p>
        </p:txBody>
      </p:sp>
      <p:sp>
        <p:nvSpPr>
          <p:cNvPr id="6" name="Footer Placeholder 5">
            <a:extLst>
              <a:ext uri="{FF2B5EF4-FFF2-40B4-BE49-F238E27FC236}">
                <a16:creationId xmlns:a16="http://schemas.microsoft.com/office/drawing/2014/main" id="{71EA86BB-4B5D-5A07-5CB1-7CD86DB806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FC9135-266C-C6B4-E173-2DB98C22E4F4}"/>
              </a:ext>
            </a:extLst>
          </p:cNvPr>
          <p:cNvSpPr>
            <a:spLocks noGrp="1"/>
          </p:cNvSpPr>
          <p:nvPr>
            <p:ph type="sldNum" sz="quarter" idx="12"/>
          </p:nvPr>
        </p:nvSpPr>
        <p:spPr/>
        <p:txBody>
          <a:bodyPr/>
          <a:lstStyle/>
          <a:p>
            <a:fld id="{012A4814-B6D6-4D72-BADE-96344B4FAE7E}" type="slidenum">
              <a:rPr lang="en-IN" smtClean="0"/>
              <a:t>‹#›</a:t>
            </a:fld>
            <a:endParaRPr lang="en-IN"/>
          </a:p>
        </p:txBody>
      </p:sp>
    </p:spTree>
    <p:extLst>
      <p:ext uri="{BB962C8B-B14F-4D97-AF65-F5344CB8AC3E}">
        <p14:creationId xmlns:p14="http://schemas.microsoft.com/office/powerpoint/2010/main" val="103654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06308-F53F-F8AD-7315-D30CB0655F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03CA05-CDBB-0C95-F048-D54D1F45D6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6458EC-03FC-8543-8482-8F0CD8536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B52A1-F843-ED1A-6848-6013FEAF3502}"/>
              </a:ext>
            </a:extLst>
          </p:cNvPr>
          <p:cNvSpPr>
            <a:spLocks noGrp="1"/>
          </p:cNvSpPr>
          <p:nvPr>
            <p:ph type="dt" sz="half" idx="10"/>
          </p:nvPr>
        </p:nvSpPr>
        <p:spPr/>
        <p:txBody>
          <a:bodyPr/>
          <a:lstStyle/>
          <a:p>
            <a:fld id="{8CFB3945-12DE-4283-9508-71CD09330EE6}" type="datetimeFigureOut">
              <a:rPr lang="en-IN" smtClean="0"/>
              <a:t>26-04-2023</a:t>
            </a:fld>
            <a:endParaRPr lang="en-IN"/>
          </a:p>
        </p:txBody>
      </p:sp>
      <p:sp>
        <p:nvSpPr>
          <p:cNvPr id="6" name="Footer Placeholder 5">
            <a:extLst>
              <a:ext uri="{FF2B5EF4-FFF2-40B4-BE49-F238E27FC236}">
                <a16:creationId xmlns:a16="http://schemas.microsoft.com/office/drawing/2014/main" id="{5180FE57-C13F-016C-9CCC-D31E2446EC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8391F4-86B6-DF37-0099-A832078B3470}"/>
              </a:ext>
            </a:extLst>
          </p:cNvPr>
          <p:cNvSpPr>
            <a:spLocks noGrp="1"/>
          </p:cNvSpPr>
          <p:nvPr>
            <p:ph type="sldNum" sz="quarter" idx="12"/>
          </p:nvPr>
        </p:nvSpPr>
        <p:spPr/>
        <p:txBody>
          <a:bodyPr/>
          <a:lstStyle/>
          <a:p>
            <a:fld id="{012A4814-B6D6-4D72-BADE-96344B4FAE7E}" type="slidenum">
              <a:rPr lang="en-IN" smtClean="0"/>
              <a:t>‹#›</a:t>
            </a:fld>
            <a:endParaRPr lang="en-IN"/>
          </a:p>
        </p:txBody>
      </p:sp>
    </p:spTree>
    <p:extLst>
      <p:ext uri="{BB962C8B-B14F-4D97-AF65-F5344CB8AC3E}">
        <p14:creationId xmlns:p14="http://schemas.microsoft.com/office/powerpoint/2010/main" val="32693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44446C-F6DA-94A1-6E79-F6E91E186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54969B-3469-9AAC-92C0-F1E93464D0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3A6175-2935-2431-5D43-165679B2E8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B3945-12DE-4283-9508-71CD09330EE6}" type="datetimeFigureOut">
              <a:rPr lang="en-IN" smtClean="0"/>
              <a:t>26-04-2023</a:t>
            </a:fld>
            <a:endParaRPr lang="en-IN"/>
          </a:p>
        </p:txBody>
      </p:sp>
      <p:sp>
        <p:nvSpPr>
          <p:cNvPr id="5" name="Footer Placeholder 4">
            <a:extLst>
              <a:ext uri="{FF2B5EF4-FFF2-40B4-BE49-F238E27FC236}">
                <a16:creationId xmlns:a16="http://schemas.microsoft.com/office/drawing/2014/main" id="{F645FB63-9851-BD0D-A210-1A764AAAA9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C85C9D-5051-2DFA-ACA1-94424E1BAA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2A4814-B6D6-4D72-BADE-96344B4FAE7E}" type="slidenum">
              <a:rPr lang="en-IN" smtClean="0"/>
              <a:t>‹#›</a:t>
            </a:fld>
            <a:endParaRPr lang="en-IN"/>
          </a:p>
        </p:txBody>
      </p:sp>
    </p:spTree>
    <p:extLst>
      <p:ext uri="{BB962C8B-B14F-4D97-AF65-F5344CB8AC3E}">
        <p14:creationId xmlns:p14="http://schemas.microsoft.com/office/powerpoint/2010/main" val="1094128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04824" y="5281575"/>
            <a:ext cx="6982351" cy="1648143"/>
          </a:xfrm>
          <a:prstGeom prst="rect">
            <a:avLst/>
          </a:prstGeom>
        </p:spPr>
        <p:txBody>
          <a:bodyPr wrap="square" lIns="121920" tIns="60960" rIns="121920" bIns="60960" anchor="t">
            <a:spAutoFit/>
          </a:bodyPr>
          <a:lstStyle/>
          <a:p>
            <a:pPr algn="ctr" fontAlgn="base">
              <a:spcBef>
                <a:spcPct val="0"/>
              </a:spcBef>
              <a:spcAft>
                <a:spcPct val="0"/>
              </a:spcAft>
            </a:pPr>
            <a:r>
              <a:rPr lang="en-US" dirty="0">
                <a:latin typeface="Times New Roman"/>
                <a:cs typeface="Times New Roman"/>
              </a:rPr>
              <a:t>Under the Guidance of  </a:t>
            </a:r>
          </a:p>
          <a:p>
            <a:pPr algn="ctr" fontAlgn="base">
              <a:spcBef>
                <a:spcPct val="0"/>
              </a:spcBef>
              <a:spcAft>
                <a:spcPct val="0"/>
              </a:spcAft>
            </a:pPr>
            <a:r>
              <a:rPr lang="en-US" dirty="0">
                <a:latin typeface="Times New Roman"/>
                <a:cs typeface="Times New Roman"/>
              </a:rPr>
              <a:t>Pranita Niraj Palsapure</a:t>
            </a:r>
          </a:p>
          <a:p>
            <a:pPr algn="ctr" fontAlgn="base">
              <a:lnSpc>
                <a:spcPts val="2467"/>
              </a:lnSpc>
              <a:spcBef>
                <a:spcPts val="100"/>
              </a:spcBef>
              <a:spcAft>
                <a:spcPct val="0"/>
              </a:spcAft>
            </a:pPr>
            <a:r>
              <a:rPr lang="en-US" dirty="0">
                <a:latin typeface="Times New Roman"/>
                <a:cs typeface="Times New Roman"/>
              </a:rPr>
              <a:t>Assistant Professor</a:t>
            </a:r>
          </a:p>
          <a:p>
            <a:pPr algn="ctr" fontAlgn="base">
              <a:lnSpc>
                <a:spcPts val="2467"/>
              </a:lnSpc>
              <a:spcBef>
                <a:spcPts val="100"/>
              </a:spcBef>
              <a:spcAft>
                <a:spcPct val="0"/>
              </a:spcAft>
            </a:pPr>
            <a:r>
              <a:rPr lang="en-US" dirty="0">
                <a:latin typeface="Times New Roman"/>
                <a:cs typeface="Times New Roman"/>
              </a:rPr>
              <a:t>Dept. Electronics and Communication </a:t>
            </a:r>
            <a:r>
              <a:rPr lang="en-US" dirty="0" err="1">
                <a:latin typeface="Times New Roman"/>
                <a:cs typeface="Times New Roman"/>
              </a:rPr>
              <a:t>Engg</a:t>
            </a:r>
            <a:r>
              <a:rPr lang="en-US" dirty="0">
                <a:latin typeface="Times New Roman"/>
                <a:cs typeface="Times New Roman"/>
              </a:rPr>
              <a:t>.</a:t>
            </a:r>
          </a:p>
          <a:p>
            <a:pPr algn="ctr" fontAlgn="base">
              <a:lnSpc>
                <a:spcPts val="2633"/>
              </a:lnSpc>
              <a:spcBef>
                <a:spcPct val="0"/>
              </a:spcBef>
              <a:spcAft>
                <a:spcPct val="0"/>
              </a:spcAft>
            </a:pPr>
            <a:r>
              <a:rPr lang="en-US" dirty="0">
                <a:latin typeface="Times New Roman"/>
                <a:cs typeface="Times New Roman"/>
              </a:rPr>
              <a:t>Acharya Institute of Technology</a:t>
            </a:r>
          </a:p>
        </p:txBody>
      </p:sp>
      <p:sp>
        <p:nvSpPr>
          <p:cNvPr id="5" name="Rectangle 4"/>
          <p:cNvSpPr/>
          <p:nvPr/>
        </p:nvSpPr>
        <p:spPr>
          <a:xfrm>
            <a:off x="431371" y="68522"/>
            <a:ext cx="11425268" cy="4053995"/>
          </a:xfrm>
          <a:prstGeom prst="rect">
            <a:avLst/>
          </a:prstGeom>
        </p:spPr>
        <p:txBody>
          <a:bodyPr wrap="square" lIns="121920" tIns="60960" rIns="121920" bIns="60960" anchor="ctr">
            <a:spAutoFit/>
          </a:bodyPr>
          <a:lstStyle/>
          <a:p>
            <a:pPr marL="56725" algn="ctr" fontAlgn="base">
              <a:spcBef>
                <a:spcPct val="0"/>
              </a:spcBef>
              <a:spcAft>
                <a:spcPct val="0"/>
              </a:spcAft>
            </a:pPr>
            <a:r>
              <a:rPr lang="en-US" sz="2400" dirty="0">
                <a:latin typeface="Times New Roman"/>
                <a:cs typeface="Calibri"/>
              </a:rPr>
              <a:t>Department</a:t>
            </a:r>
            <a:r>
              <a:rPr lang="en-US" sz="2400" dirty="0">
                <a:latin typeface="Times New Roman"/>
                <a:cs typeface="Times New Roman"/>
              </a:rPr>
              <a:t> </a:t>
            </a:r>
            <a:r>
              <a:rPr lang="en-US" sz="2400" dirty="0">
                <a:latin typeface="Times New Roman"/>
                <a:cs typeface="Calibri"/>
              </a:rPr>
              <a:t>of</a:t>
            </a:r>
            <a:r>
              <a:rPr lang="en-US" sz="2400" dirty="0">
                <a:latin typeface="Times New Roman"/>
                <a:cs typeface="Times New Roman"/>
              </a:rPr>
              <a:t> </a:t>
            </a:r>
            <a:r>
              <a:rPr lang="en-US" sz="2400" dirty="0">
                <a:latin typeface="Times New Roman"/>
                <a:cs typeface="Calibri"/>
              </a:rPr>
              <a:t>Electronics</a:t>
            </a:r>
            <a:r>
              <a:rPr lang="en-US" sz="2400" dirty="0">
                <a:latin typeface="Times New Roman"/>
                <a:cs typeface="Times New Roman"/>
              </a:rPr>
              <a:t> </a:t>
            </a:r>
            <a:r>
              <a:rPr lang="en-US" sz="2400" dirty="0">
                <a:latin typeface="Times New Roman"/>
                <a:cs typeface="Calibri"/>
              </a:rPr>
              <a:t>and</a:t>
            </a:r>
            <a:r>
              <a:rPr lang="en-US" sz="2400" dirty="0">
                <a:latin typeface="Times New Roman"/>
                <a:cs typeface="Times New Roman"/>
              </a:rPr>
              <a:t> </a:t>
            </a:r>
            <a:r>
              <a:rPr lang="en-US" sz="2400" dirty="0">
                <a:latin typeface="Times New Roman"/>
                <a:cs typeface="Calibri"/>
              </a:rPr>
              <a:t>Communication Engineering</a:t>
            </a:r>
          </a:p>
          <a:p>
            <a:pPr marL="56725" algn="ctr" fontAlgn="base">
              <a:spcBef>
                <a:spcPts val="317"/>
              </a:spcBef>
              <a:spcAft>
                <a:spcPct val="0"/>
              </a:spcAft>
            </a:pPr>
            <a:r>
              <a:rPr lang="en-US" sz="2400" dirty="0">
                <a:latin typeface="Times New Roman"/>
                <a:cs typeface="Calibri"/>
              </a:rPr>
              <a:t>Acharya</a:t>
            </a:r>
            <a:r>
              <a:rPr lang="en-US" sz="2400" dirty="0">
                <a:latin typeface="Times New Roman"/>
                <a:cs typeface="Times New Roman"/>
              </a:rPr>
              <a:t> </a:t>
            </a:r>
            <a:r>
              <a:rPr lang="en-US" sz="2400" dirty="0">
                <a:latin typeface="Times New Roman"/>
                <a:cs typeface="Calibri"/>
              </a:rPr>
              <a:t>Institute</a:t>
            </a:r>
            <a:r>
              <a:rPr lang="en-US" sz="2400" dirty="0">
                <a:latin typeface="Times New Roman"/>
                <a:cs typeface="Times New Roman"/>
              </a:rPr>
              <a:t> </a:t>
            </a:r>
            <a:r>
              <a:rPr lang="en-US" sz="2400" dirty="0">
                <a:latin typeface="Times New Roman"/>
                <a:cs typeface="Calibri"/>
              </a:rPr>
              <a:t>of</a:t>
            </a:r>
            <a:r>
              <a:rPr lang="en-US" sz="2400" dirty="0">
                <a:latin typeface="Times New Roman"/>
                <a:cs typeface="Times New Roman"/>
              </a:rPr>
              <a:t> </a:t>
            </a:r>
            <a:r>
              <a:rPr lang="en-US" sz="2400" dirty="0">
                <a:latin typeface="Times New Roman"/>
                <a:cs typeface="Calibri"/>
              </a:rPr>
              <a:t>Technology</a:t>
            </a:r>
          </a:p>
          <a:p>
            <a:pPr marL="56725" algn="ctr" fontAlgn="base">
              <a:spcBef>
                <a:spcPts val="600"/>
              </a:spcBef>
              <a:spcAft>
                <a:spcPct val="0"/>
              </a:spcAft>
            </a:pPr>
            <a:r>
              <a:rPr lang="en-US" sz="2400" dirty="0">
                <a:latin typeface="Times New Roman"/>
                <a:cs typeface="Calibri"/>
              </a:rPr>
              <a:t>Academic</a:t>
            </a:r>
            <a:r>
              <a:rPr lang="en-US" sz="2400" dirty="0">
                <a:latin typeface="Times New Roman"/>
                <a:cs typeface="Times New Roman"/>
              </a:rPr>
              <a:t> </a:t>
            </a:r>
            <a:r>
              <a:rPr lang="en-US" sz="2400" dirty="0">
                <a:latin typeface="Times New Roman"/>
                <a:cs typeface="Calibri"/>
              </a:rPr>
              <a:t>Year</a:t>
            </a:r>
            <a:r>
              <a:rPr lang="en-US" sz="2400" dirty="0">
                <a:latin typeface="Times New Roman"/>
                <a:cs typeface="Times New Roman"/>
              </a:rPr>
              <a:t> </a:t>
            </a:r>
            <a:r>
              <a:rPr lang="en-US" sz="2400" dirty="0">
                <a:latin typeface="Times New Roman"/>
                <a:cs typeface="Calibri"/>
              </a:rPr>
              <a:t>– 2022-2023</a:t>
            </a:r>
          </a:p>
          <a:p>
            <a:pPr marL="56725" algn="ctr" fontAlgn="base">
              <a:spcBef>
                <a:spcPts val="600"/>
              </a:spcBef>
              <a:spcAft>
                <a:spcPct val="0"/>
              </a:spcAft>
            </a:pPr>
            <a:r>
              <a:rPr lang="en-US" sz="2133" dirty="0">
                <a:latin typeface="Times New Roman"/>
                <a:cs typeface="Times New Roman"/>
              </a:rPr>
              <a:t> Project Presentation on</a:t>
            </a:r>
            <a:endParaRPr lang="en-US" sz="2400" dirty="0">
              <a:cs typeface="Calibri"/>
            </a:endParaRPr>
          </a:p>
          <a:p>
            <a:pPr>
              <a:lnSpc>
                <a:spcPct val="115000"/>
              </a:lnSpc>
              <a:spcAft>
                <a:spcPts val="1333"/>
              </a:spcAft>
            </a:pPr>
            <a:r>
              <a:rPr lang="en-IN" sz="2400" b="1" i="1" dirty="0">
                <a:latin typeface="Times New Roman" panose="02020603050405020304" pitchFamily="18" charset="0"/>
                <a:ea typeface="Calibri" panose="020F0502020204030204" pitchFamily="34" charset="0"/>
                <a:cs typeface="Tunga" panose="020B0502040204020203" pitchFamily="34" charset="0"/>
              </a:rPr>
              <a:t>               Deep Learning Techniques to Improve Accuracy for Early Detection of              					Glaucoma</a:t>
            </a:r>
            <a:r>
              <a:rPr lang="en-US" sz="2400" b="1" dirty="0">
                <a:latin typeface="Times New Roman"/>
                <a:cs typeface="Calibri"/>
              </a:rPr>
              <a:t> </a:t>
            </a:r>
            <a:r>
              <a:rPr lang="en-US" sz="2667" b="1" dirty="0">
                <a:latin typeface="Times New Roman"/>
                <a:cs typeface="Calibri"/>
              </a:rPr>
              <a:t> </a:t>
            </a:r>
          </a:p>
          <a:p>
            <a:pPr>
              <a:lnSpc>
                <a:spcPct val="115000"/>
              </a:lnSpc>
              <a:spcAft>
                <a:spcPts val="1333"/>
              </a:spcAft>
            </a:pPr>
            <a:r>
              <a:rPr lang="en-US" sz="2667" b="1" dirty="0">
                <a:latin typeface="Times New Roman"/>
                <a:cs typeface="Calibri"/>
              </a:rPr>
              <a:t>                                         </a:t>
            </a:r>
            <a:r>
              <a:rPr lang="en-US" sz="2133" dirty="0">
                <a:latin typeface="Times New Roman"/>
                <a:cs typeface="Calibri"/>
              </a:rPr>
              <a:t>Presented by [GROUP NO : 15]</a:t>
            </a:r>
          </a:p>
          <a:p>
            <a:pPr marL="56725" algn="ctr" fontAlgn="base">
              <a:spcBef>
                <a:spcPts val="1833"/>
              </a:spcBef>
              <a:spcAft>
                <a:spcPct val="0"/>
              </a:spcAft>
            </a:pPr>
            <a:endParaRPr lang="en-US" sz="2400" dirty="0">
              <a:latin typeface="Viga" panose="020B0604020202020204" charset="0"/>
              <a:cs typeface="Calibri" pitchFamily="34" charset="0"/>
            </a:endParaRPr>
          </a:p>
        </p:txBody>
      </p:sp>
      <p:pic>
        <p:nvPicPr>
          <p:cNvPr id="3075" name="Picture 3" descr="C:\Users\admin\OneDrive\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5131" y="198385"/>
            <a:ext cx="1732784" cy="17243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admin\OneDrive\Desktop\VTU-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381" y="274615"/>
            <a:ext cx="1440160" cy="14027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8">
            <a:extLst>
              <a:ext uri="{FF2B5EF4-FFF2-40B4-BE49-F238E27FC236}">
                <a16:creationId xmlns:a16="http://schemas.microsoft.com/office/drawing/2014/main" id="{781287F5-348F-4E24-BBC0-A1F7E23DB14D}"/>
              </a:ext>
            </a:extLst>
          </p:cNvPr>
          <p:cNvGraphicFramePr>
            <a:graphicFrameLocks noGrp="1"/>
          </p:cNvGraphicFramePr>
          <p:nvPr>
            <p:extLst>
              <p:ext uri="{D42A27DB-BD31-4B8C-83A1-F6EECF244321}">
                <p14:modId xmlns:p14="http://schemas.microsoft.com/office/powerpoint/2010/main" val="1713891423"/>
              </p:ext>
            </p:extLst>
          </p:nvPr>
        </p:nvGraphicFramePr>
        <p:xfrm>
          <a:off x="1967541" y="3334502"/>
          <a:ext cx="8013840" cy="2010604"/>
        </p:xfrm>
        <a:graphic>
          <a:graphicData uri="http://schemas.openxmlformats.org/drawingml/2006/table">
            <a:tbl>
              <a:tblPr firstRow="1" bandRow="1"/>
              <a:tblGrid>
                <a:gridCol w="4006920">
                  <a:extLst>
                    <a:ext uri="{9D8B030D-6E8A-4147-A177-3AD203B41FA5}">
                      <a16:colId xmlns:a16="http://schemas.microsoft.com/office/drawing/2014/main" val="937748188"/>
                    </a:ext>
                  </a:extLst>
                </a:gridCol>
                <a:gridCol w="4006920">
                  <a:extLst>
                    <a:ext uri="{9D8B030D-6E8A-4147-A177-3AD203B41FA5}">
                      <a16:colId xmlns:a16="http://schemas.microsoft.com/office/drawing/2014/main" val="2392062125"/>
                    </a:ext>
                  </a:extLst>
                </a:gridCol>
              </a:tblGrid>
              <a:tr h="393308">
                <a:tc>
                  <a:txBody>
                    <a:bodyPr/>
                    <a:lstStyle/>
                    <a:p>
                      <a:pPr algn="ctr"/>
                      <a:r>
                        <a:rPr lang="en-IN" sz="1600" b="1" dirty="0">
                          <a:solidFill>
                            <a:schemeClr val="tx1"/>
                          </a:solidFill>
                          <a:latin typeface="Times New Roman"/>
                        </a:rPr>
                        <a:t>NAME</a:t>
                      </a:r>
                    </a:p>
                  </a:txBody>
                  <a:tcPr marL="121920" marR="121920" marT="60960" marB="60960"/>
                </a:tc>
                <a:tc>
                  <a:txBody>
                    <a:bodyPr/>
                    <a:lstStyle/>
                    <a:p>
                      <a:pPr algn="ctr"/>
                      <a:r>
                        <a:rPr lang="en-IN" sz="1600" b="1" dirty="0">
                          <a:solidFill>
                            <a:schemeClr val="tx1"/>
                          </a:solidFill>
                          <a:latin typeface="Times New Roman"/>
                        </a:rPr>
                        <a:t>USN</a:t>
                      </a:r>
                    </a:p>
                  </a:txBody>
                  <a:tcPr marL="121920" marR="121920" marT="60960" marB="60960"/>
                </a:tc>
                <a:extLst>
                  <a:ext uri="{0D108BD9-81ED-4DB2-BD59-A6C34878D82A}">
                    <a16:rowId xmlns:a16="http://schemas.microsoft.com/office/drawing/2014/main" val="4171503451"/>
                  </a:ext>
                </a:extLst>
              </a:tr>
              <a:tr h="393308">
                <a:tc>
                  <a:txBody>
                    <a:bodyPr/>
                    <a:lstStyle/>
                    <a:p>
                      <a:pPr lvl="0" algn="ctr">
                        <a:buNone/>
                      </a:pPr>
                      <a:r>
                        <a:rPr lang="en-US" sz="1600" kern="1200" dirty="0">
                          <a:solidFill>
                            <a:schemeClr val="tx1"/>
                          </a:solidFill>
                          <a:latin typeface="Times New Roman"/>
                          <a:ea typeface="Arial"/>
                          <a:cs typeface="Arial"/>
                        </a:rPr>
                        <a:t>ANU HA</a:t>
                      </a:r>
                    </a:p>
                  </a:txBody>
                  <a:tcPr marL="121920" marR="121920" marT="60960" marB="60960"/>
                </a:tc>
                <a:tc>
                  <a:txBody>
                    <a:bodyPr/>
                    <a:lstStyle/>
                    <a:p>
                      <a:pPr lvl="0" algn="ctr">
                        <a:buNone/>
                      </a:pPr>
                      <a:r>
                        <a:rPr lang="en-IN" sz="1600" dirty="0">
                          <a:solidFill>
                            <a:schemeClr val="tx1"/>
                          </a:solidFill>
                          <a:latin typeface="Times New Roman"/>
                        </a:rPr>
                        <a:t>1AY19EC018</a:t>
                      </a:r>
                      <a:endParaRPr lang="en-US" sz="1600" dirty="0"/>
                    </a:p>
                  </a:txBody>
                  <a:tcPr marL="121920" marR="121920" marT="60960" marB="60960"/>
                </a:tc>
                <a:extLst>
                  <a:ext uri="{0D108BD9-81ED-4DB2-BD59-A6C34878D82A}">
                    <a16:rowId xmlns:a16="http://schemas.microsoft.com/office/drawing/2014/main" val="738082917"/>
                  </a:ext>
                </a:extLst>
              </a:tr>
              <a:tr h="393308">
                <a:tc>
                  <a:txBody>
                    <a:bodyPr/>
                    <a:lstStyle/>
                    <a:p>
                      <a:pPr lvl="0" algn="ctr">
                        <a:buNone/>
                      </a:pPr>
                      <a:r>
                        <a:rPr lang="en-US" sz="1600" b="0" i="0" u="none" strike="noStrike" noProof="0">
                          <a:solidFill>
                            <a:schemeClr val="tx1"/>
                          </a:solidFill>
                          <a:latin typeface="Times New Roman"/>
                        </a:rPr>
                        <a:t>ASHMITHA</a:t>
                      </a:r>
                      <a:r>
                        <a:rPr lang="en-US" sz="1600" b="0" i="0" u="none" strike="noStrike" baseline="0" noProof="0">
                          <a:solidFill>
                            <a:schemeClr val="tx1"/>
                          </a:solidFill>
                          <a:latin typeface="Times New Roman"/>
                        </a:rPr>
                        <a:t> G</a:t>
                      </a:r>
                      <a:endParaRPr lang="en-US" sz="1600" dirty="0"/>
                    </a:p>
                  </a:txBody>
                  <a:tcPr marL="121920" marR="121920" marT="60960" marB="60960"/>
                </a:tc>
                <a:tc>
                  <a:txBody>
                    <a:bodyPr/>
                    <a:lstStyle/>
                    <a:p>
                      <a:pPr lvl="0" algn="ctr">
                        <a:buNone/>
                      </a:pPr>
                      <a:r>
                        <a:rPr lang="en-IN" sz="1600" b="0" i="0" u="none" strike="noStrike" noProof="0" dirty="0">
                          <a:solidFill>
                            <a:schemeClr val="tx1"/>
                          </a:solidFill>
                          <a:latin typeface="Times New Roman"/>
                        </a:rPr>
                        <a:t>1AY19EC023</a:t>
                      </a:r>
                      <a:endParaRPr lang="en-US" sz="1600" dirty="0"/>
                    </a:p>
                  </a:txBody>
                  <a:tcPr marL="121920" marR="121920" marT="60960" marB="60960"/>
                </a:tc>
                <a:extLst>
                  <a:ext uri="{0D108BD9-81ED-4DB2-BD59-A6C34878D82A}">
                    <a16:rowId xmlns:a16="http://schemas.microsoft.com/office/drawing/2014/main" val="2613158896"/>
                  </a:ext>
                </a:extLst>
              </a:tr>
              <a:tr h="393308">
                <a:tc>
                  <a:txBody>
                    <a:bodyPr/>
                    <a:lstStyle/>
                    <a:p>
                      <a:pPr lvl="0" algn="ctr">
                        <a:buNone/>
                      </a:pPr>
                      <a:r>
                        <a:rPr lang="en-US" sz="1600" dirty="0">
                          <a:solidFill>
                            <a:schemeClr val="tx1"/>
                          </a:solidFill>
                          <a:latin typeface="Times New Roman"/>
                        </a:rPr>
                        <a:t>MAINAK JANA</a:t>
                      </a:r>
                      <a:endParaRPr lang="en-US" sz="1600" dirty="0"/>
                    </a:p>
                  </a:txBody>
                  <a:tcPr marL="121920" marR="121920" marT="60960" marB="60960"/>
                </a:tc>
                <a:tc>
                  <a:txBody>
                    <a:bodyPr/>
                    <a:lstStyle/>
                    <a:p>
                      <a:pPr algn="ctr"/>
                      <a:r>
                        <a:rPr lang="en-IN" sz="1600" dirty="0">
                          <a:solidFill>
                            <a:schemeClr val="tx1"/>
                          </a:solidFill>
                          <a:latin typeface="Times New Roman"/>
                        </a:rPr>
                        <a:t>1AY19EC051</a:t>
                      </a:r>
                    </a:p>
                  </a:txBody>
                  <a:tcPr marL="121920" marR="121920" marT="60960" marB="60960"/>
                </a:tc>
                <a:extLst>
                  <a:ext uri="{0D108BD9-81ED-4DB2-BD59-A6C34878D82A}">
                    <a16:rowId xmlns:a16="http://schemas.microsoft.com/office/drawing/2014/main" val="2768839057"/>
                  </a:ext>
                </a:extLst>
              </a:tr>
              <a:tr h="437372">
                <a:tc>
                  <a:txBody>
                    <a:bodyPr/>
                    <a:lstStyle/>
                    <a:p>
                      <a:pPr marL="0" lvl="0" algn="ctr" defTabSz="685800" rtl="0" eaLnBrk="1" latinLnBrk="0" hangingPunct="1">
                        <a:buNone/>
                      </a:pPr>
                      <a:r>
                        <a:rPr lang="en-US" sz="1600" kern="1200" noProof="0" dirty="0">
                          <a:solidFill>
                            <a:schemeClr val="tx1"/>
                          </a:solidFill>
                          <a:latin typeface="Times New Roman"/>
                          <a:ea typeface="Arial"/>
                          <a:cs typeface="Arial"/>
                        </a:rPr>
                        <a:t>A</a:t>
                      </a:r>
                      <a:r>
                        <a:rPr lang="en-IN" sz="1600" kern="1200" noProof="0" dirty="0">
                          <a:solidFill>
                            <a:schemeClr val="tx1"/>
                          </a:solidFill>
                          <a:latin typeface="Times New Roman"/>
                          <a:ea typeface="Arial"/>
                          <a:cs typeface="Arial"/>
                        </a:rPr>
                        <a:t>BHISHEK REDDY B H</a:t>
                      </a:r>
                      <a:endParaRPr lang="en-US" sz="1600" kern="1200" dirty="0">
                        <a:solidFill>
                          <a:schemeClr val="tx1"/>
                        </a:solidFill>
                        <a:latin typeface="Times New Roman"/>
                        <a:ea typeface="Arial"/>
                        <a:cs typeface="Arial"/>
                      </a:endParaRPr>
                    </a:p>
                  </a:txBody>
                  <a:tcPr marL="121920" marR="121920" marT="60960" marB="60960"/>
                </a:tc>
                <a:tc>
                  <a:txBody>
                    <a:bodyPr/>
                    <a:lstStyle/>
                    <a:p>
                      <a:pPr marL="0" lvl="0" algn="ctr" defTabSz="685800" rtl="0" eaLnBrk="1" latinLnBrk="0" hangingPunct="1">
                        <a:buNone/>
                      </a:pPr>
                      <a:r>
                        <a:rPr lang="en-IN" sz="1600" b="0" i="0" u="none" strike="noStrike" kern="1200" noProof="0" dirty="0">
                          <a:solidFill>
                            <a:schemeClr val="tx1"/>
                          </a:solidFill>
                          <a:latin typeface="Times New Roman"/>
                          <a:ea typeface="Arial"/>
                          <a:cs typeface="Arial"/>
                        </a:rPr>
                        <a:t>1AY19EC103</a:t>
                      </a:r>
                      <a:endParaRPr lang="en-US" sz="1600" b="0" i="0" u="none" strike="noStrike" kern="1200" dirty="0">
                        <a:solidFill>
                          <a:schemeClr val="tx1"/>
                        </a:solidFill>
                        <a:latin typeface="Times New Roman"/>
                        <a:ea typeface="Arial"/>
                        <a:cs typeface="Arial"/>
                      </a:endParaRPr>
                    </a:p>
                  </a:txBody>
                  <a:tcPr marL="121920" marR="121920" marT="60960" marB="60960"/>
                </a:tc>
                <a:extLst>
                  <a:ext uri="{0D108BD9-81ED-4DB2-BD59-A6C34878D82A}">
                    <a16:rowId xmlns:a16="http://schemas.microsoft.com/office/drawing/2014/main" val="3587966026"/>
                  </a:ext>
                </a:extLst>
              </a:tr>
            </a:tbl>
          </a:graphicData>
        </a:graphic>
      </p:graphicFrame>
    </p:spTree>
    <p:extLst>
      <p:ext uri="{BB962C8B-B14F-4D97-AF65-F5344CB8AC3E}">
        <p14:creationId xmlns:p14="http://schemas.microsoft.com/office/powerpoint/2010/main" val="3005064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69285EA-FC8E-30B5-30EA-3E44E2AA34B1}"/>
              </a:ext>
            </a:extLst>
          </p:cNvPr>
          <p:cNvSpPr txBox="1">
            <a:spLocks/>
          </p:cNvSpPr>
          <p:nvPr/>
        </p:nvSpPr>
        <p:spPr>
          <a:xfrm>
            <a:off x="860611" y="1147482"/>
            <a:ext cx="8901953" cy="54448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 input layer is defined with the specified image dimensions and three channels.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Batch Normalization layer is added to the input layer. Four convolutional blocks are defined, each with multiple convolutional layers and a Batch Normalization layer.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first block contains a max pooling layer, and all blocks end with a Batch Normalization layer. A 1x1 convolutional layer is added after the first block and the second block.</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output layer is defined with a Global Average Pooling layer and an Activation layer.</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model is compiled with a categorical cross-entropy loss function, Adam optimizer, and accuracy metric.</a:t>
            </a:r>
          </a:p>
          <a:p>
            <a:pPr marL="0" indent="0">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935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3CB0-CF03-376B-CEF6-6EBDB9E3A67C}"/>
              </a:ext>
            </a:extLst>
          </p:cNvPr>
          <p:cNvSpPr txBox="1">
            <a:spLocks/>
          </p:cNvSpPr>
          <p:nvPr/>
        </p:nvSpPr>
        <p:spPr>
          <a:xfrm>
            <a:off x="3998259" y="310583"/>
            <a:ext cx="6629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B341A0-372A-F531-5F44-390B76258242}"/>
              </a:ext>
            </a:extLst>
          </p:cNvPr>
          <p:cNvSpPr txBox="1">
            <a:spLocks/>
          </p:cNvSpPr>
          <p:nvPr/>
        </p:nvSpPr>
        <p:spPr>
          <a:xfrm>
            <a:off x="1290918" y="1453583"/>
            <a:ext cx="8229600" cy="452596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Dataset 1</a:t>
            </a: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Precision: 0.66                                                                       TP: 40 </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Selectivity: 0.5				               FP: 20</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Accuracy: 0.75				               FN: 0</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Sensitivity: 1				               TN: 20</a:t>
            </a:r>
          </a:p>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p:txBody>
      </p:sp>
      <p:pic>
        <p:nvPicPr>
          <p:cNvPr id="4" name="Graphic 3">
            <a:extLst>
              <a:ext uri="{FF2B5EF4-FFF2-40B4-BE49-F238E27FC236}">
                <a16:creationId xmlns:a16="http://schemas.microsoft.com/office/drawing/2014/main" id="{903E50CA-3FBA-E155-F1FE-D02BCE3C05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0089" y="2000805"/>
            <a:ext cx="3979293" cy="2390224"/>
          </a:xfrm>
          <a:prstGeom prst="rect">
            <a:avLst/>
          </a:prstGeom>
        </p:spPr>
      </p:pic>
      <p:pic>
        <p:nvPicPr>
          <p:cNvPr id="5" name="Graphic 4">
            <a:extLst>
              <a:ext uri="{FF2B5EF4-FFF2-40B4-BE49-F238E27FC236}">
                <a16:creationId xmlns:a16="http://schemas.microsoft.com/office/drawing/2014/main" id="{373FE771-97B7-D6E2-6F93-DD73D23237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14740" y="2000805"/>
            <a:ext cx="3805778" cy="2390223"/>
          </a:xfrm>
          <a:prstGeom prst="rect">
            <a:avLst/>
          </a:prstGeom>
        </p:spPr>
      </p:pic>
    </p:spTree>
    <p:extLst>
      <p:ext uri="{BB962C8B-B14F-4D97-AF65-F5344CB8AC3E}">
        <p14:creationId xmlns:p14="http://schemas.microsoft.com/office/powerpoint/2010/main" val="1156722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57C5-2BE6-8FCD-0995-0A7F33BB7E22}"/>
              </a:ext>
            </a:extLst>
          </p:cNvPr>
          <p:cNvSpPr txBox="1">
            <a:spLocks/>
          </p:cNvSpPr>
          <p:nvPr/>
        </p:nvSpPr>
        <p:spPr>
          <a:xfrm>
            <a:off x="3854823" y="85166"/>
            <a:ext cx="6629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RESULTS</a:t>
            </a:r>
          </a:p>
        </p:txBody>
      </p:sp>
      <p:sp>
        <p:nvSpPr>
          <p:cNvPr id="6" name="Content Placeholder 2">
            <a:extLst>
              <a:ext uri="{FF2B5EF4-FFF2-40B4-BE49-F238E27FC236}">
                <a16:creationId xmlns:a16="http://schemas.microsoft.com/office/drawing/2014/main" id="{70497652-8CAD-7731-B593-CCE4AE53FA3B}"/>
              </a:ext>
            </a:extLst>
          </p:cNvPr>
          <p:cNvSpPr txBox="1">
            <a:spLocks/>
          </p:cNvSpPr>
          <p:nvPr/>
        </p:nvSpPr>
        <p:spPr>
          <a:xfrm>
            <a:off x="1084729" y="1147482"/>
            <a:ext cx="8229600" cy="492171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Dataset 2</a:t>
            </a: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Precision: 0.22                                                                      TP: 16</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Selectivity: 0.40				               FP: 58</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Accuracy: 0.42				               FN: 18 </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Sensitivity: 0.47				               TN: 38</a:t>
            </a:r>
          </a:p>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C63B9FD-2055-18EC-F434-4CE571300490}"/>
              </a:ext>
            </a:extLst>
          </p:cNvPr>
          <p:cNvPicPr>
            <a:picLocks noChangeAspect="1"/>
          </p:cNvPicPr>
          <p:nvPr/>
        </p:nvPicPr>
        <p:blipFill rotWithShape="1">
          <a:blip r:embed="rId2"/>
          <a:srcRect l="4384" r="3322"/>
          <a:stretch/>
        </p:blipFill>
        <p:spPr>
          <a:xfrm>
            <a:off x="651039" y="1642783"/>
            <a:ext cx="3497376" cy="2819400"/>
          </a:xfrm>
          <a:prstGeom prst="rect">
            <a:avLst/>
          </a:prstGeom>
        </p:spPr>
      </p:pic>
      <p:pic>
        <p:nvPicPr>
          <p:cNvPr id="8" name="Picture 7">
            <a:extLst>
              <a:ext uri="{FF2B5EF4-FFF2-40B4-BE49-F238E27FC236}">
                <a16:creationId xmlns:a16="http://schemas.microsoft.com/office/drawing/2014/main" id="{2D3DA0A7-CFE4-C186-F160-6A108F26A1AF}"/>
              </a:ext>
            </a:extLst>
          </p:cNvPr>
          <p:cNvPicPr>
            <a:picLocks noChangeAspect="1"/>
          </p:cNvPicPr>
          <p:nvPr/>
        </p:nvPicPr>
        <p:blipFill>
          <a:blip r:embed="rId3"/>
          <a:stretch>
            <a:fillRect/>
          </a:stretch>
        </p:blipFill>
        <p:spPr>
          <a:xfrm>
            <a:off x="5289176" y="1642783"/>
            <a:ext cx="3611079" cy="2819400"/>
          </a:xfrm>
          <a:prstGeom prst="rect">
            <a:avLst/>
          </a:prstGeom>
        </p:spPr>
      </p:pic>
    </p:spTree>
    <p:extLst>
      <p:ext uri="{BB962C8B-B14F-4D97-AF65-F5344CB8AC3E}">
        <p14:creationId xmlns:p14="http://schemas.microsoft.com/office/powerpoint/2010/main" val="3485017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6258-3311-FC20-9436-3D2969B1888B}"/>
              </a:ext>
            </a:extLst>
          </p:cNvPr>
          <p:cNvSpPr txBox="1">
            <a:spLocks/>
          </p:cNvSpPr>
          <p:nvPr/>
        </p:nvSpPr>
        <p:spPr>
          <a:xfrm>
            <a:off x="4204447" y="454019"/>
            <a:ext cx="6629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908E1160-3981-B87E-FFCF-17968335F6FA}"/>
              </a:ext>
            </a:extLst>
          </p:cNvPr>
          <p:cNvSpPr txBox="1">
            <a:spLocks/>
          </p:cNvSpPr>
          <p:nvPr/>
        </p:nvSpPr>
        <p:spPr>
          <a:xfrm>
            <a:off x="1452283" y="1304365"/>
            <a:ext cx="8229600" cy="452596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Dataset 3</a:t>
            </a: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Precision: 0.51                                                                       TP: 301 </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Selectivity: 0.73				               FP: 289</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Accuracy: 0.51				               FN: 774</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Sensitivity: 0.28				               TN: 781</a:t>
            </a:r>
          </a:p>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9A858F1-0B62-BCDC-83CA-005E12CB17DA}"/>
              </a:ext>
            </a:extLst>
          </p:cNvPr>
          <p:cNvPicPr>
            <a:picLocks noChangeAspect="1"/>
          </p:cNvPicPr>
          <p:nvPr/>
        </p:nvPicPr>
        <p:blipFill>
          <a:blip r:embed="rId2"/>
          <a:stretch>
            <a:fillRect/>
          </a:stretch>
        </p:blipFill>
        <p:spPr>
          <a:xfrm>
            <a:off x="856129" y="1828801"/>
            <a:ext cx="3733800" cy="2450289"/>
          </a:xfrm>
          <a:prstGeom prst="rect">
            <a:avLst/>
          </a:prstGeom>
        </p:spPr>
      </p:pic>
      <p:pic>
        <p:nvPicPr>
          <p:cNvPr id="8" name="Picture 7">
            <a:extLst>
              <a:ext uri="{FF2B5EF4-FFF2-40B4-BE49-F238E27FC236}">
                <a16:creationId xmlns:a16="http://schemas.microsoft.com/office/drawing/2014/main" id="{68F602BA-7C00-0323-7BF8-AE4087625028}"/>
              </a:ext>
            </a:extLst>
          </p:cNvPr>
          <p:cNvPicPr>
            <a:picLocks noChangeAspect="1"/>
          </p:cNvPicPr>
          <p:nvPr/>
        </p:nvPicPr>
        <p:blipFill>
          <a:blip r:embed="rId3"/>
          <a:stretch>
            <a:fillRect/>
          </a:stretch>
        </p:blipFill>
        <p:spPr>
          <a:xfrm>
            <a:off x="5186083" y="1828800"/>
            <a:ext cx="3810240" cy="2450289"/>
          </a:xfrm>
          <a:prstGeom prst="rect">
            <a:avLst/>
          </a:prstGeom>
        </p:spPr>
      </p:pic>
    </p:spTree>
    <p:extLst>
      <p:ext uri="{BB962C8B-B14F-4D97-AF65-F5344CB8AC3E}">
        <p14:creationId xmlns:p14="http://schemas.microsoft.com/office/powerpoint/2010/main" val="3686263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D9E4A7-76BE-7DA7-2767-EDBED861BFEF}"/>
              </a:ext>
            </a:extLst>
          </p:cNvPr>
          <p:cNvSpPr txBox="1"/>
          <p:nvPr/>
        </p:nvSpPr>
        <p:spPr>
          <a:xfrm>
            <a:off x="2877671" y="418671"/>
            <a:ext cx="5791200" cy="707886"/>
          </a:xfrm>
          <a:prstGeom prst="rect">
            <a:avLst/>
          </a:prstGeom>
          <a:noFill/>
        </p:spPr>
        <p:txBody>
          <a:bodyPr wrap="square">
            <a:spAutoFit/>
          </a:bodyPr>
          <a:lstStyle/>
          <a:p>
            <a:pPr algn="ctr"/>
            <a:r>
              <a:rPr lang="en-IN" sz="4000" dirty="0">
                <a:latin typeface="Times New Roman" panose="02020603050405020304" pitchFamily="18" charset="0"/>
                <a:cs typeface="Times New Roman" panose="02020603050405020304" pitchFamily="18" charset="0"/>
              </a:rPr>
              <a:t>BLOCK DIAGRAM</a:t>
            </a:r>
            <a:endParaRPr lang="en-IN" sz="4000" dirty="0"/>
          </a:p>
        </p:txBody>
      </p:sp>
      <p:sp>
        <p:nvSpPr>
          <p:cNvPr id="3" name="TextBox 2">
            <a:extLst>
              <a:ext uri="{FF2B5EF4-FFF2-40B4-BE49-F238E27FC236}">
                <a16:creationId xmlns:a16="http://schemas.microsoft.com/office/drawing/2014/main" id="{A3A53ECC-8B6B-C556-D45B-015BD8A8DA21}"/>
              </a:ext>
            </a:extLst>
          </p:cNvPr>
          <p:cNvSpPr txBox="1"/>
          <p:nvPr/>
        </p:nvSpPr>
        <p:spPr>
          <a:xfrm>
            <a:off x="533400" y="3244334"/>
            <a:ext cx="1219200" cy="461665"/>
          </a:xfrm>
          <a:prstGeom prst="rect">
            <a:avLst/>
          </a:prstGeom>
          <a:noFill/>
        </p:spPr>
        <p:txBody>
          <a:bodyPr wrap="square">
            <a:spAutoFit/>
          </a:bodyPr>
          <a:lstStyle/>
          <a:p>
            <a:pPr marL="0" indent="0">
              <a:buNone/>
            </a:pPr>
            <a:r>
              <a:rPr lang="en-IN" sz="2400" dirty="0">
                <a:latin typeface="Times New Roman" panose="02020603050405020304" pitchFamily="18" charset="0"/>
                <a:cs typeface="Times New Roman" panose="02020603050405020304" pitchFamily="18" charset="0"/>
              </a:rPr>
              <a:t>Model 2</a:t>
            </a:r>
          </a:p>
        </p:txBody>
      </p:sp>
      <p:pic>
        <p:nvPicPr>
          <p:cNvPr id="4" name="Picture 4">
            <a:extLst>
              <a:ext uri="{FF2B5EF4-FFF2-40B4-BE49-F238E27FC236}">
                <a16:creationId xmlns:a16="http://schemas.microsoft.com/office/drawing/2014/main" id="{496060BF-4494-9800-124D-65226632A3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535" b="4291"/>
          <a:stretch/>
        </p:blipFill>
        <p:spPr bwMode="auto">
          <a:xfrm>
            <a:off x="2245659" y="1447800"/>
            <a:ext cx="6705600" cy="4838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64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BA79AF-AE4A-3BA2-86A4-00915C2B2D34}"/>
              </a:ext>
            </a:extLst>
          </p:cNvPr>
          <p:cNvSpPr txBox="1">
            <a:spLocks/>
          </p:cNvSpPr>
          <p:nvPr/>
        </p:nvSpPr>
        <p:spPr>
          <a:xfrm>
            <a:off x="1183341" y="1166018"/>
            <a:ext cx="8229600"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latin typeface="Times New Roman" panose="02020603050405020304" pitchFamily="18" charset="0"/>
                <a:cs typeface="Times New Roman" panose="02020603050405020304" pitchFamily="18" charset="0"/>
              </a:rPr>
              <a:t>The input shape is defined as a tuple of height, width, and number of channels (in this case, 3 for RGB images).</a:t>
            </a:r>
          </a:p>
          <a:p>
            <a:r>
              <a:rPr lang="en-US" sz="2000">
                <a:latin typeface="Times New Roman" panose="02020603050405020304" pitchFamily="18" charset="0"/>
                <a:cs typeface="Times New Roman" panose="02020603050405020304" pitchFamily="18" charset="0"/>
              </a:rPr>
              <a:t>Each convolutional block consists of a convolutional layer with a ReLU activation function, followed by max pooling and batch normalization layers. </a:t>
            </a:r>
          </a:p>
          <a:p>
            <a:r>
              <a:rPr lang="en-US" sz="2000">
                <a:latin typeface="Times New Roman" panose="02020603050405020304" pitchFamily="18" charset="0"/>
                <a:cs typeface="Times New Roman" panose="02020603050405020304" pitchFamily="18" charset="0"/>
              </a:rPr>
              <a:t>The number of filters in the convolutional layers increases with each block, starting from 16 and doubling up to 128 in the fourth block.</a:t>
            </a:r>
          </a:p>
          <a:p>
            <a:r>
              <a:rPr lang="en-US" sz="2000">
                <a:latin typeface="Times New Roman" panose="02020603050405020304" pitchFamily="18" charset="0"/>
                <a:cs typeface="Times New Roman" panose="02020603050405020304" pitchFamily="18" charset="0"/>
              </a:rPr>
              <a:t>The output block is defined by flattening the output from the last convolutional block and passing it through a dense layer with a softmax activation function to output probabilities for the two classes.</a:t>
            </a:r>
          </a:p>
          <a:p>
            <a:pPr marL="0" indent="0">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100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CD88-5023-B843-C181-EF251A24A324}"/>
              </a:ext>
            </a:extLst>
          </p:cNvPr>
          <p:cNvSpPr txBox="1">
            <a:spLocks/>
          </p:cNvSpPr>
          <p:nvPr/>
        </p:nvSpPr>
        <p:spPr>
          <a:xfrm>
            <a:off x="3101788" y="203007"/>
            <a:ext cx="6629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94F770-8D25-09C7-83C9-3B1567FC7832}"/>
              </a:ext>
            </a:extLst>
          </p:cNvPr>
          <p:cNvSpPr txBox="1">
            <a:spLocks/>
          </p:cNvSpPr>
          <p:nvPr/>
        </p:nvSpPr>
        <p:spPr>
          <a:xfrm>
            <a:off x="1501588" y="1411941"/>
            <a:ext cx="8229600" cy="452596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Dataset 1</a:t>
            </a: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Precision: 0.56                                                                       TP: 37 </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Selectivity: 0.3				               FP: 12</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Accuracy: 0.61				               FN: 28</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Sensitivity: 0.92				               TN: 3</a:t>
            </a:r>
          </a:p>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2CCC02A-9FBB-1A8A-85D9-B6F7FFCB6A73}"/>
              </a:ext>
            </a:extLst>
          </p:cNvPr>
          <p:cNvPicPr>
            <a:picLocks noChangeAspect="1"/>
          </p:cNvPicPr>
          <p:nvPr/>
        </p:nvPicPr>
        <p:blipFill>
          <a:blip r:embed="rId2"/>
          <a:stretch>
            <a:fillRect/>
          </a:stretch>
        </p:blipFill>
        <p:spPr>
          <a:xfrm>
            <a:off x="800217" y="1824932"/>
            <a:ext cx="3321189" cy="2528684"/>
          </a:xfrm>
          <a:prstGeom prst="rect">
            <a:avLst/>
          </a:prstGeom>
        </p:spPr>
      </p:pic>
      <p:pic>
        <p:nvPicPr>
          <p:cNvPr id="5" name="Picture 4">
            <a:extLst>
              <a:ext uri="{FF2B5EF4-FFF2-40B4-BE49-F238E27FC236}">
                <a16:creationId xmlns:a16="http://schemas.microsoft.com/office/drawing/2014/main" id="{A4BE5A92-63BD-BF0F-FF41-E403DE68BB0B}"/>
              </a:ext>
            </a:extLst>
          </p:cNvPr>
          <p:cNvPicPr>
            <a:picLocks noChangeAspect="1"/>
          </p:cNvPicPr>
          <p:nvPr/>
        </p:nvPicPr>
        <p:blipFill>
          <a:blip r:embed="rId3"/>
          <a:stretch>
            <a:fillRect/>
          </a:stretch>
        </p:blipFill>
        <p:spPr>
          <a:xfrm>
            <a:off x="5506616" y="1824932"/>
            <a:ext cx="3684509" cy="2593036"/>
          </a:xfrm>
          <a:prstGeom prst="rect">
            <a:avLst/>
          </a:prstGeom>
        </p:spPr>
      </p:pic>
    </p:spTree>
    <p:extLst>
      <p:ext uri="{BB962C8B-B14F-4D97-AF65-F5344CB8AC3E}">
        <p14:creationId xmlns:p14="http://schemas.microsoft.com/office/powerpoint/2010/main" val="2041496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65D27-5E94-42A3-CFB9-7313A332D26E}"/>
              </a:ext>
            </a:extLst>
          </p:cNvPr>
          <p:cNvSpPr txBox="1">
            <a:spLocks/>
          </p:cNvSpPr>
          <p:nvPr/>
        </p:nvSpPr>
        <p:spPr>
          <a:xfrm>
            <a:off x="3827929" y="337478"/>
            <a:ext cx="6629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E201B2-8B4B-0032-FB19-F92C1A3748CD}"/>
              </a:ext>
            </a:extLst>
          </p:cNvPr>
          <p:cNvSpPr txBox="1">
            <a:spLocks/>
          </p:cNvSpPr>
          <p:nvPr/>
        </p:nvSpPr>
        <p:spPr>
          <a:xfrm>
            <a:off x="1326777" y="1376082"/>
            <a:ext cx="8229600" cy="452596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Dataset 2</a:t>
            </a: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Precision:  0.34                                                                      TP: 71 </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Selectivity: 0.34				               FP: 25 </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Accuracy:  0.64				               FN: 21 </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Sensitivity: 0.77				               TN: 13</a:t>
            </a:r>
          </a:p>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1FE3AF0-8DBD-E987-3038-C0AE546D13C4}"/>
              </a:ext>
            </a:extLst>
          </p:cNvPr>
          <p:cNvPicPr>
            <a:picLocks noChangeAspect="1"/>
          </p:cNvPicPr>
          <p:nvPr/>
        </p:nvPicPr>
        <p:blipFill rotWithShape="1">
          <a:blip r:embed="rId2"/>
          <a:srcRect l="4841" r="2145"/>
          <a:stretch/>
        </p:blipFill>
        <p:spPr>
          <a:xfrm>
            <a:off x="658646" y="1801905"/>
            <a:ext cx="3751072" cy="2446609"/>
          </a:xfrm>
          <a:prstGeom prst="rect">
            <a:avLst/>
          </a:prstGeom>
        </p:spPr>
      </p:pic>
      <p:pic>
        <p:nvPicPr>
          <p:cNvPr id="5" name="Picture 4">
            <a:extLst>
              <a:ext uri="{FF2B5EF4-FFF2-40B4-BE49-F238E27FC236}">
                <a16:creationId xmlns:a16="http://schemas.microsoft.com/office/drawing/2014/main" id="{7D51A6E6-8E6B-C0B6-8995-8F4F8A781E80}"/>
              </a:ext>
            </a:extLst>
          </p:cNvPr>
          <p:cNvPicPr>
            <a:picLocks noChangeAspect="1"/>
          </p:cNvPicPr>
          <p:nvPr/>
        </p:nvPicPr>
        <p:blipFill>
          <a:blip r:embed="rId3"/>
          <a:stretch>
            <a:fillRect/>
          </a:stretch>
        </p:blipFill>
        <p:spPr>
          <a:xfrm>
            <a:off x="5077849" y="1801905"/>
            <a:ext cx="4043449" cy="2559698"/>
          </a:xfrm>
          <a:prstGeom prst="rect">
            <a:avLst/>
          </a:prstGeom>
        </p:spPr>
      </p:pic>
    </p:spTree>
    <p:extLst>
      <p:ext uri="{BB962C8B-B14F-4D97-AF65-F5344CB8AC3E}">
        <p14:creationId xmlns:p14="http://schemas.microsoft.com/office/powerpoint/2010/main" val="3412847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41D2-7282-6DE4-D3F6-1FA03AEC7216}"/>
              </a:ext>
            </a:extLst>
          </p:cNvPr>
          <p:cNvSpPr txBox="1">
            <a:spLocks/>
          </p:cNvSpPr>
          <p:nvPr/>
        </p:nvSpPr>
        <p:spPr>
          <a:xfrm>
            <a:off x="3406588" y="400231"/>
            <a:ext cx="6629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2B5C3C-0ED5-C626-76D7-7F9F5CF80038}"/>
              </a:ext>
            </a:extLst>
          </p:cNvPr>
          <p:cNvSpPr txBox="1">
            <a:spLocks/>
          </p:cNvSpPr>
          <p:nvPr/>
        </p:nvSpPr>
        <p:spPr>
          <a:xfrm>
            <a:off x="1138518" y="1367118"/>
            <a:ext cx="8229600" cy="452596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Dataset 3</a:t>
            </a: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Precision: 0.74                                                                       TP: 501</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Selectivity: 0.71				               FP: 175</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Accuracy: 0.77				               FN: 99 </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Sensitivity: 0.83				               TN: 425</a:t>
            </a:r>
          </a:p>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3DB4882-DAC4-64D4-B424-5113E6FBFFDB}"/>
              </a:ext>
            </a:extLst>
          </p:cNvPr>
          <p:cNvPicPr>
            <a:picLocks noChangeAspect="1"/>
          </p:cNvPicPr>
          <p:nvPr/>
        </p:nvPicPr>
        <p:blipFill>
          <a:blip r:embed="rId2"/>
          <a:stretch>
            <a:fillRect/>
          </a:stretch>
        </p:blipFill>
        <p:spPr>
          <a:xfrm>
            <a:off x="564777" y="1876946"/>
            <a:ext cx="3667940" cy="2246819"/>
          </a:xfrm>
          <a:prstGeom prst="rect">
            <a:avLst/>
          </a:prstGeom>
        </p:spPr>
      </p:pic>
      <p:pic>
        <p:nvPicPr>
          <p:cNvPr id="5" name="Picture 4">
            <a:extLst>
              <a:ext uri="{FF2B5EF4-FFF2-40B4-BE49-F238E27FC236}">
                <a16:creationId xmlns:a16="http://schemas.microsoft.com/office/drawing/2014/main" id="{1D3A2A14-5D92-898C-460C-AA73965E23F8}"/>
              </a:ext>
            </a:extLst>
          </p:cNvPr>
          <p:cNvPicPr>
            <a:picLocks noChangeAspect="1"/>
          </p:cNvPicPr>
          <p:nvPr/>
        </p:nvPicPr>
        <p:blipFill>
          <a:blip r:embed="rId3"/>
          <a:stretch>
            <a:fillRect/>
          </a:stretch>
        </p:blipFill>
        <p:spPr>
          <a:xfrm>
            <a:off x="5061857" y="1876946"/>
            <a:ext cx="3898641" cy="2420470"/>
          </a:xfrm>
          <a:prstGeom prst="rect">
            <a:avLst/>
          </a:prstGeom>
        </p:spPr>
      </p:pic>
    </p:spTree>
    <p:extLst>
      <p:ext uri="{BB962C8B-B14F-4D97-AF65-F5344CB8AC3E}">
        <p14:creationId xmlns:p14="http://schemas.microsoft.com/office/powerpoint/2010/main" val="1382478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631E-9308-8156-CC26-46B11BDDF54C}"/>
              </a:ext>
            </a:extLst>
          </p:cNvPr>
          <p:cNvSpPr txBox="1">
            <a:spLocks/>
          </p:cNvSpPr>
          <p:nvPr/>
        </p:nvSpPr>
        <p:spPr>
          <a:xfrm>
            <a:off x="3146611" y="516771"/>
            <a:ext cx="6629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graphicFrame>
        <p:nvGraphicFramePr>
          <p:cNvPr id="3" name="Table 8">
            <a:extLst>
              <a:ext uri="{FF2B5EF4-FFF2-40B4-BE49-F238E27FC236}">
                <a16:creationId xmlns:a16="http://schemas.microsoft.com/office/drawing/2014/main" id="{EF97A070-F7E4-6A79-CBE9-60FBBEBBF515}"/>
              </a:ext>
            </a:extLst>
          </p:cNvPr>
          <p:cNvGraphicFramePr>
            <a:graphicFrameLocks/>
          </p:cNvGraphicFramePr>
          <p:nvPr>
            <p:extLst>
              <p:ext uri="{D42A27DB-BD31-4B8C-83A1-F6EECF244321}">
                <p14:modId xmlns:p14="http://schemas.microsoft.com/office/powerpoint/2010/main" val="1252006553"/>
              </p:ext>
            </p:extLst>
          </p:nvPr>
        </p:nvGraphicFramePr>
        <p:xfrm>
          <a:off x="1546411" y="1976718"/>
          <a:ext cx="8229600" cy="26619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4066276935"/>
                    </a:ext>
                  </a:extLst>
                </a:gridCol>
                <a:gridCol w="4114800">
                  <a:extLst>
                    <a:ext uri="{9D8B030D-6E8A-4147-A177-3AD203B41FA5}">
                      <a16:colId xmlns:a16="http://schemas.microsoft.com/office/drawing/2014/main" val="4247633888"/>
                    </a:ext>
                  </a:extLst>
                </a:gridCol>
              </a:tblGrid>
              <a:tr h="370840">
                <a:tc>
                  <a:txBody>
                    <a:bodyPr/>
                    <a:lstStyle/>
                    <a:p>
                      <a:r>
                        <a:rPr lang="en-IN" dirty="0"/>
                        <a:t>Model 1</a:t>
                      </a:r>
                    </a:p>
                  </a:txBody>
                  <a:tcPr>
                    <a:solidFill>
                      <a:schemeClr val="accent1"/>
                    </a:solidFill>
                  </a:tcPr>
                </a:tc>
                <a:tc>
                  <a:txBody>
                    <a:bodyPr/>
                    <a:lstStyle/>
                    <a:p>
                      <a:r>
                        <a:rPr lang="en-IN"/>
                        <a:t>Model 2</a:t>
                      </a:r>
                      <a:endParaRPr lang="en-IN" dirty="0"/>
                    </a:p>
                  </a:txBody>
                  <a:tcPr/>
                </a:tc>
                <a:extLst>
                  <a:ext uri="{0D108BD9-81ED-4DB2-BD59-A6C34878D82A}">
                    <a16:rowId xmlns:a16="http://schemas.microsoft.com/office/drawing/2014/main" val="1903971588"/>
                  </a:ext>
                </a:extLst>
              </a:tr>
              <a:tr h="370840">
                <a:tc>
                  <a:txBody>
                    <a:bodyPr/>
                    <a:lstStyle/>
                    <a:p>
                      <a:r>
                        <a:rPr lang="en-IN" dirty="0"/>
                        <a:t>More convolution layers </a:t>
                      </a:r>
                    </a:p>
                    <a:p>
                      <a:r>
                        <a:rPr lang="en-IN" dirty="0"/>
                        <a:t>16 layers </a:t>
                      </a:r>
                    </a:p>
                  </a:txBody>
                  <a:tcPr/>
                </a:tc>
                <a:tc>
                  <a:txBody>
                    <a:bodyPr/>
                    <a:lstStyle/>
                    <a:p>
                      <a:r>
                        <a:rPr lang="en-IN" dirty="0"/>
                        <a:t>Less Convolution Layers</a:t>
                      </a:r>
                    </a:p>
                    <a:p>
                      <a:r>
                        <a:rPr lang="en-IN" dirty="0"/>
                        <a:t>4 layers , layers reduced by ratio 4:1</a:t>
                      </a:r>
                    </a:p>
                  </a:txBody>
                  <a:tcPr/>
                </a:tc>
                <a:extLst>
                  <a:ext uri="{0D108BD9-81ED-4DB2-BD59-A6C34878D82A}">
                    <a16:rowId xmlns:a16="http://schemas.microsoft.com/office/drawing/2014/main" val="1733223980"/>
                  </a:ext>
                </a:extLst>
              </a:tr>
              <a:tr h="370840">
                <a:tc>
                  <a:txBody>
                    <a:bodyPr/>
                    <a:lstStyle/>
                    <a:p>
                      <a:r>
                        <a:rPr lang="en-IN" dirty="0"/>
                        <a:t>Complex Architecture</a:t>
                      </a:r>
                    </a:p>
                  </a:txBody>
                  <a:tcPr/>
                </a:tc>
                <a:tc>
                  <a:txBody>
                    <a:bodyPr/>
                    <a:lstStyle/>
                    <a:p>
                      <a:r>
                        <a:rPr lang="en-IN" dirty="0"/>
                        <a:t>Simple Architecture</a:t>
                      </a:r>
                    </a:p>
                  </a:txBody>
                  <a:tcPr/>
                </a:tc>
                <a:extLst>
                  <a:ext uri="{0D108BD9-81ED-4DB2-BD59-A6C34878D82A}">
                    <a16:rowId xmlns:a16="http://schemas.microsoft.com/office/drawing/2014/main" val="1440711086"/>
                  </a:ext>
                </a:extLst>
              </a:tr>
              <a:tr h="370840">
                <a:tc>
                  <a:txBody>
                    <a:bodyPr/>
                    <a:lstStyle/>
                    <a:p>
                      <a:r>
                        <a:rPr lang="en-IN" dirty="0"/>
                        <a:t>Global Average pooling layer to obtain a single value for prediction</a:t>
                      </a:r>
                    </a:p>
                  </a:txBody>
                  <a:tcPr/>
                </a:tc>
                <a:tc>
                  <a:txBody>
                    <a:bodyPr/>
                    <a:lstStyle/>
                    <a:p>
                      <a:r>
                        <a:rPr lang="en-IN" dirty="0"/>
                        <a:t>Flattening layer to reduce all the values to a vector for prediction</a:t>
                      </a:r>
                    </a:p>
                  </a:txBody>
                  <a:tcPr/>
                </a:tc>
                <a:extLst>
                  <a:ext uri="{0D108BD9-81ED-4DB2-BD59-A6C34878D82A}">
                    <a16:rowId xmlns:a16="http://schemas.microsoft.com/office/drawing/2014/main" val="1273217724"/>
                  </a:ext>
                </a:extLst>
              </a:tr>
              <a:tr h="370840">
                <a:tc>
                  <a:txBody>
                    <a:bodyPr/>
                    <a:lstStyle/>
                    <a:p>
                      <a:r>
                        <a:rPr lang="en-IN" dirty="0"/>
                        <a:t>Takes more time to train</a:t>
                      </a:r>
                    </a:p>
                  </a:txBody>
                  <a:tcPr/>
                </a:tc>
                <a:tc>
                  <a:txBody>
                    <a:bodyPr/>
                    <a:lstStyle/>
                    <a:p>
                      <a:r>
                        <a:rPr lang="en-IN" dirty="0"/>
                        <a:t>Takes less time to train compared to model1</a:t>
                      </a:r>
                    </a:p>
                  </a:txBody>
                  <a:tcPr/>
                </a:tc>
                <a:extLst>
                  <a:ext uri="{0D108BD9-81ED-4DB2-BD59-A6C34878D82A}">
                    <a16:rowId xmlns:a16="http://schemas.microsoft.com/office/drawing/2014/main" val="110006140"/>
                  </a:ext>
                </a:extLst>
              </a:tr>
            </a:tbl>
          </a:graphicData>
        </a:graphic>
      </p:graphicFrame>
    </p:spTree>
    <p:extLst>
      <p:ext uri="{BB962C8B-B14F-4D97-AF65-F5344CB8AC3E}">
        <p14:creationId xmlns:p14="http://schemas.microsoft.com/office/powerpoint/2010/main" val="38053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D92740E-51D6-252B-CC5C-2B3FADD3F7E0}"/>
              </a:ext>
            </a:extLst>
          </p:cNvPr>
          <p:cNvSpPr txBox="1">
            <a:spLocks/>
          </p:cNvSpPr>
          <p:nvPr/>
        </p:nvSpPr>
        <p:spPr>
          <a:xfrm>
            <a:off x="3810000" y="490730"/>
            <a:ext cx="6629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OVERVIEW</a:t>
            </a:r>
          </a:p>
        </p:txBody>
      </p:sp>
      <p:sp>
        <p:nvSpPr>
          <p:cNvPr id="4" name="Content Placeholder 2">
            <a:extLst>
              <a:ext uri="{FF2B5EF4-FFF2-40B4-BE49-F238E27FC236}">
                <a16:creationId xmlns:a16="http://schemas.microsoft.com/office/drawing/2014/main" id="{DC9ADAEB-2624-2643-932B-5A2BF1BA10BD}"/>
              </a:ext>
            </a:extLst>
          </p:cNvPr>
          <p:cNvSpPr txBox="1">
            <a:spLocks/>
          </p:cNvSpPr>
          <p:nvPr/>
        </p:nvSpPr>
        <p:spPr>
          <a:xfrm>
            <a:off x="878542" y="1538748"/>
            <a:ext cx="8229600" cy="4525963"/>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700" b="1" dirty="0"/>
          </a:p>
          <a:p>
            <a:pPr>
              <a:lnSpc>
                <a:spcPct val="120000"/>
              </a:lnSpc>
            </a:pPr>
            <a:r>
              <a:rPr lang="en-US" b="1" dirty="0">
                <a:latin typeface="Times New Roman" panose="02020603050405020304" pitchFamily="18" charset="0"/>
                <a:cs typeface="Times New Roman" panose="02020603050405020304" pitchFamily="18" charset="0"/>
              </a:rPr>
              <a:t>INTRODUCTION                                                             </a:t>
            </a:r>
          </a:p>
          <a:p>
            <a:pPr>
              <a:lnSpc>
                <a:spcPct val="120000"/>
              </a:lnSpc>
            </a:pPr>
            <a:r>
              <a:rPr lang="en-US" b="1" dirty="0">
                <a:latin typeface="Times New Roman" panose="02020603050405020304" pitchFamily="18" charset="0"/>
                <a:cs typeface="Times New Roman" panose="02020603050405020304" pitchFamily="18" charset="0"/>
              </a:rPr>
              <a:t>OBJECTIVES</a:t>
            </a:r>
          </a:p>
          <a:p>
            <a:pPr>
              <a:lnSpc>
                <a:spcPct val="120000"/>
              </a:lnSpc>
            </a:pPr>
            <a:r>
              <a:rPr lang="en-US" b="1" dirty="0">
                <a:latin typeface="Times New Roman" panose="02020603050405020304" pitchFamily="18" charset="0"/>
                <a:cs typeface="Times New Roman" panose="02020603050405020304" pitchFamily="18" charset="0"/>
              </a:rPr>
              <a:t>LITERATURE SURVEY</a:t>
            </a:r>
          </a:p>
          <a:p>
            <a:pPr>
              <a:lnSpc>
                <a:spcPct val="120000"/>
              </a:lnSpc>
            </a:pPr>
            <a:r>
              <a:rPr lang="en-US" b="1" dirty="0">
                <a:latin typeface="Times New Roman" panose="02020603050405020304" pitchFamily="18" charset="0"/>
                <a:cs typeface="Times New Roman" panose="02020603050405020304" pitchFamily="18" charset="0"/>
              </a:rPr>
              <a:t>SOFTWARE AND LIBRARIES USED</a:t>
            </a:r>
          </a:p>
          <a:p>
            <a:pPr>
              <a:lnSpc>
                <a:spcPct val="120000"/>
              </a:lnSpc>
            </a:pPr>
            <a:r>
              <a:rPr lang="en-US" b="1" dirty="0">
                <a:latin typeface="Times New Roman" panose="02020603050405020304" pitchFamily="18" charset="0"/>
                <a:cs typeface="Times New Roman" panose="02020603050405020304" pitchFamily="18" charset="0"/>
              </a:rPr>
              <a:t>WORK DONE</a:t>
            </a:r>
          </a:p>
          <a:p>
            <a:pPr>
              <a:lnSpc>
                <a:spcPct val="120000"/>
              </a:lnSpc>
            </a:pPr>
            <a:r>
              <a:rPr lang="en-US" b="1" dirty="0">
                <a:latin typeface="Times New Roman" panose="02020603050405020304" pitchFamily="18" charset="0"/>
                <a:cs typeface="Times New Roman" panose="02020603050405020304" pitchFamily="18" charset="0"/>
              </a:rPr>
              <a:t>RESULTS</a:t>
            </a:r>
          </a:p>
          <a:p>
            <a:pPr>
              <a:lnSpc>
                <a:spcPct val="120000"/>
              </a:lnSpc>
            </a:pPr>
            <a:r>
              <a:rPr lang="en-US"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496102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74F3-0F35-5D09-94C3-7645FDA85F97}"/>
              </a:ext>
            </a:extLst>
          </p:cNvPr>
          <p:cNvSpPr txBox="1">
            <a:spLocks/>
          </p:cNvSpPr>
          <p:nvPr/>
        </p:nvSpPr>
        <p:spPr>
          <a:xfrm>
            <a:off x="2698376" y="400231"/>
            <a:ext cx="6629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COMPARISON</a:t>
            </a:r>
          </a:p>
        </p:txBody>
      </p:sp>
      <p:graphicFrame>
        <p:nvGraphicFramePr>
          <p:cNvPr id="3" name="Table 8">
            <a:extLst>
              <a:ext uri="{FF2B5EF4-FFF2-40B4-BE49-F238E27FC236}">
                <a16:creationId xmlns:a16="http://schemas.microsoft.com/office/drawing/2014/main" id="{A2170B59-9B4B-ABEB-4049-E9764BFC2380}"/>
              </a:ext>
            </a:extLst>
          </p:cNvPr>
          <p:cNvGraphicFramePr>
            <a:graphicFrameLocks/>
          </p:cNvGraphicFramePr>
          <p:nvPr>
            <p:extLst>
              <p:ext uri="{D42A27DB-BD31-4B8C-83A1-F6EECF244321}">
                <p14:modId xmlns:p14="http://schemas.microsoft.com/office/powerpoint/2010/main" val="1228570089"/>
              </p:ext>
            </p:extLst>
          </p:nvPr>
        </p:nvGraphicFramePr>
        <p:xfrm>
          <a:off x="1264024" y="1662953"/>
          <a:ext cx="8229600" cy="1483360"/>
        </p:xfrm>
        <a:graphic>
          <a:graphicData uri="http://schemas.openxmlformats.org/drawingml/2006/table">
            <a:tbl>
              <a:tblPr firstRow="1" bandRow="1">
                <a:tableStyleId>{5A111915-BE36-4E01-A7E5-04B1672EAD32}</a:tableStyleId>
              </a:tblPr>
              <a:tblGrid>
                <a:gridCol w="1645920">
                  <a:extLst>
                    <a:ext uri="{9D8B030D-6E8A-4147-A177-3AD203B41FA5}">
                      <a16:colId xmlns:a16="http://schemas.microsoft.com/office/drawing/2014/main" val="3943005802"/>
                    </a:ext>
                  </a:extLst>
                </a:gridCol>
                <a:gridCol w="1645920">
                  <a:extLst>
                    <a:ext uri="{9D8B030D-6E8A-4147-A177-3AD203B41FA5}">
                      <a16:colId xmlns:a16="http://schemas.microsoft.com/office/drawing/2014/main" val="1680071496"/>
                    </a:ext>
                  </a:extLst>
                </a:gridCol>
                <a:gridCol w="1645920">
                  <a:extLst>
                    <a:ext uri="{9D8B030D-6E8A-4147-A177-3AD203B41FA5}">
                      <a16:colId xmlns:a16="http://schemas.microsoft.com/office/drawing/2014/main" val="1315173818"/>
                    </a:ext>
                  </a:extLst>
                </a:gridCol>
                <a:gridCol w="1645920">
                  <a:extLst>
                    <a:ext uri="{9D8B030D-6E8A-4147-A177-3AD203B41FA5}">
                      <a16:colId xmlns:a16="http://schemas.microsoft.com/office/drawing/2014/main" val="47083164"/>
                    </a:ext>
                  </a:extLst>
                </a:gridCol>
                <a:gridCol w="1645920">
                  <a:extLst>
                    <a:ext uri="{9D8B030D-6E8A-4147-A177-3AD203B41FA5}">
                      <a16:colId xmlns:a16="http://schemas.microsoft.com/office/drawing/2014/main" val="4221880742"/>
                    </a:ext>
                  </a:extLst>
                </a:gridCol>
              </a:tblGrid>
              <a:tr h="370840">
                <a:tc>
                  <a:txBody>
                    <a:bodyPr/>
                    <a:lstStyle/>
                    <a:p>
                      <a:r>
                        <a:rPr lang="en-IN" dirty="0"/>
                        <a:t>Model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Precision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Selectivity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Accuracy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Sensitivity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1804281"/>
                  </a:ext>
                </a:extLst>
              </a:tr>
              <a:tr h="370840">
                <a:tc>
                  <a:txBody>
                    <a:bodyPr/>
                    <a:lstStyle/>
                    <a:p>
                      <a:r>
                        <a:rPr lang="en-IN" dirty="0"/>
                        <a:t>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t>0.66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173050"/>
                  </a:ext>
                </a:extLst>
              </a:tr>
              <a:tr h="370840">
                <a:tc>
                  <a:txBody>
                    <a:bodyPr/>
                    <a:lstStyle/>
                    <a:p>
                      <a:r>
                        <a:rPr lang="en-IN" dirty="0"/>
                        <a:t>d2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2572633"/>
                  </a:ext>
                </a:extLst>
              </a:tr>
              <a:tr h="370840">
                <a:tc>
                  <a:txBody>
                    <a:bodyPr/>
                    <a:lstStyle/>
                    <a:p>
                      <a:r>
                        <a:rPr lang="en-IN" dirty="0"/>
                        <a:t>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26148"/>
                  </a:ext>
                </a:extLst>
              </a:tr>
            </a:tbl>
          </a:graphicData>
        </a:graphic>
      </p:graphicFrame>
      <p:graphicFrame>
        <p:nvGraphicFramePr>
          <p:cNvPr id="5" name="Table 4">
            <a:extLst>
              <a:ext uri="{FF2B5EF4-FFF2-40B4-BE49-F238E27FC236}">
                <a16:creationId xmlns:a16="http://schemas.microsoft.com/office/drawing/2014/main" id="{123525AE-6C6E-FC9C-C3EF-89FAF3B20621}"/>
              </a:ext>
            </a:extLst>
          </p:cNvPr>
          <p:cNvGraphicFramePr>
            <a:graphicFrameLocks/>
          </p:cNvGraphicFramePr>
          <p:nvPr>
            <p:extLst>
              <p:ext uri="{D42A27DB-BD31-4B8C-83A1-F6EECF244321}">
                <p14:modId xmlns:p14="http://schemas.microsoft.com/office/powerpoint/2010/main" val="1214498411"/>
              </p:ext>
            </p:extLst>
          </p:nvPr>
        </p:nvGraphicFramePr>
        <p:xfrm>
          <a:off x="1264024" y="3832412"/>
          <a:ext cx="8229600" cy="1676400"/>
        </p:xfrm>
        <a:graphic>
          <a:graphicData uri="http://schemas.openxmlformats.org/drawingml/2006/table">
            <a:tbl>
              <a:tblPr firstRow="1" bandRow="1">
                <a:tableStyleId>{5A111915-BE36-4E01-A7E5-04B1672EAD32}</a:tableStyleId>
              </a:tblPr>
              <a:tblGrid>
                <a:gridCol w="1645920">
                  <a:extLst>
                    <a:ext uri="{9D8B030D-6E8A-4147-A177-3AD203B41FA5}">
                      <a16:colId xmlns:a16="http://schemas.microsoft.com/office/drawing/2014/main" val="3943005802"/>
                    </a:ext>
                  </a:extLst>
                </a:gridCol>
                <a:gridCol w="1645920">
                  <a:extLst>
                    <a:ext uri="{9D8B030D-6E8A-4147-A177-3AD203B41FA5}">
                      <a16:colId xmlns:a16="http://schemas.microsoft.com/office/drawing/2014/main" val="1680071496"/>
                    </a:ext>
                  </a:extLst>
                </a:gridCol>
                <a:gridCol w="1645920">
                  <a:extLst>
                    <a:ext uri="{9D8B030D-6E8A-4147-A177-3AD203B41FA5}">
                      <a16:colId xmlns:a16="http://schemas.microsoft.com/office/drawing/2014/main" val="1315173818"/>
                    </a:ext>
                  </a:extLst>
                </a:gridCol>
                <a:gridCol w="1645920">
                  <a:extLst>
                    <a:ext uri="{9D8B030D-6E8A-4147-A177-3AD203B41FA5}">
                      <a16:colId xmlns:a16="http://schemas.microsoft.com/office/drawing/2014/main" val="47083164"/>
                    </a:ext>
                  </a:extLst>
                </a:gridCol>
                <a:gridCol w="1645920">
                  <a:extLst>
                    <a:ext uri="{9D8B030D-6E8A-4147-A177-3AD203B41FA5}">
                      <a16:colId xmlns:a16="http://schemas.microsoft.com/office/drawing/2014/main" val="4221880742"/>
                    </a:ext>
                  </a:extLst>
                </a:gridCol>
              </a:tblGrid>
              <a:tr h="419100">
                <a:tc>
                  <a:txBody>
                    <a:bodyPr/>
                    <a:lstStyle/>
                    <a:p>
                      <a:r>
                        <a:rPr lang="en-IN" dirty="0"/>
                        <a:t>Model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Precision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Selectivity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Accuracy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Sensitivity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1804281"/>
                  </a:ext>
                </a:extLst>
              </a:tr>
              <a:tr h="419100">
                <a:tc>
                  <a:txBody>
                    <a:bodyPr/>
                    <a:lstStyle/>
                    <a:p>
                      <a:r>
                        <a:rPr lang="en-IN" dirty="0"/>
                        <a:t>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173050"/>
                  </a:ext>
                </a:extLst>
              </a:tr>
              <a:tr h="419100">
                <a:tc>
                  <a:txBody>
                    <a:bodyPr/>
                    <a:lstStyle/>
                    <a:p>
                      <a:r>
                        <a:rPr lang="en-IN" dirty="0"/>
                        <a:t>d2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2572633"/>
                  </a:ext>
                </a:extLst>
              </a:tr>
              <a:tr h="419100">
                <a:tc>
                  <a:txBody>
                    <a:bodyPr/>
                    <a:lstStyle/>
                    <a:p>
                      <a:r>
                        <a:rPr lang="en-IN" dirty="0"/>
                        <a:t>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26148"/>
                  </a:ext>
                </a:extLst>
              </a:tr>
            </a:tbl>
          </a:graphicData>
        </a:graphic>
      </p:graphicFrame>
    </p:spTree>
    <p:extLst>
      <p:ext uri="{BB962C8B-B14F-4D97-AF65-F5344CB8AC3E}">
        <p14:creationId xmlns:p14="http://schemas.microsoft.com/office/powerpoint/2010/main" val="3088927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642B37-3064-9986-0EBD-C0E20756C347}"/>
              </a:ext>
            </a:extLst>
          </p:cNvPr>
          <p:cNvSpPr txBox="1"/>
          <p:nvPr/>
        </p:nvSpPr>
        <p:spPr>
          <a:xfrm>
            <a:off x="1981200" y="499354"/>
            <a:ext cx="5791200" cy="707886"/>
          </a:xfrm>
          <a:prstGeom prst="rect">
            <a:avLst/>
          </a:prstGeom>
          <a:noFill/>
        </p:spPr>
        <p:txBody>
          <a:bodyPr wrap="square">
            <a:spAutoFit/>
          </a:bodyPr>
          <a:lstStyle/>
          <a:p>
            <a:pPr algn="ctr"/>
            <a:r>
              <a:rPr lang="en-IN" sz="4000" dirty="0">
                <a:latin typeface="Times New Roman" panose="02020603050405020304" pitchFamily="18" charset="0"/>
                <a:cs typeface="Times New Roman" panose="02020603050405020304" pitchFamily="18" charset="0"/>
              </a:rPr>
              <a:t>BLOCK DIAGRAM</a:t>
            </a:r>
            <a:endParaRPr lang="en-IN" sz="4000" dirty="0"/>
          </a:p>
        </p:txBody>
      </p:sp>
      <p:pic>
        <p:nvPicPr>
          <p:cNvPr id="3" name="Picture 4">
            <a:extLst>
              <a:ext uri="{FF2B5EF4-FFF2-40B4-BE49-F238E27FC236}">
                <a16:creationId xmlns:a16="http://schemas.microsoft.com/office/drawing/2014/main" id="{BD6F2FEE-1E37-B5F5-6398-1C769C183B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56" b="5556"/>
          <a:stretch/>
        </p:blipFill>
        <p:spPr bwMode="auto">
          <a:xfrm>
            <a:off x="3151094" y="1398494"/>
            <a:ext cx="3276600" cy="51347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F698A9-A0C7-1DDA-3BEE-D74F47A606E7}"/>
              </a:ext>
            </a:extLst>
          </p:cNvPr>
          <p:cNvSpPr txBox="1"/>
          <p:nvPr/>
        </p:nvSpPr>
        <p:spPr>
          <a:xfrm>
            <a:off x="1371600" y="3576027"/>
            <a:ext cx="1219200" cy="461665"/>
          </a:xfrm>
          <a:prstGeom prst="rect">
            <a:avLst/>
          </a:prstGeom>
          <a:noFill/>
        </p:spPr>
        <p:txBody>
          <a:bodyPr wrap="square">
            <a:spAutoFit/>
          </a:bodyPr>
          <a:lstStyle/>
          <a:p>
            <a:pPr marL="0" indent="0">
              <a:buNone/>
            </a:pPr>
            <a:r>
              <a:rPr lang="en-IN" sz="2400" dirty="0">
                <a:latin typeface="Times New Roman" panose="02020603050405020304" pitchFamily="18" charset="0"/>
                <a:cs typeface="Times New Roman" panose="02020603050405020304" pitchFamily="18" charset="0"/>
              </a:rPr>
              <a:t>Model 3</a:t>
            </a:r>
          </a:p>
        </p:txBody>
      </p:sp>
    </p:spTree>
    <p:extLst>
      <p:ext uri="{BB962C8B-B14F-4D97-AF65-F5344CB8AC3E}">
        <p14:creationId xmlns:p14="http://schemas.microsoft.com/office/powerpoint/2010/main" val="1754933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E980F3F-86B8-6F4F-2D70-0CF876A0C543}"/>
              </a:ext>
            </a:extLst>
          </p:cNvPr>
          <p:cNvSpPr txBox="1">
            <a:spLocks/>
          </p:cNvSpPr>
          <p:nvPr/>
        </p:nvSpPr>
        <p:spPr>
          <a:xfrm>
            <a:off x="1506071" y="1501588"/>
            <a:ext cx="8229600"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is a neural network model designed for image classification using transfer learning with the DenseNet121 architecture, last fully connected layer of the network, which has been pre-trained on the ImageNet dataset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model is defined as a sequential model, with the DenseNet121 model added as a layer, followed by a global average pooling layer, a dropout layer to prevent overfitting, and a dense layer with a </a:t>
            </a:r>
            <a:r>
              <a:rPr lang="en-US" sz="2000" dirty="0" err="1">
                <a:latin typeface="Times New Roman" panose="02020603050405020304" pitchFamily="18" charset="0"/>
                <a:cs typeface="Times New Roman" panose="02020603050405020304" pitchFamily="18" charset="0"/>
              </a:rPr>
              <a:t>softmaxactivation</a:t>
            </a:r>
            <a:r>
              <a:rPr lang="en-US" sz="2000" dirty="0">
                <a:latin typeface="Times New Roman" panose="02020603050405020304" pitchFamily="18" charset="0"/>
                <a:cs typeface="Times New Roman" panose="02020603050405020304" pitchFamily="18" charset="0"/>
              </a:rPr>
              <a:t> function that outputs a binary classification result.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159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48E6-70CE-E43B-F1FF-3D8D8D1A9424}"/>
              </a:ext>
            </a:extLst>
          </p:cNvPr>
          <p:cNvSpPr txBox="1">
            <a:spLocks/>
          </p:cNvSpPr>
          <p:nvPr/>
        </p:nvSpPr>
        <p:spPr>
          <a:xfrm>
            <a:off x="1371600" y="265760"/>
            <a:ext cx="6629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FCFA577-8BE4-3403-415F-3D0F7B863F8E}"/>
              </a:ext>
            </a:extLst>
          </p:cNvPr>
          <p:cNvSpPr txBox="1">
            <a:spLocks/>
          </p:cNvSpPr>
          <p:nvPr/>
        </p:nvSpPr>
        <p:spPr>
          <a:xfrm>
            <a:off x="815788" y="1295400"/>
            <a:ext cx="8229600" cy="452596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IN" sz="1400">
                <a:latin typeface="Times New Roman" panose="02020603050405020304" pitchFamily="18" charset="0"/>
                <a:ea typeface="Calibri" panose="020F0502020204030204" pitchFamily="34" charset="0"/>
                <a:cs typeface="Times New Roman" panose="02020603050405020304" pitchFamily="18" charset="0"/>
              </a:rPr>
              <a:t>[1] </a:t>
            </a:r>
            <a:r>
              <a:rPr lang="en-IN" sz="1400">
                <a:latin typeface="Times New Roman" panose="02020603050405020304" pitchFamily="18" charset="0"/>
                <a:cs typeface="Times New Roman" panose="02020603050405020304" pitchFamily="18" charset="0"/>
              </a:rPr>
              <a:t>Raveenthini. M, Lavanya. R ,</a:t>
            </a:r>
            <a:r>
              <a:rPr lang="en-US" sz="1400">
                <a:latin typeface="Times New Roman" panose="02020603050405020304" pitchFamily="18" charset="0"/>
                <a:cs typeface="Times New Roman" panose="02020603050405020304" pitchFamily="18" charset="0"/>
              </a:rPr>
              <a:t>Combined Diagnosis of Diabetic Retinopathy and Glaucoma Using Non-Linear Features , </a:t>
            </a:r>
            <a:r>
              <a:rPr lang="en-US" sz="1400" i="1">
                <a:latin typeface="Times New Roman" panose="02020603050405020304" pitchFamily="18" charset="0"/>
                <a:cs typeface="Times New Roman" panose="02020603050405020304" pitchFamily="18" charset="0"/>
              </a:rPr>
              <a:t>International Conference on Computer, Communication and Signal Processing (ICCCSP - 2021) ,</a:t>
            </a:r>
            <a:endParaRPr lang="en-IN" sz="1400" i="1">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Font typeface="Arial" panose="020B0604020202020204" pitchFamily="34" charset="0"/>
              <a:buNone/>
            </a:pPr>
            <a:r>
              <a:rPr lang="en-IN" sz="1400">
                <a:latin typeface="Times New Roman" panose="02020603050405020304" pitchFamily="18" charset="0"/>
                <a:ea typeface="Calibri" panose="020F0502020204030204" pitchFamily="34" charset="0"/>
                <a:cs typeface="Times New Roman" panose="02020603050405020304" pitchFamily="18" charset="0"/>
              </a:rPr>
              <a:t>[2] Mr. Upendra singh, </a:t>
            </a:r>
            <a:r>
              <a:rPr lang="en-IN" sz="1400">
                <a:latin typeface="Times New Roman" panose="02020603050405020304" pitchFamily="18" charset="0"/>
                <a:ea typeface="Calibri" panose="020F0502020204030204" pitchFamily="34" charset="0"/>
              </a:rPr>
              <a:t>Ms Arkaja Saxena, Mr Lokesh Parashar A Glaucoma Detection using Convolutional Neural Network, </a:t>
            </a:r>
            <a:r>
              <a:rPr lang="en-IN" sz="1400" i="1">
                <a:latin typeface="Times New Roman" panose="02020603050405020304" pitchFamily="18" charset="0"/>
                <a:ea typeface="Calibri" panose="020F0502020204030204" pitchFamily="34" charset="0"/>
              </a:rPr>
              <a:t>Proceedings of the international conference on electronics and sustainable communication systems (ICESC 2020),</a:t>
            </a:r>
            <a:r>
              <a:rPr lang="en-IN" sz="1400">
                <a:latin typeface="Times New Roman" panose="02020603050405020304" pitchFamily="18" charset="0"/>
                <a:ea typeface="Calibri" panose="020F0502020204030204" pitchFamily="34" charset="0"/>
              </a:rPr>
              <a:t> pp 815-820 , November 2020.</a:t>
            </a:r>
          </a:p>
          <a:p>
            <a:pPr marL="0" indent="0" algn="just">
              <a:lnSpc>
                <a:spcPct val="150000"/>
              </a:lnSpc>
              <a:buFont typeface="Arial" panose="020B0604020202020204" pitchFamily="34" charset="0"/>
              <a:buNone/>
            </a:pPr>
            <a:r>
              <a:rPr lang="en-IN" sz="1400">
                <a:latin typeface="Times New Roman" panose="02020603050405020304" pitchFamily="18" charset="0"/>
                <a:ea typeface="Calibri" panose="020F0502020204030204" pitchFamily="34" charset="0"/>
                <a:cs typeface="Times New Roman" panose="02020603050405020304" pitchFamily="18" charset="0"/>
              </a:rPr>
              <a:t>[3] </a:t>
            </a:r>
            <a:r>
              <a:rPr lang="en-IN" sz="1400">
                <a:latin typeface="Times New Roman" panose="02020603050405020304" pitchFamily="18" charset="0"/>
                <a:cs typeface="Times New Roman" panose="02020603050405020304" pitchFamily="18" charset="0"/>
              </a:rPr>
              <a:t>Sang Phan  ,Yoshioki Yoda ,</a:t>
            </a:r>
            <a:r>
              <a:rPr lang="en-IN" sz="1000"/>
              <a:t> · </a:t>
            </a:r>
            <a:r>
              <a:rPr lang="en-IN" sz="1400">
                <a:latin typeface="Times New Roman" panose="02020603050405020304" pitchFamily="18" charset="0"/>
                <a:cs typeface="Times New Roman" panose="02020603050405020304" pitchFamily="18" charset="0"/>
              </a:rPr>
              <a:t>Kenji Kashiwagi, </a:t>
            </a:r>
            <a:r>
              <a:rPr lang="en-US" sz="1400">
                <a:latin typeface="Times New Roman" panose="02020603050405020304" pitchFamily="18" charset="0"/>
                <a:cs typeface="Times New Roman" panose="02020603050405020304" pitchFamily="18" charset="0"/>
              </a:rPr>
              <a:t>Evaluation of deep convolutional neural networks for glaucoma detection</a:t>
            </a:r>
            <a:r>
              <a:rPr lang="en-IN" sz="1400">
                <a:latin typeface="Times New Roman" panose="02020603050405020304" pitchFamily="18" charset="0"/>
                <a:cs typeface="Times New Roman" panose="02020603050405020304" pitchFamily="18" charset="0"/>
              </a:rPr>
              <a:t> ,</a:t>
            </a:r>
            <a:r>
              <a:rPr lang="en-IN" sz="1400" i="1">
                <a:latin typeface="Times New Roman" panose="02020603050405020304" pitchFamily="18" charset="0"/>
                <a:cs typeface="Times New Roman" panose="02020603050405020304" pitchFamily="18" charset="0"/>
              </a:rPr>
              <a:t>International</a:t>
            </a:r>
            <a:r>
              <a:rPr lang="en-IN" sz="1400">
                <a:latin typeface="Times New Roman" panose="02020603050405020304" pitchFamily="18" charset="0"/>
                <a:cs typeface="Times New Roman" panose="02020603050405020304" pitchFamily="18" charset="0"/>
              </a:rPr>
              <a:t> </a:t>
            </a:r>
            <a:r>
              <a:rPr lang="en-IN" sz="1400" i="1">
                <a:latin typeface="Times New Roman" panose="02020603050405020304" pitchFamily="18" charset="0"/>
                <a:cs typeface="Times New Roman" panose="02020603050405020304" pitchFamily="18" charset="0"/>
              </a:rPr>
              <a:t>Japanese Journal of Ophthalmology Feb 2019.</a:t>
            </a:r>
            <a:endParaRPr lang="en-IN" sz="1000">
              <a:latin typeface="Times New Roman" panose="02020603050405020304" pitchFamily="18" charset="0"/>
              <a:cs typeface="Times New Roman" panose="02020603050405020304" pitchFamily="18" charset="0"/>
            </a:endParaRPr>
          </a:p>
          <a:p>
            <a:pPr marL="0" indent="0" algn="just">
              <a:lnSpc>
                <a:spcPct val="150000"/>
              </a:lnSpc>
              <a:buFont typeface="Arial" panose="020B0604020202020204" pitchFamily="34" charset="0"/>
              <a:buNone/>
            </a:pPr>
            <a:r>
              <a:rPr lang="en-IN" sz="1400">
                <a:latin typeface="Times New Roman" panose="02020603050405020304" pitchFamily="18" charset="0"/>
                <a:ea typeface="Calibri" panose="020F0502020204030204" pitchFamily="34" charset="0"/>
                <a:cs typeface="Times New Roman" panose="02020603050405020304" pitchFamily="18" charset="0"/>
              </a:rPr>
              <a:t>[4] </a:t>
            </a:r>
            <a:r>
              <a:rPr lang="en-IN" sz="1400">
                <a:latin typeface="Times New Roman" panose="02020603050405020304" pitchFamily="18" charset="0"/>
                <a:ea typeface="Calibri" panose="020F0502020204030204" pitchFamily="34" charset="0"/>
              </a:rPr>
              <a:t>Juan Carrillo, Lola Bautista, Jorge Villamizar, Juan Rueda , Mary Sanchez and Daniela rueda. Glaucoma detection using fundus image of eye</a:t>
            </a:r>
            <a:r>
              <a:rPr lang="en-IN" sz="1400" i="1">
                <a:latin typeface="Times New Roman" panose="02020603050405020304" pitchFamily="18" charset="0"/>
                <a:ea typeface="Calibri" panose="020F0502020204030204" pitchFamily="34" charset="0"/>
              </a:rPr>
              <a:t>, XXII Symposium on image,signal processing and artificial vision (STSIVA), </a:t>
            </a:r>
            <a:r>
              <a:rPr lang="en-IN" sz="1400">
                <a:latin typeface="Times New Roman" panose="02020603050405020304" pitchFamily="18" charset="0"/>
                <a:ea typeface="Calibri" panose="020F0502020204030204" pitchFamily="34" charset="0"/>
              </a:rPr>
              <a:t>March 2019.</a:t>
            </a:r>
          </a:p>
          <a:p>
            <a:pPr marL="0" indent="0" algn="just">
              <a:lnSpc>
                <a:spcPct val="150000"/>
              </a:lnSpc>
              <a:buFont typeface="Arial" panose="020B0604020202020204" pitchFamily="34" charset="0"/>
              <a:buNone/>
            </a:pPr>
            <a:r>
              <a:rPr lang="en-IN" sz="1400">
                <a:latin typeface="Times New Roman" panose="02020603050405020304" pitchFamily="18" charset="0"/>
                <a:ea typeface="Calibri" panose="020F0502020204030204" pitchFamily="34" charset="0"/>
                <a:cs typeface="Times New Roman" panose="02020603050405020304" pitchFamily="18" charset="0"/>
              </a:rPr>
              <a:t>[5] </a:t>
            </a:r>
            <a:r>
              <a:rPr lang="en-IN" sz="1400">
                <a:latin typeface="Times New Roman" panose="02020603050405020304" pitchFamily="18" charset="0"/>
                <a:cs typeface="Times New Roman" panose="02020603050405020304" pitchFamily="18" charset="0"/>
              </a:rPr>
              <a:t>Xiangyu Chen, Yanwu Xu, Damon Wing Kee Wong, Tien Yin Wong , and Jiang Liu Glaucoma Detection based on Deep Convolutional Neural Network, 37th Annual international conference of the IEEE engineering in medicine and biology society (EMBC), pp 715-718, November 2015 </a:t>
            </a:r>
            <a:r>
              <a:rPr lang="en-IN" sz="1400" kern="1800">
                <a:latin typeface="Times New Roman" panose="02020603050405020304" pitchFamily="18" charset="0"/>
                <a:ea typeface="Times New Roman" panose="02020603050405020304" pitchFamily="18" charset="0"/>
              </a:rPr>
              <a:t>.</a:t>
            </a:r>
          </a:p>
          <a:p>
            <a:pPr marL="0" indent="0">
              <a:buFont typeface="Arial" panose="020B0604020202020204" pitchFamily="34" charset="0"/>
              <a:buNone/>
            </a:pPr>
            <a:endParaRPr lang="en-IN" sz="1400">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IN" sz="1400">
              <a:latin typeface="Times New Roman" panose="02020603050405020304" pitchFamily="18" charset="0"/>
              <a:ea typeface="Calibri" panose="020F0502020204030204" pitchFamily="34" charset="0"/>
            </a:endParaRPr>
          </a:p>
          <a:p>
            <a:pPr marL="0" indent="0">
              <a:buFont typeface="Arial" panose="020B0604020202020204" pitchFamily="34" charset="0"/>
              <a:buNone/>
            </a:pPr>
            <a:endParaRPr lang="en-IN" sz="1400">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IN" sz="1400">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6928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https://interlinkone.com/wp-content/uploads/2010/11/thankyou.png">
            <a:extLst>
              <a:ext uri="{FF2B5EF4-FFF2-40B4-BE49-F238E27FC236}">
                <a16:creationId xmlns:a16="http://schemas.microsoft.com/office/drawing/2014/main" id="{7B2B823C-8C4F-FD7B-661E-7289D9220FE3}"/>
              </a:ext>
            </a:extLst>
          </p:cNvPr>
          <p:cNvPicPr>
            <a:picLocks noChangeAspect="1" noChangeArrowheads="1"/>
          </p:cNvPicPr>
          <p:nvPr/>
        </p:nvPicPr>
        <p:blipFill>
          <a:blip r:embed="rId2" cstate="print"/>
          <a:srcRect/>
          <a:stretch>
            <a:fillRect/>
          </a:stretch>
        </p:blipFill>
        <p:spPr bwMode="auto">
          <a:xfrm>
            <a:off x="1694329" y="2178844"/>
            <a:ext cx="7586663" cy="2500312"/>
          </a:xfrm>
          <a:prstGeom prst="rect">
            <a:avLst/>
          </a:prstGeom>
          <a:noFill/>
          <a:ln w="9525">
            <a:noFill/>
            <a:miter lim="800000"/>
            <a:headEnd/>
            <a:tailEnd/>
          </a:ln>
        </p:spPr>
      </p:pic>
    </p:spTree>
    <p:extLst>
      <p:ext uri="{BB962C8B-B14F-4D97-AF65-F5344CB8AC3E}">
        <p14:creationId xmlns:p14="http://schemas.microsoft.com/office/powerpoint/2010/main" val="126900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CC0F-3414-184F-27CB-6551DA23241B}"/>
              </a:ext>
            </a:extLst>
          </p:cNvPr>
          <p:cNvSpPr txBox="1">
            <a:spLocks/>
          </p:cNvSpPr>
          <p:nvPr/>
        </p:nvSpPr>
        <p:spPr>
          <a:xfrm>
            <a:off x="3384177" y="406866"/>
            <a:ext cx="6629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INTRODUCTION</a:t>
            </a:r>
            <a:endParaRPr lang="en-GB" dirty="0">
              <a:latin typeface="Times New Roman" panose="02020603050405020304" pitchFamily="18" charset="0"/>
              <a:cs typeface="Times New Roman" panose="02020603050405020304" pitchFamily="18" charset="0"/>
            </a:endParaRPr>
          </a:p>
        </p:txBody>
      </p:sp>
      <p:sp>
        <p:nvSpPr>
          <p:cNvPr id="3" name="Content Placeholder 31">
            <a:extLst>
              <a:ext uri="{FF2B5EF4-FFF2-40B4-BE49-F238E27FC236}">
                <a16:creationId xmlns:a16="http://schemas.microsoft.com/office/drawing/2014/main" id="{E7EC8994-9638-3586-650E-9B65A8FDDFD9}"/>
              </a:ext>
            </a:extLst>
          </p:cNvPr>
          <p:cNvSpPr txBox="1">
            <a:spLocks/>
          </p:cNvSpPr>
          <p:nvPr/>
        </p:nvSpPr>
        <p:spPr>
          <a:xfrm>
            <a:off x="1389530" y="1166018"/>
            <a:ext cx="8229600"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Glaucoma is eye disease where human eye’s optic nerve will be damaged leading to blindness. Glaucoma  is the leading cause of irreversible blindness .The main reason for nerve damage is massive pressure created within the eyeball called intra ocular pressure. In India, 12 million people are getting affected and 1.2 million people are blind from this disease. Thus early detection and diagnosis is highly necessary.</a:t>
            </a:r>
          </a:p>
          <a:p>
            <a:pPr marL="0" indent="0" algn="just">
              <a:buFont typeface="Arial" panose="020B0604020202020204" pitchFamily="34" charset="0"/>
              <a:buNone/>
            </a:pP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machine learning model can be built for the detection of glaucoma by using the digital fundus images of the eyes. The model will make use of Convolution Neural Network(CNN) algorithm for the classification. By extracting optic disc as the region of interest it takes much lesser time compared to the segmentation of disc and cup.</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4E88130-9120-9494-8FD3-2556C34549F4}"/>
              </a:ext>
            </a:extLst>
          </p:cNvPr>
          <p:cNvPicPr>
            <a:picLocks noChangeAspect="1"/>
          </p:cNvPicPr>
          <p:nvPr/>
        </p:nvPicPr>
        <p:blipFill rotWithShape="1">
          <a:blip r:embed="rId2"/>
          <a:srcRect t="5708" b="15551"/>
          <a:stretch/>
        </p:blipFill>
        <p:spPr>
          <a:xfrm>
            <a:off x="1091453" y="3863788"/>
            <a:ext cx="9144000" cy="2438400"/>
          </a:xfrm>
          <a:prstGeom prst="rect">
            <a:avLst/>
          </a:prstGeom>
        </p:spPr>
      </p:pic>
    </p:spTree>
    <p:extLst>
      <p:ext uri="{BB962C8B-B14F-4D97-AF65-F5344CB8AC3E}">
        <p14:creationId xmlns:p14="http://schemas.microsoft.com/office/powerpoint/2010/main" val="1627463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F35B-90EE-68F4-DF13-93B4EE74D6EC}"/>
              </a:ext>
            </a:extLst>
          </p:cNvPr>
          <p:cNvSpPr txBox="1">
            <a:spLocks/>
          </p:cNvSpPr>
          <p:nvPr/>
        </p:nvSpPr>
        <p:spPr>
          <a:xfrm>
            <a:off x="3935505" y="436090"/>
            <a:ext cx="6629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OBJECTIVES</a:t>
            </a:r>
          </a:p>
        </p:txBody>
      </p:sp>
      <p:graphicFrame>
        <p:nvGraphicFramePr>
          <p:cNvPr id="3" name="Content Placeholder 26">
            <a:extLst>
              <a:ext uri="{FF2B5EF4-FFF2-40B4-BE49-F238E27FC236}">
                <a16:creationId xmlns:a16="http://schemas.microsoft.com/office/drawing/2014/main" id="{48485673-A920-49B6-DC7C-EE3FA84C350D}"/>
              </a:ext>
            </a:extLst>
          </p:cNvPr>
          <p:cNvGraphicFramePr>
            <a:graphicFrameLocks/>
          </p:cNvGraphicFramePr>
          <p:nvPr>
            <p:extLst>
              <p:ext uri="{D42A27DB-BD31-4B8C-83A1-F6EECF244321}">
                <p14:modId xmlns:p14="http://schemas.microsoft.com/office/powerpoint/2010/main" val="560913418"/>
              </p:ext>
            </p:extLst>
          </p:nvPr>
        </p:nvGraphicFramePr>
        <p:xfrm>
          <a:off x="1810870" y="157909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B437D67-703A-AD6E-BCEF-BF3C1227EDA9}"/>
              </a:ext>
            </a:extLst>
          </p:cNvPr>
          <p:cNvSpPr txBox="1"/>
          <p:nvPr/>
        </p:nvSpPr>
        <p:spPr>
          <a:xfrm>
            <a:off x="2284777" y="2298788"/>
            <a:ext cx="6096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a:t>
            </a:r>
            <a:endParaRPr lang="en-IN" sz="2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5459304-AF17-7F48-4947-08F7CB45EA24}"/>
              </a:ext>
            </a:extLst>
          </p:cNvPr>
          <p:cNvSpPr txBox="1"/>
          <p:nvPr/>
        </p:nvSpPr>
        <p:spPr>
          <a:xfrm>
            <a:off x="2589577" y="3641843"/>
            <a:ext cx="6096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a:t>
            </a: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39B3E72-1A1A-740A-5AF2-EE8B4F35C4AC}"/>
              </a:ext>
            </a:extLst>
          </p:cNvPr>
          <p:cNvSpPr txBox="1"/>
          <p:nvPr/>
        </p:nvSpPr>
        <p:spPr>
          <a:xfrm>
            <a:off x="2284777" y="4984898"/>
            <a:ext cx="6096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223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97C5-2D57-C495-956C-A8971B5320B0}"/>
              </a:ext>
            </a:extLst>
          </p:cNvPr>
          <p:cNvSpPr txBox="1">
            <a:spLocks/>
          </p:cNvSpPr>
          <p:nvPr/>
        </p:nvSpPr>
        <p:spPr>
          <a:xfrm>
            <a:off x="1398493" y="570560"/>
            <a:ext cx="10264590" cy="11430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SOFTWARE AND LIBRARIES USED</a:t>
            </a:r>
          </a:p>
        </p:txBody>
      </p:sp>
      <p:sp>
        <p:nvSpPr>
          <p:cNvPr id="3" name="Content Placeholder 2">
            <a:extLst>
              <a:ext uri="{FF2B5EF4-FFF2-40B4-BE49-F238E27FC236}">
                <a16:creationId xmlns:a16="http://schemas.microsoft.com/office/drawing/2014/main" id="{884157DC-CF5A-147D-78E8-0A6A4BC1CDFB}"/>
              </a:ext>
            </a:extLst>
          </p:cNvPr>
          <p:cNvSpPr txBox="1">
            <a:spLocks/>
          </p:cNvSpPr>
          <p:nvPr/>
        </p:nvSpPr>
        <p:spPr>
          <a:xfrm>
            <a:off x="1066801" y="1713560"/>
            <a:ext cx="9726706" cy="47085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 </a:t>
            </a: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 is an open-source web application that enables easy creation and sharing of documents containing live code, visualizations, and narrative text. </a:t>
            </a:r>
          </a:p>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Libraries used:</a:t>
            </a:r>
          </a:p>
          <a:p>
            <a:pPr>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cs typeface="Times New Roman" panose="02020603050405020304" pitchFamily="18" charset="0"/>
              </a:rPr>
              <a:t> is a high-level neural network library for Python that enables fast experimentation with deep neural networks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Numpy - NumPy is a Python library used for numerical computing, providing a powerful array object and tools for working with matrices and linear algebra.</a:t>
            </a:r>
          </a:p>
          <a:p>
            <a:pPr>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 TensorFlow is a Python library used for machine learning and artificial intelligence. It allows users to create and train neural networks and deep learning models.</a:t>
            </a:r>
          </a:p>
          <a:p>
            <a:pPr>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matplotlib.pyplot</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matplotlib.pyplot</a:t>
            </a:r>
            <a:r>
              <a:rPr lang="en-US" sz="1800" dirty="0">
                <a:latin typeface="Times New Roman" panose="02020603050405020304" pitchFamily="18" charset="0"/>
                <a:cs typeface="Times New Roman" panose="02020603050405020304" pitchFamily="18" charset="0"/>
              </a:rPr>
              <a:t> is a </a:t>
            </a:r>
            <a:r>
              <a:rPr lang="en-US" sz="1800" dirty="0" err="1">
                <a:latin typeface="Times New Roman" panose="02020603050405020304" pitchFamily="18" charset="0"/>
                <a:cs typeface="Times New Roman" panose="02020603050405020304" pitchFamily="18" charset="0"/>
              </a:rPr>
              <a:t>sublibrary</a:t>
            </a:r>
            <a:r>
              <a:rPr lang="en-US" sz="1800" dirty="0">
                <a:latin typeface="Times New Roman" panose="02020603050405020304" pitchFamily="18" charset="0"/>
                <a:cs typeface="Times New Roman" panose="02020603050405020304" pitchFamily="18" charset="0"/>
              </a:rPr>
              <a:t> of the matplotlib library in Python, which provides a collection of functions that enable creating a variety of charts and graphs in Python.</a:t>
            </a:r>
          </a:p>
          <a:p>
            <a:pPr>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sklearn.metrics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sklearn.metrics</a:t>
            </a:r>
            <a:r>
              <a:rPr lang="en-US" sz="1800" dirty="0">
                <a:latin typeface="Times New Roman" panose="02020603050405020304" pitchFamily="18" charset="0"/>
                <a:cs typeface="Times New Roman" panose="02020603050405020304" pitchFamily="18" charset="0"/>
              </a:rPr>
              <a:t> is a module in the scikit-learn library that provides a wide range of functions for evaluating the performance of machine learning models.</a:t>
            </a: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164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5C0B-163E-B04B-2F7D-EF103E5C1E8A}"/>
              </a:ext>
            </a:extLst>
          </p:cNvPr>
          <p:cNvSpPr txBox="1">
            <a:spLocks/>
          </p:cNvSpPr>
          <p:nvPr/>
        </p:nvSpPr>
        <p:spPr>
          <a:xfrm>
            <a:off x="3254188" y="292654"/>
            <a:ext cx="6629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tx1">
                    <a:lumMod val="85000"/>
                    <a:lumOff val="15000"/>
                  </a:schemeClr>
                </a:solidFill>
                <a:latin typeface="Times New Roman" panose="02020603050405020304" pitchFamily="18" charset="0"/>
                <a:cs typeface="Times New Roman" panose="02020603050405020304" pitchFamily="18" charset="0"/>
              </a:rPr>
              <a:t>DATASET USED</a:t>
            </a:r>
          </a:p>
        </p:txBody>
      </p:sp>
      <p:sp>
        <p:nvSpPr>
          <p:cNvPr id="3" name="Content Placeholder 2">
            <a:extLst>
              <a:ext uri="{FF2B5EF4-FFF2-40B4-BE49-F238E27FC236}">
                <a16:creationId xmlns:a16="http://schemas.microsoft.com/office/drawing/2014/main" id="{E48411F0-B969-4AEF-48F9-2CB85788D17A}"/>
              </a:ext>
            </a:extLst>
          </p:cNvPr>
          <p:cNvSpPr txBox="1">
            <a:spLocks/>
          </p:cNvSpPr>
          <p:nvPr/>
        </p:nvSpPr>
        <p:spPr>
          <a:xfrm>
            <a:off x="1013012" y="1326777"/>
            <a:ext cx="9430870" cy="490696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dirty="0">
                <a:latin typeface="Times New Roman" panose="02020603050405020304" pitchFamily="18" charset="0"/>
                <a:cs typeface="Times New Roman" panose="02020603050405020304" pitchFamily="18" charset="0"/>
              </a:rPr>
              <a:t>1</a:t>
            </a:r>
            <a:r>
              <a:rPr lang="en-IN" sz="1800" baseline="30000" dirty="0">
                <a:latin typeface="Times New Roman" panose="02020603050405020304" pitchFamily="18" charset="0"/>
                <a:cs typeface="Times New Roman" panose="02020603050405020304" pitchFamily="18" charset="0"/>
              </a:rPr>
              <a:t>st</a:t>
            </a:r>
            <a:r>
              <a:rPr lang="en-IN" sz="1800" dirty="0">
                <a:latin typeface="Times New Roman" panose="02020603050405020304" pitchFamily="18" charset="0"/>
                <a:cs typeface="Times New Roman" panose="02020603050405020304" pitchFamily="18" charset="0"/>
              </a:rPr>
              <a:t> Dataset:</a:t>
            </a:r>
          </a:p>
          <a:p>
            <a:r>
              <a:rPr lang="en-IN" sz="1800" dirty="0">
                <a:latin typeface="Times New Roman" panose="02020603050405020304" pitchFamily="18" charset="0"/>
                <a:cs typeface="Times New Roman" panose="02020603050405020304" pitchFamily="18" charset="0"/>
              </a:rPr>
              <a:t>Total Images : 400</a:t>
            </a:r>
          </a:p>
          <a:p>
            <a:r>
              <a:rPr lang="en-IN" sz="1800" dirty="0">
                <a:latin typeface="Times New Roman" panose="02020603050405020304" pitchFamily="18" charset="0"/>
                <a:cs typeface="Times New Roman" panose="02020603050405020304" pitchFamily="18" charset="0"/>
              </a:rPr>
              <a:t>Train samples : Glaucoma: 140, </a:t>
            </a:r>
          </a:p>
          <a:p>
            <a:pPr marL="0" indent="0">
              <a:buFont typeface="Arial" panose="020B0604020202020204" pitchFamily="34" charset="0"/>
              <a:buNone/>
            </a:pPr>
            <a:r>
              <a:rPr lang="en-IN" sz="1800" dirty="0">
                <a:latin typeface="Times New Roman" panose="02020603050405020304" pitchFamily="18" charset="0"/>
                <a:cs typeface="Times New Roman" panose="02020603050405020304" pitchFamily="18" charset="0"/>
              </a:rPr>
              <a:t>                              Non Glaucoma: 140</a:t>
            </a:r>
          </a:p>
          <a:p>
            <a:r>
              <a:rPr lang="en-IN" sz="1800" dirty="0">
                <a:latin typeface="Times New Roman" panose="02020603050405020304" pitchFamily="18" charset="0"/>
                <a:cs typeface="Times New Roman" panose="02020603050405020304" pitchFamily="18" charset="0"/>
              </a:rPr>
              <a:t>Validation samples : Glaucoma: 40,</a:t>
            </a:r>
          </a:p>
          <a:p>
            <a:pPr marL="0" indent="0">
              <a:buFont typeface="Arial" panose="020B0604020202020204" pitchFamily="34" charset="0"/>
              <a:buNone/>
            </a:pPr>
            <a:r>
              <a:rPr lang="en-IN" sz="1800" dirty="0">
                <a:latin typeface="Times New Roman" panose="02020603050405020304" pitchFamily="18" charset="0"/>
                <a:cs typeface="Times New Roman" panose="02020603050405020304" pitchFamily="18" charset="0"/>
              </a:rPr>
              <a:t>                                      Non Glaucoma: 40</a:t>
            </a:r>
          </a:p>
          <a:p>
            <a:r>
              <a:rPr lang="en-IN" sz="1800" dirty="0">
                <a:latin typeface="Times New Roman" panose="02020603050405020304" pitchFamily="18" charset="0"/>
                <a:cs typeface="Times New Roman" panose="02020603050405020304" pitchFamily="18" charset="0"/>
              </a:rPr>
              <a:t>Test samples : Glaucoma: 20,</a:t>
            </a:r>
          </a:p>
          <a:p>
            <a:pPr marL="0" indent="0">
              <a:buFont typeface="Arial" panose="020B0604020202020204" pitchFamily="34" charset="0"/>
              <a:buNone/>
            </a:pPr>
            <a:r>
              <a:rPr lang="en-IN" sz="1800" dirty="0">
                <a:latin typeface="Times New Roman" panose="02020603050405020304" pitchFamily="18" charset="0"/>
                <a:cs typeface="Times New Roman" panose="02020603050405020304" pitchFamily="18" charset="0"/>
              </a:rPr>
              <a:t>                            Non Glaucoma: 20</a:t>
            </a:r>
          </a:p>
          <a:p>
            <a:pPr marL="0" indent="0">
              <a:buFont typeface="Arial" panose="020B0604020202020204" pitchFamily="34" charset="0"/>
              <a:buNone/>
            </a:pPr>
            <a:r>
              <a:rPr lang="en-IN" sz="1800" dirty="0">
                <a:latin typeface="Times New Roman" panose="02020603050405020304" pitchFamily="18" charset="0"/>
                <a:cs typeface="Times New Roman" panose="02020603050405020304" pitchFamily="18" charset="0"/>
              </a:rPr>
              <a:t>2</a:t>
            </a:r>
            <a:r>
              <a:rPr lang="en-IN" sz="1800" baseline="30000" dirty="0">
                <a:latin typeface="Times New Roman" panose="02020603050405020304" pitchFamily="18" charset="0"/>
                <a:cs typeface="Times New Roman" panose="02020603050405020304" pitchFamily="18" charset="0"/>
              </a:rPr>
              <a:t>nd</a:t>
            </a:r>
            <a:r>
              <a:rPr lang="en-IN" sz="1800" dirty="0">
                <a:latin typeface="Times New Roman" panose="02020603050405020304" pitchFamily="18" charset="0"/>
                <a:cs typeface="Times New Roman" panose="02020603050405020304" pitchFamily="18" charset="0"/>
              </a:rPr>
              <a:t>  Dataset:</a:t>
            </a:r>
          </a:p>
          <a:p>
            <a:r>
              <a:rPr lang="en-IN" sz="1800" dirty="0">
                <a:latin typeface="Times New Roman" panose="02020603050405020304" pitchFamily="18" charset="0"/>
                <a:cs typeface="Times New Roman" panose="02020603050405020304" pitchFamily="18" charset="0"/>
              </a:rPr>
              <a:t>Total Images : 678</a:t>
            </a:r>
          </a:p>
          <a:p>
            <a:r>
              <a:rPr lang="en-IN" sz="1800" dirty="0">
                <a:latin typeface="Times New Roman" panose="02020603050405020304" pitchFamily="18" charset="0"/>
                <a:cs typeface="Times New Roman" panose="02020603050405020304" pitchFamily="18" charset="0"/>
              </a:rPr>
              <a:t>Train samples : Glaucoma: 260, </a:t>
            </a:r>
          </a:p>
          <a:p>
            <a:pPr marL="0" indent="0">
              <a:buFont typeface="Arial" panose="020B0604020202020204" pitchFamily="34" charset="0"/>
              <a:buNone/>
            </a:pPr>
            <a:r>
              <a:rPr lang="en-IN" sz="1800" dirty="0">
                <a:latin typeface="Times New Roman" panose="02020603050405020304" pitchFamily="18" charset="0"/>
                <a:cs typeface="Times New Roman" panose="02020603050405020304" pitchFamily="18" charset="0"/>
              </a:rPr>
              <a:t>                              Non Glaucoma: 260</a:t>
            </a:r>
          </a:p>
          <a:p>
            <a:r>
              <a:rPr lang="en-IN" sz="1800" dirty="0">
                <a:latin typeface="Times New Roman" panose="02020603050405020304" pitchFamily="18" charset="0"/>
                <a:cs typeface="Times New Roman" panose="02020603050405020304" pitchFamily="18" charset="0"/>
              </a:rPr>
              <a:t>Validation samples : Glaucoma: 65, </a:t>
            </a:r>
          </a:p>
          <a:p>
            <a:pPr marL="0" indent="0">
              <a:buFont typeface="Arial" panose="020B0604020202020204" pitchFamily="34" charset="0"/>
              <a:buNone/>
            </a:pPr>
            <a:r>
              <a:rPr lang="en-IN" sz="1800" dirty="0">
                <a:latin typeface="Times New Roman" panose="02020603050405020304" pitchFamily="18" charset="0"/>
                <a:cs typeface="Times New Roman" panose="02020603050405020304" pitchFamily="18" charset="0"/>
              </a:rPr>
              <a:t>                                      Non Glaucoma: 65</a:t>
            </a:r>
          </a:p>
          <a:p>
            <a:r>
              <a:rPr lang="en-IN" sz="1800" dirty="0">
                <a:latin typeface="Times New Roman" panose="02020603050405020304" pitchFamily="18" charset="0"/>
                <a:cs typeface="Times New Roman" panose="02020603050405020304" pitchFamily="18" charset="0"/>
              </a:rPr>
              <a:t>Test samples : Glaucoma: 14, </a:t>
            </a:r>
          </a:p>
          <a:p>
            <a:pPr marL="0" indent="0">
              <a:buFont typeface="Arial" panose="020B0604020202020204" pitchFamily="34" charset="0"/>
              <a:buNone/>
            </a:pPr>
            <a:r>
              <a:rPr lang="en-IN" sz="1800" dirty="0">
                <a:latin typeface="Times New Roman" panose="02020603050405020304" pitchFamily="18" charset="0"/>
                <a:cs typeface="Times New Roman" panose="02020603050405020304" pitchFamily="18" charset="0"/>
              </a:rPr>
              <a:t>                            Non Glaucoma: 14</a:t>
            </a:r>
          </a:p>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EA4C19D-3FCE-FF4D-95E5-81282164E425}"/>
              </a:ext>
            </a:extLst>
          </p:cNvPr>
          <p:cNvPicPr>
            <a:picLocks noChangeAspect="1"/>
          </p:cNvPicPr>
          <p:nvPr/>
        </p:nvPicPr>
        <p:blipFill>
          <a:blip r:embed="rId2"/>
          <a:stretch>
            <a:fillRect/>
          </a:stretch>
        </p:blipFill>
        <p:spPr>
          <a:xfrm>
            <a:off x="6096000" y="1326777"/>
            <a:ext cx="3638367" cy="2666999"/>
          </a:xfrm>
          <a:prstGeom prst="rect">
            <a:avLst/>
          </a:prstGeom>
        </p:spPr>
      </p:pic>
      <p:pic>
        <p:nvPicPr>
          <p:cNvPr id="5" name="Picture 4">
            <a:extLst>
              <a:ext uri="{FF2B5EF4-FFF2-40B4-BE49-F238E27FC236}">
                <a16:creationId xmlns:a16="http://schemas.microsoft.com/office/drawing/2014/main" id="{45AF3D27-BD89-54C3-DAE6-AE2079459986}"/>
              </a:ext>
            </a:extLst>
          </p:cNvPr>
          <p:cNvPicPr>
            <a:picLocks noChangeAspect="1"/>
          </p:cNvPicPr>
          <p:nvPr/>
        </p:nvPicPr>
        <p:blipFill>
          <a:blip r:embed="rId3"/>
          <a:stretch>
            <a:fillRect/>
          </a:stretch>
        </p:blipFill>
        <p:spPr>
          <a:xfrm>
            <a:off x="6128996" y="4220568"/>
            <a:ext cx="3572374" cy="2343477"/>
          </a:xfrm>
          <a:prstGeom prst="rect">
            <a:avLst/>
          </a:prstGeom>
        </p:spPr>
      </p:pic>
    </p:spTree>
    <p:extLst>
      <p:ext uri="{BB962C8B-B14F-4D97-AF65-F5344CB8AC3E}">
        <p14:creationId xmlns:p14="http://schemas.microsoft.com/office/powerpoint/2010/main" val="81273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3133-9BE4-FD37-72D7-D7A6688768AB}"/>
              </a:ext>
            </a:extLst>
          </p:cNvPr>
          <p:cNvSpPr txBox="1">
            <a:spLocks/>
          </p:cNvSpPr>
          <p:nvPr/>
        </p:nvSpPr>
        <p:spPr>
          <a:xfrm>
            <a:off x="3460376" y="203007"/>
            <a:ext cx="6629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solidFill>
                  <a:schemeClr val="tx1">
                    <a:lumMod val="85000"/>
                    <a:lumOff val="15000"/>
                  </a:schemeClr>
                </a:solidFill>
                <a:latin typeface="Times New Roman" panose="02020603050405020304" pitchFamily="18" charset="0"/>
                <a:cs typeface="Times New Roman" panose="02020603050405020304" pitchFamily="18" charset="0"/>
              </a:rPr>
              <a:t>DATASET USED</a:t>
            </a:r>
            <a:endParaRPr lang="en-IN"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4BDA79-2620-711D-52FC-4AC270565ABA}"/>
              </a:ext>
            </a:extLst>
          </p:cNvPr>
          <p:cNvSpPr txBox="1">
            <a:spLocks/>
          </p:cNvSpPr>
          <p:nvPr/>
        </p:nvSpPr>
        <p:spPr>
          <a:xfrm>
            <a:off x="1030941" y="1210235"/>
            <a:ext cx="8229600" cy="4906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a:latin typeface="Times New Roman" panose="02020603050405020304" pitchFamily="18" charset="0"/>
                <a:cs typeface="Times New Roman" panose="02020603050405020304" pitchFamily="18" charset="0"/>
              </a:rPr>
              <a:t>3</a:t>
            </a:r>
            <a:r>
              <a:rPr lang="en-IN" sz="1800" baseline="30000">
                <a:latin typeface="Times New Roman" panose="02020603050405020304" pitchFamily="18" charset="0"/>
                <a:cs typeface="Times New Roman" panose="02020603050405020304" pitchFamily="18" charset="0"/>
              </a:rPr>
              <a:t>rd</a:t>
            </a:r>
            <a:r>
              <a:rPr lang="en-IN" sz="1800">
                <a:latin typeface="Times New Roman" panose="02020603050405020304" pitchFamily="18" charset="0"/>
                <a:cs typeface="Times New Roman" panose="02020603050405020304" pitchFamily="18" charset="0"/>
              </a:rPr>
              <a:t>  Dataset:</a:t>
            </a:r>
          </a:p>
          <a:p>
            <a:r>
              <a:rPr lang="en-IN" sz="1800">
                <a:latin typeface="Times New Roman" panose="02020603050405020304" pitchFamily="18" charset="0"/>
                <a:cs typeface="Times New Roman" panose="02020603050405020304" pitchFamily="18" charset="0"/>
              </a:rPr>
              <a:t>Total Images : 6000</a:t>
            </a:r>
          </a:p>
          <a:p>
            <a:r>
              <a:rPr lang="en-IN" sz="1800">
                <a:latin typeface="Times New Roman" panose="02020603050405020304" pitchFamily="18" charset="0"/>
                <a:cs typeface="Times New Roman" panose="02020603050405020304" pitchFamily="18" charset="0"/>
              </a:rPr>
              <a:t>Train samples : Glaucoma: 1800, Non Glaucoma: 1800</a:t>
            </a:r>
          </a:p>
          <a:p>
            <a:r>
              <a:rPr lang="en-IN" sz="1800">
                <a:latin typeface="Times New Roman" panose="02020603050405020304" pitchFamily="18" charset="0"/>
                <a:cs typeface="Times New Roman" panose="02020603050405020304" pitchFamily="18" charset="0"/>
              </a:rPr>
              <a:t>Validation samples : Glaucoma: 600, Non Glaucoma: 600</a:t>
            </a:r>
          </a:p>
          <a:p>
            <a:r>
              <a:rPr lang="en-IN" sz="1800">
                <a:latin typeface="Times New Roman" panose="02020603050405020304" pitchFamily="18" charset="0"/>
                <a:cs typeface="Times New Roman" panose="02020603050405020304" pitchFamily="18" charset="0"/>
              </a:rPr>
              <a:t>Test samples : Glaucoma: 600, Non Glaucoma: 600</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E240711-03ED-DE15-F522-9889AD1934E5}"/>
              </a:ext>
            </a:extLst>
          </p:cNvPr>
          <p:cNvPicPr>
            <a:picLocks noChangeAspect="1"/>
          </p:cNvPicPr>
          <p:nvPr/>
        </p:nvPicPr>
        <p:blipFill>
          <a:blip r:embed="rId2"/>
          <a:stretch>
            <a:fillRect/>
          </a:stretch>
        </p:blipFill>
        <p:spPr>
          <a:xfrm>
            <a:off x="2682980" y="3325196"/>
            <a:ext cx="4201265" cy="3039745"/>
          </a:xfrm>
          <a:prstGeom prst="rect">
            <a:avLst/>
          </a:prstGeom>
        </p:spPr>
      </p:pic>
    </p:spTree>
    <p:extLst>
      <p:ext uri="{BB962C8B-B14F-4D97-AF65-F5344CB8AC3E}">
        <p14:creationId xmlns:p14="http://schemas.microsoft.com/office/powerpoint/2010/main" val="1137474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A321-D599-B6AF-B072-7FD5C728EA37}"/>
              </a:ext>
            </a:extLst>
          </p:cNvPr>
          <p:cNvSpPr txBox="1">
            <a:spLocks/>
          </p:cNvSpPr>
          <p:nvPr/>
        </p:nvSpPr>
        <p:spPr>
          <a:xfrm>
            <a:off x="2781300" y="319549"/>
            <a:ext cx="6629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tx1">
                    <a:lumMod val="85000"/>
                    <a:lumOff val="15000"/>
                  </a:schemeClr>
                </a:solidFill>
                <a:latin typeface="Times New Roman" panose="02020603050405020304" pitchFamily="18" charset="0"/>
                <a:cs typeface="Times New Roman" panose="02020603050405020304" pitchFamily="18" charset="0"/>
              </a:rPr>
              <a:t>EVALUATION METRICS</a:t>
            </a:r>
          </a:p>
        </p:txBody>
      </p:sp>
      <p:sp>
        <p:nvSpPr>
          <p:cNvPr id="3" name="Content Placeholder 2">
            <a:extLst>
              <a:ext uri="{FF2B5EF4-FFF2-40B4-BE49-F238E27FC236}">
                <a16:creationId xmlns:a16="http://schemas.microsoft.com/office/drawing/2014/main" id="{FCF34EBF-A374-74F0-3775-A6309ECF1651}"/>
              </a:ext>
            </a:extLst>
          </p:cNvPr>
          <p:cNvSpPr txBox="1">
            <a:spLocks/>
          </p:cNvSpPr>
          <p:nvPr/>
        </p:nvSpPr>
        <p:spPr>
          <a:xfrm>
            <a:off x="1093694" y="1308847"/>
            <a:ext cx="8229600" cy="4906963"/>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True Positives (TP) are cases where the model correctly predicted a positive outcome</a:t>
            </a:r>
          </a:p>
          <a:p>
            <a:r>
              <a:rPr lang="en-US" sz="1800" dirty="0">
                <a:latin typeface="Times New Roman" panose="02020603050405020304" pitchFamily="18" charset="0"/>
                <a:cs typeface="Times New Roman" panose="02020603050405020304" pitchFamily="18" charset="0"/>
              </a:rPr>
              <a:t>True Negatives (TN) are cases where the model correctly predicted a negative outcome, </a:t>
            </a:r>
          </a:p>
          <a:p>
            <a:r>
              <a:rPr lang="en-US" sz="1800" dirty="0">
                <a:latin typeface="Times New Roman" panose="02020603050405020304" pitchFamily="18" charset="0"/>
                <a:cs typeface="Times New Roman" panose="02020603050405020304" pitchFamily="18" charset="0"/>
              </a:rPr>
              <a:t>False Positives (FP) are cases where the model incorrectly predicted a positive outcome, </a:t>
            </a:r>
          </a:p>
          <a:p>
            <a:r>
              <a:rPr lang="en-US" sz="1800" dirty="0">
                <a:latin typeface="Times New Roman" panose="02020603050405020304" pitchFamily="18" charset="0"/>
                <a:cs typeface="Times New Roman" panose="02020603050405020304" pitchFamily="18" charset="0"/>
              </a:rPr>
              <a:t>False Negatives (FN) are cases where the model incorrectly predicted a negative outcome</a:t>
            </a:r>
          </a:p>
          <a:p>
            <a:r>
              <a:rPr lang="en-US" sz="1800" dirty="0">
                <a:latin typeface="Times New Roman" panose="02020603050405020304" pitchFamily="18" charset="0"/>
                <a:cs typeface="Times New Roman" panose="02020603050405020304" pitchFamily="18" charset="0"/>
              </a:rPr>
              <a:t>Accuracy indicates the proportion of all predictions that the model got correct, both positive and negative.</a:t>
            </a:r>
          </a:p>
          <a:p>
            <a:pPr marL="0" indent="0" algn="ctr">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 Accuracy = </a:t>
            </a:r>
            <a:r>
              <a:rPr lang="en-IN" sz="1800" dirty="0">
                <a:latin typeface="Times New Roman" panose="02020603050405020304" pitchFamily="18" charset="0"/>
                <a:cs typeface="Times New Roman" panose="02020603050405020304" pitchFamily="18" charset="0"/>
              </a:rPr>
              <a:t>(TP + TN) / (TP + TN + FP + FN)</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Precision indicates how precise the model is in identifying positive cases. </a:t>
            </a:r>
          </a:p>
          <a:p>
            <a:pPr marL="0" indent="0" algn="ctr">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Precision  = </a:t>
            </a:r>
            <a:r>
              <a:rPr lang="en-IN" sz="1800" dirty="0">
                <a:latin typeface="Times New Roman" panose="02020603050405020304" pitchFamily="18" charset="0"/>
                <a:cs typeface="Times New Roman" panose="02020603050405020304" pitchFamily="18" charset="0"/>
              </a:rPr>
              <a:t>TP / (TP + FP)</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Sensitivity indicates how well the model identifies positive cases correctly. </a:t>
            </a:r>
          </a:p>
          <a:p>
            <a:pPr marL="0" indent="0" algn="ctr">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Sensitivity = </a:t>
            </a:r>
            <a:r>
              <a:rPr lang="en-IN" sz="1800" dirty="0">
                <a:latin typeface="Times New Roman" panose="02020603050405020304" pitchFamily="18" charset="0"/>
                <a:cs typeface="Times New Roman" panose="02020603050405020304" pitchFamily="18" charset="0"/>
              </a:rPr>
              <a:t>TP / (TP + FN)</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Selectivity indicates how well the model identifies negative cases correctly. </a:t>
            </a:r>
          </a:p>
          <a:p>
            <a:pPr marL="0" indent="0" algn="ctr">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Selectivity  = </a:t>
            </a:r>
            <a:r>
              <a:rPr lang="en-IN" sz="1800" dirty="0">
                <a:latin typeface="Times New Roman" panose="02020603050405020304" pitchFamily="18" charset="0"/>
                <a:cs typeface="Times New Roman" panose="02020603050405020304" pitchFamily="18" charset="0"/>
              </a:rPr>
              <a:t>TN / (TN + FP)</a:t>
            </a:r>
            <a:endParaRPr lang="en-US" sz="1800" dirty="0">
              <a:latin typeface="Times New Roman" panose="02020603050405020304" pitchFamily="18"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245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AD27-9082-EB39-D623-E16E45717BA4}"/>
              </a:ext>
            </a:extLst>
          </p:cNvPr>
          <p:cNvSpPr txBox="1">
            <a:spLocks/>
          </p:cNvSpPr>
          <p:nvPr/>
        </p:nvSpPr>
        <p:spPr>
          <a:xfrm>
            <a:off x="3299011" y="240460"/>
            <a:ext cx="6629400" cy="631079"/>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atin typeface="Times New Roman" panose="02020603050405020304" pitchFamily="18" charset="0"/>
                <a:cs typeface="Times New Roman" panose="02020603050405020304" pitchFamily="18" charset="0"/>
              </a:rPr>
              <a:t>BLOCK DIAGRAM</a:t>
            </a:r>
            <a:endParaRPr lang="en-IN" dirty="0">
              <a:latin typeface="Times New Roman" panose="02020603050405020304" pitchFamily="18" charset="0"/>
              <a:cs typeface="Times New Roman" panose="02020603050405020304" pitchFamily="18" charset="0"/>
            </a:endParaRPr>
          </a:p>
        </p:txBody>
      </p:sp>
      <p:sp>
        <p:nvSpPr>
          <p:cNvPr id="3" name="Content Placeholder 7">
            <a:extLst>
              <a:ext uri="{FF2B5EF4-FFF2-40B4-BE49-F238E27FC236}">
                <a16:creationId xmlns:a16="http://schemas.microsoft.com/office/drawing/2014/main" id="{4321F9A2-6822-75AB-0A5B-BAC6C69E16B8}"/>
              </a:ext>
            </a:extLst>
          </p:cNvPr>
          <p:cNvSpPr txBox="1">
            <a:spLocks/>
          </p:cNvSpPr>
          <p:nvPr/>
        </p:nvSpPr>
        <p:spPr>
          <a:xfrm>
            <a:off x="1057836" y="1842247"/>
            <a:ext cx="82296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a:p>
            <a:endParaRPr lang="en-IN" dirty="0"/>
          </a:p>
          <a:p>
            <a:pPr marL="0" indent="0">
              <a:buFont typeface="Arial" panose="020B0604020202020204" pitchFamily="34" charset="0"/>
              <a:buNone/>
            </a:pPr>
            <a:r>
              <a:rPr lang="en-IN" dirty="0"/>
              <a:t>Model 1</a:t>
            </a:r>
          </a:p>
        </p:txBody>
      </p:sp>
      <p:pic>
        <p:nvPicPr>
          <p:cNvPr id="4" name="Picture 4">
            <a:extLst>
              <a:ext uri="{FF2B5EF4-FFF2-40B4-BE49-F238E27FC236}">
                <a16:creationId xmlns:a16="http://schemas.microsoft.com/office/drawing/2014/main" id="{1A9C1836-BD9B-16BE-6D81-5A0261190F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641" b="5148"/>
          <a:stretch/>
        </p:blipFill>
        <p:spPr bwMode="auto">
          <a:xfrm>
            <a:off x="2645353" y="946990"/>
            <a:ext cx="6552435" cy="567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862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1601</Words>
  <Application>Microsoft Office PowerPoint</Application>
  <PresentationFormat>Widescreen</PresentationFormat>
  <Paragraphs>244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Times New Roman</vt:lpstr>
      <vt:lpstr>Viga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ASHMITHA G</dc:creator>
  <cp:lastModifiedBy>ASHMITHA G</cp:lastModifiedBy>
  <cp:revision>1</cp:revision>
  <dcterms:created xsi:type="dcterms:W3CDTF">2023-04-26T18:12:31Z</dcterms:created>
  <dcterms:modified xsi:type="dcterms:W3CDTF">2023-04-26T18:29:08Z</dcterms:modified>
</cp:coreProperties>
</file>