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0.png" ContentType="image/png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6E29B48-1BEC-4FF8-AAE8-9A499B17BD55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6A68A69-09A8-4DD6-A6D5-9BD44D4218FC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11360" y="762120"/>
            <a:ext cx="109724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981080"/>
            <a:ext cx="10972440" cy="41446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24/10/17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20288EB-B5E2-4033-A6B5-6F33A6EA562F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id="77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1760" cy="579240"/>
          </a:xfrm>
          <a:prstGeom prst="rect">
            <a:avLst/>
          </a:prstGeom>
          <a:ln>
            <a:noFill/>
          </a:ln>
        </p:spPr>
      </p:pic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8737560" y="304920"/>
            <a:ext cx="3657240" cy="3805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</a:rPr>
              <a:t>Seventh Outline LevelInsert Text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2080" y="1481040"/>
            <a:ext cx="8982000" cy="1734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IN" sz="4400">
                <a:solidFill>
                  <a:srgbClr val="c00000"/>
                </a:solidFill>
                <a:latin typeface="Times New Roman"/>
                <a:ea typeface="DejaVu Sans"/>
              </a:rPr>
              <a:t>Multimedia Image Processing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4400">
                <a:solidFill>
                  <a:srgbClr val="c00000"/>
                </a:solidFill>
                <a:latin typeface="Times New Roman"/>
                <a:ea typeface="DejaVu Sans"/>
              </a:rPr>
              <a:t>Using OpenCV</a:t>
            </a:r>
            <a:r>
              <a:rPr b="1" lang="en-IN" sz="5400">
                <a:solidFill>
                  <a:srgbClr val="c00000"/>
                </a:solidFill>
                <a:latin typeface="Times New Roman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5400">
                <a:solidFill>
                  <a:srgbClr val="c00000"/>
                </a:solidFill>
                <a:latin typeface="Times New Roman"/>
                <a:ea typeface="DejaVu Sans"/>
              </a:rPr>
              <a:t> 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576000" y="6480360"/>
            <a:ext cx="734220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100">
                <a:solidFill>
                  <a:srgbClr val="8b8b8b"/>
                </a:solidFill>
                <a:latin typeface="Calibri"/>
                <a:ea typeface="Calibri"/>
              </a:rPr>
              <a:t>Votary Softech Solutions Pvt. Ltd.| Copyright ©2017| Confidential</a:t>
            </a:r>
            <a:endParaRPr/>
          </a:p>
        </p:txBody>
      </p:sp>
      <p:pic>
        <p:nvPicPr>
          <p:cNvPr id="12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56000" y="3024000"/>
            <a:ext cx="2087280" cy="2087280"/>
          </a:xfrm>
          <a:prstGeom prst="rect">
            <a:avLst/>
          </a:prstGeom>
          <a:ln>
            <a:noFill/>
          </a:ln>
        </p:spPr>
      </p:pic>
      <p:pic>
        <p:nvPicPr>
          <p:cNvPr id="121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9600" y="324000"/>
            <a:ext cx="1164960" cy="36864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532000" y="180000"/>
            <a:ext cx="574560" cy="57456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2505960" y="603000"/>
            <a:ext cx="3839760" cy="638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IN" sz="2000">
                <a:solidFill>
                  <a:srgbClr val="003300"/>
                </a:solidFill>
                <a:latin typeface="Times New Roman"/>
                <a:ea typeface="DejaVu Sans"/>
              </a:rPr>
              <a:t>A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2000">
                <a:solidFill>
                  <a:srgbClr val="003300"/>
                </a:solidFill>
                <a:latin typeface="Times New Roman"/>
                <a:ea typeface="DejaVu Sans"/>
              </a:rPr>
              <a:t>Presentation on</a:t>
            </a:r>
            <a:endParaRPr/>
          </a:p>
        </p:txBody>
      </p:sp>
      <p:sp>
        <p:nvSpPr>
          <p:cNvPr id="124" name="CustomShape 4"/>
          <p:cNvSpPr/>
          <p:nvPr/>
        </p:nvSpPr>
        <p:spPr>
          <a:xfrm>
            <a:off x="2876040" y="5636880"/>
            <a:ext cx="8838000" cy="42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200">
                <a:solidFill>
                  <a:srgbClr val="009900"/>
                </a:solidFill>
                <a:latin typeface="Times New Roman"/>
                <a:ea typeface="DejaVu Sans"/>
              </a:rPr>
              <a:t> </a:t>
            </a:r>
            <a:endParaRPr/>
          </a:p>
        </p:txBody>
      </p:sp>
      <p:sp>
        <p:nvSpPr>
          <p:cNvPr id="125" name="CustomShape 5"/>
          <p:cNvSpPr/>
          <p:nvPr/>
        </p:nvSpPr>
        <p:spPr>
          <a:xfrm>
            <a:off x="1908000" y="4619160"/>
            <a:ext cx="5327280" cy="82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>
                <a:solidFill>
                  <a:srgbClr val="000000"/>
                </a:solidFill>
                <a:latin typeface="Times New Roman"/>
              </a:rPr>
              <a:t>Votary Softech Solution Pvt. Ltd.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6320" y="2057400"/>
            <a:ext cx="8836920" cy="100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6000">
                <a:solidFill>
                  <a:srgbClr val="6600cc"/>
                </a:solidFill>
                <a:latin typeface="Times New Roman"/>
                <a:ea typeface="DejaVu Sans"/>
              </a:rPr>
              <a:t>Thanks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>
            <a:noFill/>
          </a:ln>
        </p:spPr>
      </p:sp>
      <p:pic>
        <p:nvPicPr>
          <p:cNvPr id="16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474400" y="6235200"/>
            <a:ext cx="574560" cy="57456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0000" y="6325920"/>
            <a:ext cx="1164960" cy="3686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936000" y="1656000"/>
            <a:ext cx="8836920" cy="307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StarSymbol"/>
              <a:buAutoNum type="arabicPeriod"/>
            </a:pPr>
            <a:r>
              <a:rPr b="1" lang="en-IN" sz="2600">
                <a:solidFill>
                  <a:srgbClr val="000000"/>
                </a:solidFill>
                <a:latin typeface="Times New Roman"/>
                <a:ea typeface="DejaVu Sans"/>
              </a:rPr>
              <a:t>Objective</a:t>
            </a: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r>
              <a:rPr b="1" lang="en-IN" sz="2600">
                <a:solidFill>
                  <a:srgbClr val="000000"/>
                </a:solidFill>
                <a:latin typeface="Times New Roman"/>
                <a:ea typeface="DejaVu Sans"/>
              </a:rPr>
              <a:t>Architecture &amp; Design Diagram</a:t>
            </a: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r>
              <a:rPr b="1" lang="en-IN" sz="2600">
                <a:solidFill>
                  <a:srgbClr val="000000"/>
                </a:solidFill>
                <a:latin typeface="Times New Roman"/>
                <a:ea typeface="DejaVu Sans"/>
              </a:rPr>
              <a:t>Project Description</a:t>
            </a: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r>
              <a:rPr b="1" lang="en-IN" sz="2600">
                <a:solidFill>
                  <a:srgbClr val="000000"/>
                </a:solidFill>
                <a:latin typeface="Times New Roman"/>
                <a:ea typeface="DejaVu Sans"/>
              </a:rPr>
              <a:t>Roles and Responsibility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2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568000" y="6264000"/>
            <a:ext cx="574560" cy="57456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1224000" y="339480"/>
            <a:ext cx="6278400" cy="59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>
                <a:solidFill>
                  <a:srgbClr val="ff0066"/>
                </a:solidFill>
                <a:latin typeface="Times New Roman"/>
                <a:ea typeface="DejaVu Sans"/>
              </a:rPr>
              <a:t>Contents</a:t>
            </a:r>
            <a:endParaRPr/>
          </a:p>
        </p:txBody>
      </p:sp>
      <p:pic>
        <p:nvPicPr>
          <p:cNvPr id="129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6325920"/>
            <a:ext cx="1164960" cy="36864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474400" y="6235200"/>
            <a:ext cx="574560" cy="57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28600" y="1278360"/>
            <a:ext cx="8836920" cy="41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StarSymbol"/>
              <a:buAutoNum type="arabicPeriod"/>
            </a:pPr>
            <a:endParaRPr/>
          </a:p>
          <a:p>
            <a:pPr algn="just">
              <a:lnSpc>
                <a:spcPct val="100000"/>
              </a:lnSpc>
            </a:pPr>
            <a:r>
              <a:rPr b="1" lang="en-IN" sz="2600">
                <a:solidFill>
                  <a:srgbClr val="003300"/>
                </a:solidFill>
                <a:latin typeface="Times New Roman"/>
                <a:ea typeface="DejaVu Sans"/>
              </a:rPr>
              <a:t>    </a:t>
            </a:r>
            <a:r>
              <a:rPr b="1" lang="en-IN" sz="2600">
                <a:solidFill>
                  <a:srgbClr val="000000"/>
                </a:solidFill>
                <a:latin typeface="Times New Roman"/>
                <a:ea typeface="DejaVu Sans"/>
              </a:rPr>
              <a:t>The main objective of this project is, to identify the person using </a:t>
            </a:r>
            <a:r>
              <a:rPr b="1" lang="en-IN" sz="2600">
                <a:solidFill>
                  <a:srgbClr val="6600ff"/>
                </a:solidFill>
                <a:latin typeface="Times New Roman"/>
                <a:ea typeface="DejaVu Sans"/>
              </a:rPr>
              <a:t>OpenCV</a:t>
            </a:r>
            <a:r>
              <a:rPr b="1" lang="en-IN" sz="2600">
                <a:solidFill>
                  <a:srgbClr val="000000"/>
                </a:solidFill>
                <a:latin typeface="Times New Roman"/>
                <a:ea typeface="DejaVu Sans"/>
              </a:rPr>
              <a:t> Library.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76320" y="457200"/>
            <a:ext cx="8836920" cy="63864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CustomShape 3"/>
          <p:cNvSpPr/>
          <p:nvPr/>
        </p:nvSpPr>
        <p:spPr>
          <a:xfrm>
            <a:off x="1481760" y="357480"/>
            <a:ext cx="6278400" cy="59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>
                <a:solidFill>
                  <a:srgbClr val="ff0066"/>
                </a:solidFill>
                <a:latin typeface="Times New Roman"/>
                <a:ea typeface="DejaVu Sans"/>
              </a:rPr>
              <a:t>Objective</a:t>
            </a:r>
            <a:endParaRPr/>
          </a:p>
        </p:txBody>
      </p:sp>
      <p:pic>
        <p:nvPicPr>
          <p:cNvPr id="134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00" y="6325920"/>
            <a:ext cx="1164960" cy="36864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474400" y="6235200"/>
            <a:ext cx="574560" cy="57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6320" y="457200"/>
            <a:ext cx="8836920" cy="63864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CustomShape 2"/>
          <p:cNvSpPr/>
          <p:nvPr/>
        </p:nvSpPr>
        <p:spPr>
          <a:xfrm>
            <a:off x="1224000" y="357480"/>
            <a:ext cx="6838560" cy="110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>
                <a:solidFill>
                  <a:srgbClr val="ff0066"/>
                </a:solidFill>
                <a:latin typeface="Times New Roman"/>
                <a:ea typeface="DejaVu Sans"/>
              </a:rPr>
              <a:t>Architecture &amp; Design Diagram</a:t>
            </a:r>
            <a:endParaRPr/>
          </a:p>
        </p:txBody>
      </p:sp>
      <p:pic>
        <p:nvPicPr>
          <p:cNvPr id="13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00" y="6325920"/>
            <a:ext cx="1164960" cy="36864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474400" y="6235200"/>
            <a:ext cx="574560" cy="57456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20200" y="1152000"/>
            <a:ext cx="8407800" cy="503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76320" y="457200"/>
            <a:ext cx="8836920" cy="63864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CustomShape 2"/>
          <p:cNvSpPr/>
          <p:nvPr/>
        </p:nvSpPr>
        <p:spPr>
          <a:xfrm>
            <a:off x="1225440" y="360000"/>
            <a:ext cx="6838560" cy="110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>
                <a:solidFill>
                  <a:srgbClr val="ff0066"/>
                </a:solidFill>
                <a:latin typeface="Times New Roman"/>
                <a:ea typeface="DejaVu Sans"/>
              </a:rPr>
              <a:t>Image Acquisition Module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288000" y="1584000"/>
            <a:ext cx="8836920" cy="307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StarSymbol"/>
              <a:buAutoNum type="arabicPeriod"/>
            </a:pP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It is the Gateway to acquires raw data either from camera, local storage or database.</a:t>
            </a: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r>
              <a:rPr b="1" lang="en-IN" sz="2200">
                <a:solidFill>
                  <a:srgbClr val="330033"/>
                </a:solidFill>
                <a:latin typeface="Times New Roman"/>
                <a:ea typeface="DejaVu Sans"/>
              </a:rPr>
              <a:t> </a:t>
            </a:r>
            <a:r>
              <a:rPr b="1" lang="en-IN" sz="2200">
                <a:solidFill>
                  <a:srgbClr val="330033"/>
                </a:solidFill>
                <a:latin typeface="Times New Roman"/>
                <a:ea typeface="DejaVu Sans"/>
              </a:rPr>
              <a:t>API Modules:</a:t>
            </a: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        </a:t>
            </a:r>
            <a:r>
              <a:rPr b="1" lang="en-IN" sz="2200">
                <a:solidFill>
                  <a:srgbClr val="6600ff"/>
                </a:solidFill>
                <a:latin typeface="Times New Roman"/>
                <a:ea typeface="DejaVu Sans"/>
              </a:rPr>
              <a:t> </a:t>
            </a:r>
            <a:r>
              <a:rPr b="1" lang="en-IN" sz="2200">
                <a:solidFill>
                  <a:srgbClr val="6600ff"/>
                </a:solidFill>
                <a:latin typeface="Times New Roman"/>
                <a:ea typeface="DejaVu Sans"/>
              </a:rPr>
              <a:t>A] cam():</a:t>
            </a:r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This module will take images from the connected                      camera.</a:t>
            </a: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         </a:t>
            </a:r>
            <a:r>
              <a:rPr b="1" lang="en-IN" sz="2200">
                <a:solidFill>
                  <a:srgbClr val="6600ff"/>
                </a:solidFill>
                <a:latin typeface="Times New Roman"/>
                <a:ea typeface="DejaVu Sans"/>
              </a:rPr>
              <a:t>B] local_browse():</a:t>
            </a:r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 It will browse and select image from local                   system.</a:t>
            </a: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44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00" y="6325920"/>
            <a:ext cx="1164960" cy="36864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474400" y="6235200"/>
            <a:ext cx="574560" cy="57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6320" y="457200"/>
            <a:ext cx="8836920" cy="63864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CustomShape 2"/>
          <p:cNvSpPr/>
          <p:nvPr/>
        </p:nvSpPr>
        <p:spPr>
          <a:xfrm>
            <a:off x="1224000" y="357480"/>
            <a:ext cx="6838560" cy="110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>
                <a:solidFill>
                  <a:srgbClr val="ff0066"/>
                </a:solidFill>
                <a:latin typeface="Times New Roman"/>
                <a:ea typeface="DejaVu Sans"/>
              </a:rPr>
              <a:t>Image Processing Module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228600" y="1566360"/>
            <a:ext cx="8836920" cy="307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StarSymbol"/>
              <a:buAutoNum type="arabicPeriod"/>
            </a:pPr>
            <a:r>
              <a:rPr b="1" lang="en-IN" sz="2400">
                <a:solidFill>
                  <a:srgbClr val="003300"/>
                </a:solidFill>
                <a:latin typeface="Times New Roman"/>
                <a:ea typeface="DejaVu Sans"/>
              </a:rPr>
              <a:t> </a:t>
            </a:r>
            <a:r>
              <a:rPr b="1" lang="en-IN" sz="2400">
                <a:solidFill>
                  <a:srgbClr val="000000"/>
                </a:solidFill>
                <a:latin typeface="Times New Roman"/>
                <a:ea typeface="DejaVu Sans"/>
              </a:rPr>
              <a:t>After selection of the image, Image Processing module will procees given image  to identify the faces based on the pattern implemented by the algorithm.</a:t>
            </a: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r>
              <a:rPr b="1" lang="en-IN" sz="24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IN" sz="2400">
                <a:solidFill>
                  <a:srgbClr val="660033"/>
                </a:solidFill>
                <a:latin typeface="Times New Roman"/>
                <a:ea typeface="DejaVu Sans"/>
              </a:rPr>
              <a:t>API Module:</a:t>
            </a:r>
            <a:r>
              <a:rPr b="1" lang="en-IN" sz="2400">
                <a:solidFill>
                  <a:srgbClr val="6600ff"/>
                </a:solidFill>
                <a:latin typeface="Times New Roman"/>
                <a:ea typeface="DejaVu Sans"/>
              </a:rPr>
              <a:t> face_detect(path of image)</a:t>
            </a: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r>
              <a:rPr b="1" lang="en-IN" sz="2400">
                <a:solidFill>
                  <a:srgbClr val="000000"/>
                </a:solidFill>
                <a:latin typeface="Times New Roman"/>
                <a:ea typeface="DejaVu Sans"/>
              </a:rPr>
              <a:t>This API will detect the faces and draws rectangular box on the   face. Here we are using  </a:t>
            </a:r>
            <a:r>
              <a:rPr b="1" lang="en-IN" sz="2400">
                <a:solidFill>
                  <a:srgbClr val="006600"/>
                </a:solidFill>
                <a:latin typeface="Times New Roman"/>
                <a:ea typeface="DejaVu Sans"/>
              </a:rPr>
              <a:t>Haar algorithm </a:t>
            </a:r>
            <a:r>
              <a:rPr b="1" lang="en-IN" sz="2400">
                <a:solidFill>
                  <a:srgbClr val="000000"/>
                </a:solidFill>
                <a:latin typeface="Times New Roman"/>
                <a:ea typeface="DejaVu Sans"/>
              </a:rPr>
              <a:t>to detect the face.</a:t>
            </a: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49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00" y="6325920"/>
            <a:ext cx="1164960" cy="36864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474400" y="6235200"/>
            <a:ext cx="574560" cy="57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76320" y="457200"/>
            <a:ext cx="8836920" cy="63864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CustomShape 2"/>
          <p:cNvSpPr/>
          <p:nvPr/>
        </p:nvSpPr>
        <p:spPr>
          <a:xfrm>
            <a:off x="1225440" y="360000"/>
            <a:ext cx="6838560" cy="110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4400">
                <a:solidFill>
                  <a:srgbClr val="ff0066"/>
                </a:solidFill>
                <a:latin typeface="Times New Roman"/>
                <a:ea typeface="DejaVu Sans"/>
              </a:rPr>
              <a:t>Database</a:t>
            </a:r>
            <a:endParaRPr/>
          </a:p>
        </p:txBody>
      </p:sp>
      <p:sp>
        <p:nvSpPr>
          <p:cNvPr id="153" name="CustomShape 3"/>
          <p:cNvSpPr/>
          <p:nvPr/>
        </p:nvSpPr>
        <p:spPr>
          <a:xfrm>
            <a:off x="307080" y="1152000"/>
            <a:ext cx="8836920" cy="307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StarSymbol"/>
              <a:buAutoNum type="arabicPeriod"/>
            </a:pP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r>
              <a:rPr b="1" lang="en-IN" sz="24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IN" sz="2400">
                <a:solidFill>
                  <a:srgbClr val="000000"/>
                </a:solidFill>
                <a:latin typeface="Times New Roman"/>
                <a:ea typeface="DejaVu Sans"/>
              </a:rPr>
              <a:t>Database is used to store the processed image and details from     image processing module.</a:t>
            </a: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r>
              <a:rPr b="1" lang="en-IN" sz="24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IN" sz="2400">
                <a:solidFill>
                  <a:srgbClr val="6600ff"/>
                </a:solidFill>
                <a:latin typeface="Times New Roman"/>
                <a:ea typeface="DejaVu Sans"/>
              </a:rPr>
              <a:t>Mysql</a:t>
            </a:r>
            <a:r>
              <a:rPr b="1" lang="en-IN" sz="2400">
                <a:solidFill>
                  <a:srgbClr val="000000"/>
                </a:solidFill>
                <a:latin typeface="Times New Roman"/>
                <a:ea typeface="DejaVu Sans"/>
              </a:rPr>
              <a:t> is used to create the database.</a:t>
            </a: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54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00" y="6325920"/>
            <a:ext cx="1164960" cy="36864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474400" y="6235200"/>
            <a:ext cx="574560" cy="57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6320" y="457200"/>
            <a:ext cx="8836920" cy="63864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CustomShape 2"/>
          <p:cNvSpPr/>
          <p:nvPr/>
        </p:nvSpPr>
        <p:spPr>
          <a:xfrm>
            <a:off x="1225440" y="360000"/>
            <a:ext cx="6838560" cy="110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>
                <a:solidFill>
                  <a:srgbClr val="ff0066"/>
                </a:solidFill>
                <a:latin typeface="Times New Roman"/>
                <a:ea typeface="DejaVu Sans"/>
              </a:rPr>
              <a:t>Roles &amp; Responsibility</a:t>
            </a:r>
            <a:endParaRPr/>
          </a:p>
        </p:txBody>
      </p:sp>
      <p:sp>
        <p:nvSpPr>
          <p:cNvPr id="158" name="CustomShape 3"/>
          <p:cNvSpPr/>
          <p:nvPr/>
        </p:nvSpPr>
        <p:spPr>
          <a:xfrm>
            <a:off x="288000" y="1584000"/>
            <a:ext cx="8836920" cy="307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StarSymbol"/>
              <a:buAutoNum type="arabicPeriod"/>
            </a:pP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Installation of </a:t>
            </a:r>
            <a:r>
              <a:rPr b="1" lang="en-IN" sz="2200">
                <a:solidFill>
                  <a:srgbClr val="6600ff"/>
                </a:solidFill>
                <a:latin typeface="Times New Roman"/>
                <a:ea typeface="DejaVu Sans"/>
              </a:rPr>
              <a:t>OpenCV</a:t>
            </a:r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 Library</a:t>
            </a: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Setup of </a:t>
            </a:r>
            <a:r>
              <a:rPr b="1" lang="en-IN" sz="2200">
                <a:solidFill>
                  <a:srgbClr val="6600cc"/>
                </a:solidFill>
                <a:latin typeface="Times New Roman"/>
                <a:ea typeface="DejaVu Sans"/>
              </a:rPr>
              <a:t>GIT</a:t>
            </a:r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 server</a:t>
            </a: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Setup of </a:t>
            </a:r>
            <a:r>
              <a:rPr b="1" lang="en-IN" sz="2200">
                <a:solidFill>
                  <a:srgbClr val="6600cc"/>
                </a:solidFill>
                <a:latin typeface="Times New Roman"/>
                <a:ea typeface="DejaVu Sans"/>
              </a:rPr>
              <a:t>Mysql </a:t>
            </a:r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server </a:t>
            </a: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Python script to </a:t>
            </a:r>
            <a:r>
              <a:rPr b="1" lang="en-IN" sz="2200">
                <a:solidFill>
                  <a:srgbClr val="6600cc"/>
                </a:solidFill>
                <a:latin typeface="Times New Roman"/>
                <a:ea typeface="DejaVu Sans"/>
              </a:rPr>
              <a:t>Acquire, Process Image and detect </a:t>
            </a:r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the faces</a:t>
            </a: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Written </a:t>
            </a:r>
            <a:r>
              <a:rPr b="1" lang="en-IN" sz="2200">
                <a:solidFill>
                  <a:srgbClr val="6600cc"/>
                </a:solidFill>
                <a:latin typeface="Times New Roman"/>
                <a:ea typeface="DejaVu Sans"/>
              </a:rPr>
              <a:t>test cases</a:t>
            </a: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IN" sz="2200">
                <a:solidFill>
                  <a:srgbClr val="6600cc"/>
                </a:solidFill>
                <a:latin typeface="Times New Roman"/>
                <a:ea typeface="DejaVu Sans"/>
              </a:rPr>
              <a:t>Manual testing</a:t>
            </a:r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 for each test cases</a:t>
            </a:r>
            <a:r>
              <a:rPr b="1" lang="en-IN" sz="2200">
                <a:solidFill>
                  <a:srgbClr val="003300"/>
                </a:solidFill>
                <a:latin typeface="Times New Roman"/>
                <a:ea typeface="DejaVu Sans"/>
              </a:rPr>
              <a:t> </a:t>
            </a: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59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00" y="6325920"/>
            <a:ext cx="1164960" cy="36864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474400" y="6235200"/>
            <a:ext cx="574560" cy="57456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76320" y="457200"/>
            <a:ext cx="8836920" cy="63864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CustomShape 2"/>
          <p:cNvSpPr/>
          <p:nvPr/>
        </p:nvSpPr>
        <p:spPr>
          <a:xfrm>
            <a:off x="1225440" y="360000"/>
            <a:ext cx="6838560" cy="110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>
                <a:solidFill>
                  <a:srgbClr val="ff0066"/>
                </a:solidFill>
                <a:latin typeface="Times New Roman"/>
                <a:ea typeface="DejaVu Sans"/>
              </a:rPr>
              <a:t>Tools Used</a:t>
            </a:r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1711080" y="1603800"/>
            <a:ext cx="7468920" cy="307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AutoNum type="arabicPeriod"/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OpenCV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GIT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Python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Mysql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64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00" y="6325920"/>
            <a:ext cx="1164960" cy="36864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474400" y="6235200"/>
            <a:ext cx="574560" cy="5745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