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7093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7F2FA-02AD-44A0-803D-510E8A07615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92566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1544303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865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2999686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171214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356478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2398625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210356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34789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68411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7F2FA-02AD-44A0-803D-510E8A07615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314361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7F2FA-02AD-44A0-803D-510E8A07615D}"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137483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95978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403024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37F2FA-02AD-44A0-803D-510E8A07615D}" type="datetimeFigureOut">
              <a:rPr lang="en-US" smtClean="0"/>
              <a:t>3/20/2025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253741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7F2FA-02AD-44A0-803D-510E8A07615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7AAB-9CD9-42B7-BA31-CB86021C014A}" type="slidenum">
              <a:rPr lang="en-US" smtClean="0"/>
              <a:t>‹#›</a:t>
            </a:fld>
            <a:endParaRPr lang="en-US"/>
          </a:p>
        </p:txBody>
      </p:sp>
    </p:spTree>
    <p:extLst>
      <p:ext uri="{BB962C8B-B14F-4D97-AF65-F5344CB8AC3E}">
        <p14:creationId xmlns:p14="http://schemas.microsoft.com/office/powerpoint/2010/main" val="55681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37F2FA-02AD-44A0-803D-510E8A07615D}" type="datetimeFigureOut">
              <a:rPr lang="en-US" smtClean="0"/>
              <a:t>3/20/2025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D17AAB-9CD9-42B7-BA31-CB86021C014A}" type="slidenum">
              <a:rPr lang="en-US" smtClean="0"/>
              <a:t>‹#›</a:t>
            </a:fld>
            <a:endParaRPr lang="en-US"/>
          </a:p>
        </p:txBody>
      </p:sp>
    </p:spTree>
    <p:extLst>
      <p:ext uri="{BB962C8B-B14F-4D97-AF65-F5344CB8AC3E}">
        <p14:creationId xmlns:p14="http://schemas.microsoft.com/office/powerpoint/2010/main" val="76787636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C318-397C-0E5E-4ED7-791B002CB5B4}"/>
              </a:ext>
            </a:extLst>
          </p:cNvPr>
          <p:cNvSpPr>
            <a:spLocks noGrp="1"/>
          </p:cNvSpPr>
          <p:nvPr>
            <p:ph type="ctrTitle"/>
          </p:nvPr>
        </p:nvSpPr>
        <p:spPr>
          <a:xfrm>
            <a:off x="1081064" y="551743"/>
            <a:ext cx="8825658" cy="861420"/>
          </a:xfrm>
        </p:spPr>
        <p:txBody>
          <a:bodyPr/>
          <a:lstStyle/>
          <a:p>
            <a:pPr algn="ctr"/>
            <a:r>
              <a:rPr lang="en-US" sz="4000" dirty="0"/>
              <a:t>NEXTHIKES IT SOLUTIONS</a:t>
            </a:r>
          </a:p>
        </p:txBody>
      </p:sp>
      <p:sp>
        <p:nvSpPr>
          <p:cNvPr id="3" name="Subtitle 2">
            <a:extLst>
              <a:ext uri="{FF2B5EF4-FFF2-40B4-BE49-F238E27FC236}">
                <a16:creationId xmlns:a16="http://schemas.microsoft.com/office/drawing/2014/main" id="{A989757D-9403-1840-B59E-00A77B4774C8}"/>
              </a:ext>
            </a:extLst>
          </p:cNvPr>
          <p:cNvSpPr>
            <a:spLocks noGrp="1"/>
          </p:cNvSpPr>
          <p:nvPr>
            <p:ph type="subTitle" idx="1"/>
          </p:nvPr>
        </p:nvSpPr>
        <p:spPr>
          <a:xfrm>
            <a:off x="1154955" y="1976583"/>
            <a:ext cx="8825658" cy="3662218"/>
          </a:xfrm>
        </p:spPr>
        <p:txBody>
          <a:bodyPr>
            <a:normAutofit fontScale="85000" lnSpcReduction="20000"/>
          </a:bodyPr>
          <a:lstStyle/>
          <a:p>
            <a:pPr algn="ctr"/>
            <a:endParaRPr lang="en-US" sz="6000" dirty="0">
              <a:solidFill>
                <a:srgbClr val="000000"/>
              </a:solidFill>
              <a:effectLst/>
              <a:latin typeface="Times New Roman" panose="02020603050405020304" pitchFamily="18" charset="0"/>
            </a:endParaRPr>
          </a:p>
          <a:p>
            <a:pPr algn="ctr"/>
            <a:r>
              <a:rPr lang="en-US" sz="7100" dirty="0">
                <a:solidFill>
                  <a:srgbClr val="000000"/>
                </a:solidFill>
                <a:effectLst/>
                <a:latin typeface="Times New Roman" panose="02020603050405020304" pitchFamily="18" charset="0"/>
              </a:rPr>
              <a:t>PROJECT 2=Data </a:t>
            </a:r>
          </a:p>
          <a:p>
            <a:pPr algn="ctr"/>
            <a:r>
              <a:rPr lang="en-US" sz="7100" dirty="0">
                <a:solidFill>
                  <a:srgbClr val="000000"/>
                </a:solidFill>
                <a:effectLst/>
                <a:latin typeface="Times New Roman" panose="02020603050405020304" pitchFamily="18" charset="0"/>
              </a:rPr>
              <a:t>Acquisition</a:t>
            </a:r>
          </a:p>
          <a:p>
            <a:pPr algn="ctr"/>
            <a:endParaRPr lang="en-US" sz="6000" dirty="0">
              <a:solidFill>
                <a:srgbClr val="000000"/>
              </a:solidFill>
              <a:latin typeface="Times New Roman" panose="02020603050405020304" pitchFamily="18" charset="0"/>
            </a:endParaRPr>
          </a:p>
          <a:p>
            <a:pPr algn="ctr"/>
            <a:r>
              <a:rPr lang="en-US" sz="2200" dirty="0">
                <a:solidFill>
                  <a:srgbClr val="000000"/>
                </a:solidFill>
                <a:latin typeface="Times New Roman" panose="02020603050405020304" pitchFamily="18" charset="0"/>
              </a:rPr>
              <a:t>                                                                                   -BY ASHVINI JAGTAP</a:t>
            </a:r>
            <a:endParaRPr lang="en-US" sz="2200" dirty="0"/>
          </a:p>
        </p:txBody>
      </p:sp>
    </p:spTree>
    <p:extLst>
      <p:ext uri="{BB962C8B-B14F-4D97-AF65-F5344CB8AC3E}">
        <p14:creationId xmlns:p14="http://schemas.microsoft.com/office/powerpoint/2010/main" val="415631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B4BD-853C-A829-74AD-8B533946050C}"/>
              </a:ext>
            </a:extLst>
          </p:cNvPr>
          <p:cNvSpPr>
            <a:spLocks noGrp="1"/>
          </p:cNvSpPr>
          <p:nvPr>
            <p:ph type="title"/>
          </p:nvPr>
        </p:nvSpPr>
        <p:spPr>
          <a:xfrm>
            <a:off x="1154954" y="404091"/>
            <a:ext cx="8825659" cy="999836"/>
          </a:xfrm>
        </p:spPr>
        <p:txBody>
          <a:bodyPr/>
          <a:lstStyle/>
          <a:p>
            <a:pPr algn="ctr"/>
            <a:r>
              <a:rPr lang="en-US" dirty="0"/>
              <a:t>Data Acquisition Benefits</a:t>
            </a:r>
          </a:p>
        </p:txBody>
      </p:sp>
      <p:sp>
        <p:nvSpPr>
          <p:cNvPr id="3" name="Text Placeholder 2">
            <a:extLst>
              <a:ext uri="{FF2B5EF4-FFF2-40B4-BE49-F238E27FC236}">
                <a16:creationId xmlns:a16="http://schemas.microsoft.com/office/drawing/2014/main" id="{D6035EC7-42A0-49B6-5C9A-5AEF2B0A8746}"/>
              </a:ext>
            </a:extLst>
          </p:cNvPr>
          <p:cNvSpPr>
            <a:spLocks noGrp="1"/>
          </p:cNvSpPr>
          <p:nvPr>
            <p:ph type="body" sz="half" idx="2"/>
          </p:nvPr>
        </p:nvSpPr>
        <p:spPr>
          <a:xfrm>
            <a:off x="1154954" y="1403927"/>
            <a:ext cx="8825659" cy="4615873"/>
          </a:xfrm>
        </p:spPr>
        <p:txBody>
          <a:bodyPr>
            <a:normAutofit/>
          </a:bodyPr>
          <a:lstStyle/>
          <a:p>
            <a:pPr marL="342900" indent="-342900">
              <a:buFont typeface="+mj-lt"/>
              <a:buAutoNum type="arabicPeriod"/>
            </a:pPr>
            <a:r>
              <a:rPr lang="en-US" sz="2400" dirty="0"/>
              <a:t>Real-Time Insights </a:t>
            </a:r>
          </a:p>
          <a:p>
            <a:pPr marL="342900" indent="-342900">
              <a:buFont typeface="+mj-lt"/>
              <a:buAutoNum type="arabicPeriod"/>
            </a:pPr>
            <a:r>
              <a:rPr lang="en-US" sz="2400" dirty="0"/>
              <a:t>Scalability</a:t>
            </a:r>
          </a:p>
          <a:p>
            <a:pPr marL="342900" indent="-342900">
              <a:buFont typeface="+mj-lt"/>
              <a:buAutoNum type="arabicPeriod"/>
            </a:pPr>
            <a:r>
              <a:rPr lang="en-US" sz="2400" dirty="0"/>
              <a:t>Regulatory Compliance</a:t>
            </a:r>
          </a:p>
          <a:p>
            <a:pPr marL="342900" indent="-342900">
              <a:buFont typeface="+mj-lt"/>
              <a:buAutoNum type="arabicPeriod"/>
            </a:pPr>
            <a:r>
              <a:rPr lang="en-US" sz="2400" dirty="0"/>
              <a:t>Cost Savings</a:t>
            </a:r>
          </a:p>
          <a:p>
            <a:pPr marL="342900" indent="-342900">
              <a:buFont typeface="+mj-lt"/>
              <a:buAutoNum type="arabicPeriod"/>
            </a:pPr>
            <a:r>
              <a:rPr lang="en-US" sz="2400" dirty="0"/>
              <a:t>High accuracy </a:t>
            </a:r>
          </a:p>
          <a:p>
            <a:pPr marL="342900" indent="-342900">
              <a:buFont typeface="+mj-lt"/>
              <a:buAutoNum type="arabicPeriod"/>
            </a:pPr>
            <a:r>
              <a:rPr lang="en-US" sz="2400" dirty="0"/>
              <a:t>Compliance &amp; Security</a:t>
            </a:r>
          </a:p>
          <a:p>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124322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2A79-12F5-BA3E-EC3F-42A09267DFF0}"/>
              </a:ext>
            </a:extLst>
          </p:cNvPr>
          <p:cNvSpPr>
            <a:spLocks noGrp="1"/>
          </p:cNvSpPr>
          <p:nvPr>
            <p:ph type="title"/>
          </p:nvPr>
        </p:nvSpPr>
        <p:spPr>
          <a:xfrm>
            <a:off x="1154953" y="265546"/>
            <a:ext cx="8825659" cy="1981200"/>
          </a:xfrm>
        </p:spPr>
        <p:txBody>
          <a:bodyPr/>
          <a:lstStyle/>
          <a:p>
            <a:r>
              <a:rPr lang="en-US" dirty="0"/>
              <a:t>Outlier Requirements in Data Acquisition</a:t>
            </a:r>
          </a:p>
        </p:txBody>
      </p:sp>
      <p:sp>
        <p:nvSpPr>
          <p:cNvPr id="3" name="Text Placeholder 2">
            <a:extLst>
              <a:ext uri="{FF2B5EF4-FFF2-40B4-BE49-F238E27FC236}">
                <a16:creationId xmlns:a16="http://schemas.microsoft.com/office/drawing/2014/main" id="{7663A3B9-C752-7224-47F1-8A67FC9309FE}"/>
              </a:ext>
            </a:extLst>
          </p:cNvPr>
          <p:cNvSpPr>
            <a:spLocks noGrp="1"/>
          </p:cNvSpPr>
          <p:nvPr>
            <p:ph type="body" sz="half" idx="2"/>
          </p:nvPr>
        </p:nvSpPr>
        <p:spPr>
          <a:xfrm>
            <a:off x="1154952" y="2022764"/>
            <a:ext cx="8825659" cy="2500745"/>
          </a:xfrm>
        </p:spPr>
        <p:txBody>
          <a:bodyPr>
            <a:normAutofit/>
          </a:bodyPr>
          <a:lstStyle/>
          <a:p>
            <a:pPr marL="457200" indent="-457200">
              <a:buFont typeface="+mj-lt"/>
              <a:buAutoNum type="arabicPeriod"/>
            </a:pPr>
            <a:r>
              <a:rPr lang="en-US" sz="2400" dirty="0"/>
              <a:t>Detection</a:t>
            </a:r>
          </a:p>
          <a:p>
            <a:pPr marL="457200" indent="-457200">
              <a:buFont typeface="+mj-lt"/>
              <a:buAutoNum type="arabicPeriod"/>
            </a:pPr>
            <a:r>
              <a:rPr lang="en-US" sz="2400" dirty="0"/>
              <a:t>Classification</a:t>
            </a:r>
          </a:p>
          <a:p>
            <a:pPr marL="457200" indent="-457200">
              <a:buFont typeface="+mj-lt"/>
              <a:buAutoNum type="arabicPeriod"/>
            </a:pPr>
            <a:r>
              <a:rPr lang="en-US" sz="2400" dirty="0"/>
              <a:t>Handling</a:t>
            </a:r>
          </a:p>
          <a:p>
            <a:pPr marL="457200" indent="-457200">
              <a:buFont typeface="+mj-lt"/>
              <a:buAutoNum type="arabicPeriod"/>
            </a:pPr>
            <a:r>
              <a:rPr lang="en-US" sz="2400" dirty="0"/>
              <a:t>Documentation</a:t>
            </a:r>
          </a:p>
          <a:p>
            <a:pPr marL="457200" indent="-457200">
              <a:buFont typeface="+mj-lt"/>
              <a:buAutoNum type="arabicPeriod"/>
            </a:pPr>
            <a:r>
              <a:rPr lang="en-US" sz="2400" dirty="0"/>
              <a:t>Monitoring</a:t>
            </a:r>
          </a:p>
        </p:txBody>
      </p:sp>
    </p:spTree>
    <p:extLst>
      <p:ext uri="{BB962C8B-B14F-4D97-AF65-F5344CB8AC3E}">
        <p14:creationId xmlns:p14="http://schemas.microsoft.com/office/powerpoint/2010/main" val="157942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41D1-C3E5-C435-06E4-7F8390FFDEFC}"/>
              </a:ext>
            </a:extLst>
          </p:cNvPr>
          <p:cNvSpPr>
            <a:spLocks noGrp="1"/>
          </p:cNvSpPr>
          <p:nvPr>
            <p:ph type="title"/>
          </p:nvPr>
        </p:nvSpPr>
        <p:spPr>
          <a:xfrm>
            <a:off x="1256554" y="145473"/>
            <a:ext cx="8825659" cy="1981200"/>
          </a:xfrm>
        </p:spPr>
        <p:txBody>
          <a:bodyPr/>
          <a:lstStyle/>
          <a:p>
            <a:r>
              <a:rPr lang="en-US" dirty="0"/>
              <a:t>Skewness Requirements in Data Acquisition</a:t>
            </a:r>
          </a:p>
        </p:txBody>
      </p:sp>
      <p:sp>
        <p:nvSpPr>
          <p:cNvPr id="3" name="Text Placeholder 2">
            <a:extLst>
              <a:ext uri="{FF2B5EF4-FFF2-40B4-BE49-F238E27FC236}">
                <a16:creationId xmlns:a16="http://schemas.microsoft.com/office/drawing/2014/main" id="{4932CD17-252E-0C71-127B-C00A61FD3736}"/>
              </a:ext>
            </a:extLst>
          </p:cNvPr>
          <p:cNvSpPr>
            <a:spLocks noGrp="1"/>
          </p:cNvSpPr>
          <p:nvPr>
            <p:ph type="body" sz="half" idx="2"/>
          </p:nvPr>
        </p:nvSpPr>
        <p:spPr>
          <a:xfrm>
            <a:off x="1090299" y="2247900"/>
            <a:ext cx="8825659" cy="2362200"/>
          </a:xfrm>
        </p:spPr>
        <p:txBody>
          <a:bodyPr>
            <a:normAutofit fontScale="92500" lnSpcReduction="20000"/>
          </a:bodyPr>
          <a:lstStyle/>
          <a:p>
            <a:pPr marL="457200" indent="-457200">
              <a:buFont typeface="+mj-lt"/>
              <a:buAutoNum type="arabicPeriod"/>
            </a:pPr>
            <a:r>
              <a:rPr lang="en-US" sz="2400" dirty="0"/>
              <a:t>Detection: Identify skewness in the data using statistical methods</a:t>
            </a:r>
          </a:p>
          <a:p>
            <a:pPr marL="457200" indent="-457200">
              <a:buFont typeface="+mj-lt"/>
              <a:buAutoNum type="arabicPeriod"/>
            </a:pPr>
            <a:r>
              <a:rPr lang="en-US" sz="2400" dirty="0"/>
              <a:t>Classification: Categorize skewness</a:t>
            </a:r>
          </a:p>
          <a:p>
            <a:pPr marL="457200" indent="-457200">
              <a:buFont typeface="+mj-lt"/>
              <a:buAutoNum type="arabicPeriod"/>
            </a:pPr>
            <a:r>
              <a:rPr lang="en-US" sz="2400" dirty="0"/>
              <a:t> Handling: Decide how to handle skewness, such as:    - Transformation &amp; Normalization.</a:t>
            </a:r>
          </a:p>
          <a:p>
            <a:pPr marL="457200" indent="-457200">
              <a:buFont typeface="+mj-lt"/>
              <a:buAutoNum type="arabicPeriod"/>
            </a:pPr>
            <a:r>
              <a:rPr lang="en-US" sz="2400" dirty="0"/>
              <a:t>Documentation: Record skewness detection and handling decisions to ensure transparency and reproducibility.</a:t>
            </a:r>
          </a:p>
        </p:txBody>
      </p:sp>
    </p:spTree>
    <p:extLst>
      <p:ext uri="{BB962C8B-B14F-4D97-AF65-F5344CB8AC3E}">
        <p14:creationId xmlns:p14="http://schemas.microsoft.com/office/powerpoint/2010/main" val="274930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0E39C-E6FE-B7A0-A513-4331784BF0B9}"/>
              </a:ext>
            </a:extLst>
          </p:cNvPr>
          <p:cNvSpPr>
            <a:spLocks noGrp="1"/>
          </p:cNvSpPr>
          <p:nvPr>
            <p:ph type="title"/>
          </p:nvPr>
        </p:nvSpPr>
        <p:spPr>
          <a:xfrm>
            <a:off x="581456" y="1607262"/>
            <a:ext cx="9404723" cy="4248591"/>
          </a:xfrm>
        </p:spPr>
        <p:txBody>
          <a:bodyPr/>
          <a:lstStyle/>
          <a:p>
            <a:pPr algn="ctr"/>
            <a:r>
              <a:rPr lang="en-US" sz="8800" b="1" dirty="0">
                <a:latin typeface="Algerian" panose="04020705040A02060702" pitchFamily="82" charset="0"/>
              </a:rPr>
              <a:t>THANK</a:t>
            </a:r>
            <a:br>
              <a:rPr lang="en-US" sz="8800" b="1" dirty="0">
                <a:latin typeface="Algerian" panose="04020705040A02060702" pitchFamily="82" charset="0"/>
              </a:rPr>
            </a:br>
            <a:r>
              <a:rPr lang="en-US" sz="8800" b="1" dirty="0">
                <a:latin typeface="Algerian" panose="04020705040A02060702" pitchFamily="82" charset="0"/>
              </a:rPr>
              <a:t> YOU</a:t>
            </a:r>
          </a:p>
        </p:txBody>
      </p:sp>
    </p:spTree>
    <p:extLst>
      <p:ext uri="{BB962C8B-B14F-4D97-AF65-F5344CB8AC3E}">
        <p14:creationId xmlns:p14="http://schemas.microsoft.com/office/powerpoint/2010/main" val="23058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6EC3-05F0-33CC-649C-719288F5CDBA}"/>
              </a:ext>
            </a:extLst>
          </p:cNvPr>
          <p:cNvSpPr>
            <a:spLocks noGrp="1"/>
          </p:cNvSpPr>
          <p:nvPr>
            <p:ph type="title"/>
          </p:nvPr>
        </p:nvSpPr>
        <p:spPr/>
        <p:txBody>
          <a:bodyPr/>
          <a:lstStyle/>
          <a:p>
            <a:pPr algn="ctr"/>
            <a:r>
              <a:rPr lang="en-US" sz="4400" dirty="0"/>
              <a:t>Acquisition steps for datasets</a:t>
            </a:r>
          </a:p>
        </p:txBody>
      </p:sp>
      <p:sp>
        <p:nvSpPr>
          <p:cNvPr id="3" name="Content Placeholder 2">
            <a:extLst>
              <a:ext uri="{FF2B5EF4-FFF2-40B4-BE49-F238E27FC236}">
                <a16:creationId xmlns:a16="http://schemas.microsoft.com/office/drawing/2014/main" id="{C6E98AF3-B656-233B-1384-5D7A64886499}"/>
              </a:ext>
            </a:extLst>
          </p:cNvPr>
          <p:cNvSpPr>
            <a:spLocks noGrp="1"/>
          </p:cNvSpPr>
          <p:nvPr>
            <p:ph idx="1"/>
          </p:nvPr>
        </p:nvSpPr>
        <p:spPr/>
        <p:txBody>
          <a:bodyPr>
            <a:normAutofit/>
          </a:bodyPr>
          <a:lstStyle/>
          <a:p>
            <a:r>
              <a:rPr lang="en-US" sz="2400" dirty="0"/>
              <a:t>Cleaning the data </a:t>
            </a:r>
          </a:p>
          <a:p>
            <a:r>
              <a:rPr lang="en-US" sz="2400" dirty="0"/>
              <a:t>Describe the data</a:t>
            </a:r>
          </a:p>
          <a:p>
            <a:r>
              <a:rPr lang="en-US" sz="2400" dirty="0"/>
              <a:t>Do some visualization with the help of graph</a:t>
            </a:r>
          </a:p>
          <a:p>
            <a:r>
              <a:rPr lang="en-US" sz="2400" dirty="0"/>
              <a:t>Then, merging the data sources into a single dataset for analysis</a:t>
            </a:r>
          </a:p>
          <a:p>
            <a:r>
              <a:rPr lang="en-US" sz="2400" dirty="0"/>
              <a:t>Identifying gaps in data(for example, empty cell in spreadsheet) and either filling or deleting them.</a:t>
            </a:r>
          </a:p>
        </p:txBody>
      </p:sp>
    </p:spTree>
    <p:extLst>
      <p:ext uri="{BB962C8B-B14F-4D97-AF65-F5344CB8AC3E}">
        <p14:creationId xmlns:p14="http://schemas.microsoft.com/office/powerpoint/2010/main" val="79684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4B570F-DAEC-C771-F2B6-5F4E4A5A4E99}"/>
              </a:ext>
            </a:extLst>
          </p:cNvPr>
          <p:cNvSpPr>
            <a:spLocks noGrp="1"/>
          </p:cNvSpPr>
          <p:nvPr>
            <p:ph type="title"/>
          </p:nvPr>
        </p:nvSpPr>
        <p:spPr>
          <a:xfrm>
            <a:off x="785500" y="459509"/>
            <a:ext cx="8825659" cy="972127"/>
          </a:xfrm>
        </p:spPr>
        <p:txBody>
          <a:bodyPr/>
          <a:lstStyle/>
          <a:p>
            <a:pPr algn="ctr"/>
            <a:r>
              <a:rPr lang="en-US" sz="4000" dirty="0"/>
              <a:t>Examples</a:t>
            </a:r>
          </a:p>
        </p:txBody>
      </p:sp>
      <p:sp>
        <p:nvSpPr>
          <p:cNvPr id="5" name="Text Placeholder 4">
            <a:extLst>
              <a:ext uri="{FF2B5EF4-FFF2-40B4-BE49-F238E27FC236}">
                <a16:creationId xmlns:a16="http://schemas.microsoft.com/office/drawing/2014/main" id="{932538E9-1109-2483-2EA6-AD8E725F9441}"/>
              </a:ext>
            </a:extLst>
          </p:cNvPr>
          <p:cNvSpPr>
            <a:spLocks noGrp="1"/>
          </p:cNvSpPr>
          <p:nvPr>
            <p:ph type="body" sz="half" idx="2"/>
          </p:nvPr>
        </p:nvSpPr>
        <p:spPr>
          <a:xfrm>
            <a:off x="1219609" y="1616364"/>
            <a:ext cx="8825659" cy="4064000"/>
          </a:xfrm>
        </p:spPr>
        <p:txBody>
          <a:bodyPr>
            <a:noAutofit/>
          </a:bodyPr>
          <a:lstStyle/>
          <a:p>
            <a:pPr marL="342900" indent="-342900">
              <a:buFont typeface="Arial" panose="020B0604020202020204" pitchFamily="34" charset="0"/>
              <a:buChar char="•"/>
            </a:pPr>
            <a:r>
              <a:rPr lang="en-US" sz="2400" dirty="0"/>
              <a:t>Merging multiple data sources into a single dataset for analysis.</a:t>
            </a:r>
          </a:p>
          <a:p>
            <a:pPr marL="342900" indent="-342900">
              <a:buFont typeface="Arial" panose="020B0604020202020204" pitchFamily="34" charset="0"/>
              <a:buChar char="•"/>
            </a:pPr>
            <a:r>
              <a:rPr lang="en-US" sz="2400" dirty="0"/>
              <a:t> Identifying gaps in data (for example, empty cells in a spreadsheet) and either filling or deleting them.</a:t>
            </a:r>
          </a:p>
          <a:p>
            <a:pPr marL="342900" indent="-342900">
              <a:buFont typeface="Arial" panose="020B0604020202020204" pitchFamily="34" charset="0"/>
              <a:buChar char="•"/>
            </a:pPr>
            <a:r>
              <a:rPr lang="en-US" sz="2400" dirty="0"/>
              <a:t> Deleting data that's either unnecessary or irrelevant to the project you're working on.</a:t>
            </a:r>
          </a:p>
          <a:p>
            <a:pPr marL="342900" indent="-342900">
              <a:buFont typeface="Arial" panose="020B0604020202020204" pitchFamily="34" charset="0"/>
              <a:buChar char="•"/>
            </a:pPr>
            <a:r>
              <a:rPr lang="en-US" sz="2400" dirty="0"/>
              <a:t>Identifying extreme outliers in data and either explaining the discrepancies or removing them so that analysis can take place.</a:t>
            </a:r>
          </a:p>
        </p:txBody>
      </p:sp>
    </p:spTree>
    <p:extLst>
      <p:ext uri="{BB962C8B-B14F-4D97-AF65-F5344CB8AC3E}">
        <p14:creationId xmlns:p14="http://schemas.microsoft.com/office/powerpoint/2010/main" val="367080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7EA6-BC92-23C6-CD72-232EC44C535D}"/>
              </a:ext>
            </a:extLst>
          </p:cNvPr>
          <p:cNvSpPr>
            <a:spLocks noGrp="1"/>
          </p:cNvSpPr>
          <p:nvPr>
            <p:ph type="title"/>
          </p:nvPr>
        </p:nvSpPr>
        <p:spPr>
          <a:xfrm>
            <a:off x="1007172" y="293254"/>
            <a:ext cx="8825659" cy="2819400"/>
          </a:xfrm>
        </p:spPr>
        <p:txBody>
          <a:bodyPr/>
          <a:lstStyle/>
          <a:p>
            <a:r>
              <a:rPr lang="en-US" dirty="0"/>
              <a:t>DATA WRANGLING STEPS</a:t>
            </a:r>
            <a:br>
              <a:rPr lang="en-US" dirty="0"/>
            </a:br>
            <a:r>
              <a:rPr lang="en-US" sz="1200" dirty="0"/>
              <a:t>o</a:t>
            </a:r>
            <a:br>
              <a:rPr lang="en-US" dirty="0"/>
            </a:br>
            <a:r>
              <a:rPr lang="en-US" sz="2000" dirty="0"/>
              <a:t>Each data project requires a unique approach to ensure its final dataset is reliable and accessible. That being said, several processes typically inform the approach. These are commonly referred to as data acquisition steps or activities.</a:t>
            </a:r>
          </a:p>
        </p:txBody>
      </p:sp>
      <p:sp>
        <p:nvSpPr>
          <p:cNvPr id="3" name="Text Placeholder 2">
            <a:extLst>
              <a:ext uri="{FF2B5EF4-FFF2-40B4-BE49-F238E27FC236}">
                <a16:creationId xmlns:a16="http://schemas.microsoft.com/office/drawing/2014/main" id="{70522896-282E-72B0-0D99-708A91394334}"/>
              </a:ext>
            </a:extLst>
          </p:cNvPr>
          <p:cNvSpPr>
            <a:spLocks noGrp="1"/>
          </p:cNvSpPr>
          <p:nvPr>
            <p:ph type="body" sz="half" idx="2"/>
          </p:nvPr>
        </p:nvSpPr>
        <p:spPr>
          <a:xfrm>
            <a:off x="1154954" y="3193474"/>
            <a:ext cx="8825659" cy="3001818"/>
          </a:xfrm>
        </p:spPr>
        <p:txBody>
          <a:bodyPr>
            <a:normAutofit lnSpcReduction="10000"/>
          </a:bodyPr>
          <a:lstStyle/>
          <a:p>
            <a:r>
              <a:rPr lang="en-US" sz="3200" dirty="0"/>
              <a:t>1. Discovery</a:t>
            </a:r>
          </a:p>
          <a:p>
            <a:pPr marL="342900" indent="-342900">
              <a:buFont typeface="Courier New" panose="02070309020205020404" pitchFamily="49" charset="0"/>
              <a:buChar char="o"/>
            </a:pPr>
            <a:r>
              <a:rPr lang="en-US" sz="2200" dirty="0"/>
              <a:t>Discovery refers to the process of familiarizing yourself with data so you can conceptualize how you might use it. </a:t>
            </a:r>
          </a:p>
          <a:p>
            <a:pPr marL="342900" indent="-342900">
              <a:buFont typeface="Courier New" panose="02070309020205020404" pitchFamily="49" charset="0"/>
              <a:buChar char="o"/>
            </a:pPr>
            <a:r>
              <a:rPr lang="en-US" sz="2200" dirty="0"/>
              <a:t>During discovery, you may identify trends or patterns in the data, along with obvious issues, such as missing or incomplete values that need to be addressed. This is an important step, as it will inform every activity that comes afterward.</a:t>
            </a:r>
          </a:p>
        </p:txBody>
      </p:sp>
    </p:spTree>
    <p:extLst>
      <p:ext uri="{BB962C8B-B14F-4D97-AF65-F5344CB8AC3E}">
        <p14:creationId xmlns:p14="http://schemas.microsoft.com/office/powerpoint/2010/main" val="75136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7726-C474-7F76-CACF-B4789CE184A2}"/>
              </a:ext>
            </a:extLst>
          </p:cNvPr>
          <p:cNvSpPr>
            <a:spLocks noGrp="1"/>
          </p:cNvSpPr>
          <p:nvPr>
            <p:ph type="title"/>
          </p:nvPr>
        </p:nvSpPr>
        <p:spPr>
          <a:xfrm>
            <a:off x="1154954" y="542636"/>
            <a:ext cx="8825659" cy="1101437"/>
          </a:xfrm>
        </p:spPr>
        <p:txBody>
          <a:bodyPr/>
          <a:lstStyle/>
          <a:p>
            <a:r>
              <a:rPr lang="en-US" dirty="0"/>
              <a:t>2. Structuring</a:t>
            </a:r>
          </a:p>
        </p:txBody>
      </p:sp>
      <p:sp>
        <p:nvSpPr>
          <p:cNvPr id="3" name="Text Placeholder 2">
            <a:extLst>
              <a:ext uri="{FF2B5EF4-FFF2-40B4-BE49-F238E27FC236}">
                <a16:creationId xmlns:a16="http://schemas.microsoft.com/office/drawing/2014/main" id="{D1C8011B-252C-8C61-C7A6-DBB0CD9211F4}"/>
              </a:ext>
            </a:extLst>
          </p:cNvPr>
          <p:cNvSpPr>
            <a:spLocks noGrp="1"/>
          </p:cNvSpPr>
          <p:nvPr>
            <p:ph type="body" sz="half" idx="2"/>
          </p:nvPr>
        </p:nvSpPr>
        <p:spPr>
          <a:xfrm>
            <a:off x="1154954" y="1985818"/>
            <a:ext cx="8825659" cy="2362200"/>
          </a:xfrm>
        </p:spPr>
        <p:txBody>
          <a:bodyPr>
            <a:normAutofit/>
          </a:bodyPr>
          <a:lstStyle/>
          <a:p>
            <a:r>
              <a:rPr lang="en-US" sz="2400" dirty="0"/>
              <a:t>Raw data is typically unusable in its raw state because it's either incomplete or mis formatted for its intended application. Data structuring is the process of taking raw data and transforming it to be more readily leveraged. The form your data takes will depend on the analytical model you use to interpret it.</a:t>
            </a:r>
          </a:p>
        </p:txBody>
      </p:sp>
    </p:spTree>
    <p:extLst>
      <p:ext uri="{BB962C8B-B14F-4D97-AF65-F5344CB8AC3E}">
        <p14:creationId xmlns:p14="http://schemas.microsoft.com/office/powerpoint/2010/main" val="262196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ECC2-76BA-3834-FFD7-9C7633699679}"/>
              </a:ext>
            </a:extLst>
          </p:cNvPr>
          <p:cNvSpPr>
            <a:spLocks noGrp="1"/>
          </p:cNvSpPr>
          <p:nvPr>
            <p:ph type="title"/>
          </p:nvPr>
        </p:nvSpPr>
        <p:spPr>
          <a:xfrm>
            <a:off x="1154953" y="542636"/>
            <a:ext cx="8825659" cy="916709"/>
          </a:xfrm>
        </p:spPr>
        <p:txBody>
          <a:bodyPr/>
          <a:lstStyle/>
          <a:p>
            <a:r>
              <a:rPr lang="en-US" dirty="0"/>
              <a:t>3. Cleaning</a:t>
            </a:r>
          </a:p>
        </p:txBody>
      </p:sp>
      <p:sp>
        <p:nvSpPr>
          <p:cNvPr id="3" name="Text Placeholder 2">
            <a:extLst>
              <a:ext uri="{FF2B5EF4-FFF2-40B4-BE49-F238E27FC236}">
                <a16:creationId xmlns:a16="http://schemas.microsoft.com/office/drawing/2014/main" id="{9F968AF8-DB4F-F20A-8EB2-C40584F429A2}"/>
              </a:ext>
            </a:extLst>
          </p:cNvPr>
          <p:cNvSpPr>
            <a:spLocks noGrp="1"/>
          </p:cNvSpPr>
          <p:nvPr>
            <p:ph type="body" sz="half" idx="2"/>
          </p:nvPr>
        </p:nvSpPr>
        <p:spPr>
          <a:xfrm>
            <a:off x="1182662" y="2115127"/>
            <a:ext cx="8825659" cy="2362200"/>
          </a:xfrm>
        </p:spPr>
        <p:txBody>
          <a:bodyPr>
            <a:normAutofit fontScale="92500"/>
          </a:bodyPr>
          <a:lstStyle/>
          <a:p>
            <a:r>
              <a:rPr lang="en-US" sz="2400" dirty="0"/>
              <a:t>Data cleaning is the process of removing inherent errors in data that might distort your analysis or render it less valuable. Cleaning can come in different forms, including deleting empty cells or rows, removing outliers, and standardizing inputs. The goal of data cleaning is to ensure there are no errors (or as few as possible) that could influence your final analysis.</a:t>
            </a:r>
          </a:p>
        </p:txBody>
      </p:sp>
    </p:spTree>
    <p:extLst>
      <p:ext uri="{BB962C8B-B14F-4D97-AF65-F5344CB8AC3E}">
        <p14:creationId xmlns:p14="http://schemas.microsoft.com/office/powerpoint/2010/main" val="120722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799-8750-59FD-C90E-8428910E1F1E}"/>
              </a:ext>
            </a:extLst>
          </p:cNvPr>
          <p:cNvSpPr>
            <a:spLocks noGrp="1"/>
          </p:cNvSpPr>
          <p:nvPr>
            <p:ph type="title"/>
          </p:nvPr>
        </p:nvSpPr>
        <p:spPr>
          <a:xfrm>
            <a:off x="1154954" y="1447800"/>
            <a:ext cx="8825659" cy="953655"/>
          </a:xfrm>
        </p:spPr>
        <p:txBody>
          <a:bodyPr/>
          <a:lstStyle/>
          <a:p>
            <a:r>
              <a:rPr lang="en-US" dirty="0"/>
              <a:t>4. Enriching</a:t>
            </a:r>
          </a:p>
        </p:txBody>
      </p:sp>
      <p:sp>
        <p:nvSpPr>
          <p:cNvPr id="3" name="Text Placeholder 2">
            <a:extLst>
              <a:ext uri="{FF2B5EF4-FFF2-40B4-BE49-F238E27FC236}">
                <a16:creationId xmlns:a16="http://schemas.microsoft.com/office/drawing/2014/main" id="{0F6489DE-42DF-6C25-C8AC-D7B677E40FC2}"/>
              </a:ext>
            </a:extLst>
          </p:cNvPr>
          <p:cNvSpPr>
            <a:spLocks noGrp="1"/>
          </p:cNvSpPr>
          <p:nvPr>
            <p:ph type="body" sz="half" idx="2"/>
          </p:nvPr>
        </p:nvSpPr>
        <p:spPr>
          <a:xfrm>
            <a:off x="1154953" y="3047999"/>
            <a:ext cx="8825659" cy="2761673"/>
          </a:xfrm>
        </p:spPr>
        <p:txBody>
          <a:bodyPr>
            <a:normAutofit fontScale="92500" lnSpcReduction="20000"/>
          </a:bodyPr>
          <a:lstStyle/>
          <a:p>
            <a:pPr marL="342900" indent="-342900">
              <a:buFont typeface="Courier New" panose="02070309020205020404" pitchFamily="49" charset="0"/>
              <a:buChar char="o"/>
            </a:pPr>
            <a:r>
              <a:rPr lang="en-US" sz="2400" dirty="0"/>
              <a:t>Once you understand your existing data and have transformed it into a more usable state, you must determine whether you have all of the data necessary for the project at hand. If not, you may choose to enrich or augment your data by incorporating values from other datasets. For this reason, it's important to understand what other data is available for use.</a:t>
            </a:r>
          </a:p>
          <a:p>
            <a:pPr marL="342900" indent="-342900">
              <a:buFont typeface="Courier New" panose="02070309020205020404" pitchFamily="49" charset="0"/>
              <a:buChar char="o"/>
            </a:pPr>
            <a:r>
              <a:rPr lang="en-US" sz="2400" dirty="0"/>
              <a:t> If you decide that enrichment is necessary, you need to repeat the steps above for any new data.  		</a:t>
            </a:r>
          </a:p>
        </p:txBody>
      </p:sp>
    </p:spTree>
    <p:extLst>
      <p:ext uri="{BB962C8B-B14F-4D97-AF65-F5344CB8AC3E}">
        <p14:creationId xmlns:p14="http://schemas.microsoft.com/office/powerpoint/2010/main" val="226780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3621-8E1C-7B2A-0343-BCBC8CF37941}"/>
              </a:ext>
            </a:extLst>
          </p:cNvPr>
          <p:cNvSpPr>
            <a:spLocks noGrp="1"/>
          </p:cNvSpPr>
          <p:nvPr>
            <p:ph type="title"/>
          </p:nvPr>
        </p:nvSpPr>
        <p:spPr>
          <a:xfrm>
            <a:off x="1081063" y="875146"/>
            <a:ext cx="8825659" cy="1981200"/>
          </a:xfrm>
        </p:spPr>
        <p:txBody>
          <a:bodyPr/>
          <a:lstStyle/>
          <a:p>
            <a:r>
              <a:rPr lang="en-US" dirty="0"/>
              <a:t>5. Validating</a:t>
            </a:r>
          </a:p>
        </p:txBody>
      </p:sp>
      <p:sp>
        <p:nvSpPr>
          <p:cNvPr id="3" name="Text Placeholder 2">
            <a:extLst>
              <a:ext uri="{FF2B5EF4-FFF2-40B4-BE49-F238E27FC236}">
                <a16:creationId xmlns:a16="http://schemas.microsoft.com/office/drawing/2014/main" id="{006E5F39-15A9-A456-E8EB-66D0CE93ACA6}"/>
              </a:ext>
            </a:extLst>
          </p:cNvPr>
          <p:cNvSpPr>
            <a:spLocks noGrp="1"/>
          </p:cNvSpPr>
          <p:nvPr>
            <p:ph type="body" sz="half" idx="2"/>
          </p:nvPr>
        </p:nvSpPr>
        <p:spPr>
          <a:xfrm>
            <a:off x="1081063" y="2678546"/>
            <a:ext cx="8825659" cy="2362200"/>
          </a:xfrm>
        </p:spPr>
        <p:txBody>
          <a:bodyPr>
            <a:normAutofit/>
          </a:bodyPr>
          <a:lstStyle/>
          <a:p>
            <a:r>
              <a:rPr lang="en-US" sz="2400" dirty="0"/>
              <a:t>Data validation refers to the process of verifying that your data is both consistent and of a high enough quality. During validation, you may discover issues you need to resolve or conclude that your data is ready to be analyzed. Validation is typically achieved through various automated processes and requires programming.</a:t>
            </a:r>
          </a:p>
        </p:txBody>
      </p:sp>
    </p:spTree>
    <p:extLst>
      <p:ext uri="{BB962C8B-B14F-4D97-AF65-F5344CB8AC3E}">
        <p14:creationId xmlns:p14="http://schemas.microsoft.com/office/powerpoint/2010/main" val="258867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3428-9669-CE6F-EE19-B500A9F1ACFB}"/>
              </a:ext>
            </a:extLst>
          </p:cNvPr>
          <p:cNvSpPr>
            <a:spLocks noGrp="1"/>
          </p:cNvSpPr>
          <p:nvPr>
            <p:ph type="title"/>
          </p:nvPr>
        </p:nvSpPr>
        <p:spPr>
          <a:xfrm>
            <a:off x="1081063" y="274782"/>
            <a:ext cx="9189773" cy="962891"/>
          </a:xfrm>
        </p:spPr>
        <p:txBody>
          <a:bodyPr/>
          <a:lstStyle/>
          <a:p>
            <a:pPr algn="ctr"/>
            <a:r>
              <a:rPr lang="en-US" dirty="0"/>
              <a:t>Data Acquisition Importance</a:t>
            </a:r>
          </a:p>
        </p:txBody>
      </p:sp>
      <p:sp>
        <p:nvSpPr>
          <p:cNvPr id="3" name="Text Placeholder 2">
            <a:extLst>
              <a:ext uri="{FF2B5EF4-FFF2-40B4-BE49-F238E27FC236}">
                <a16:creationId xmlns:a16="http://schemas.microsoft.com/office/drawing/2014/main" id="{088E33B7-4650-B12A-A537-B66E64247BE2}"/>
              </a:ext>
            </a:extLst>
          </p:cNvPr>
          <p:cNvSpPr>
            <a:spLocks noGrp="1"/>
          </p:cNvSpPr>
          <p:nvPr>
            <p:ph type="body" sz="half" idx="2"/>
          </p:nvPr>
        </p:nvSpPr>
        <p:spPr>
          <a:xfrm>
            <a:off x="1201136" y="1440873"/>
            <a:ext cx="8825659" cy="4886036"/>
          </a:xfrm>
        </p:spPr>
        <p:txBody>
          <a:bodyPr>
            <a:normAutofit/>
          </a:bodyPr>
          <a:lstStyle/>
          <a:p>
            <a:pPr marL="457200" indent="-457200">
              <a:buFont typeface="+mj-lt"/>
              <a:buAutoNum type="arabicPeriod"/>
            </a:pPr>
            <a:r>
              <a:rPr lang="en-US" sz="2400" dirty="0"/>
              <a:t>Informed decision-making</a:t>
            </a:r>
          </a:p>
          <a:p>
            <a:pPr marL="457200" indent="-457200">
              <a:buFont typeface="+mj-lt"/>
              <a:buAutoNum type="arabicPeriod"/>
            </a:pPr>
            <a:r>
              <a:rPr lang="en-US" sz="2400" dirty="0"/>
              <a:t>Business intelligence</a:t>
            </a:r>
          </a:p>
          <a:p>
            <a:pPr marL="457200" indent="-457200">
              <a:buFont typeface="+mj-lt"/>
              <a:buAutoNum type="arabicPeriod"/>
            </a:pPr>
            <a:r>
              <a:rPr lang="en-US" sz="2400" dirty="0"/>
              <a:t>Competitive advantage</a:t>
            </a:r>
          </a:p>
          <a:p>
            <a:pPr marL="457200" indent="-457200">
              <a:buFont typeface="+mj-lt"/>
              <a:buAutoNum type="arabicPeriod"/>
            </a:pPr>
            <a:r>
              <a:rPr lang="en-US" sz="2400" dirty="0"/>
              <a:t>Improved operational efficiency</a:t>
            </a:r>
          </a:p>
          <a:p>
            <a:pPr marL="457200" indent="-457200">
              <a:buFont typeface="+mj-lt"/>
              <a:buAutoNum type="arabicPeriod"/>
            </a:pPr>
            <a:r>
              <a:rPr lang="en-US" sz="2400" dirty="0"/>
              <a:t>Enhanced customer experience</a:t>
            </a:r>
          </a:p>
          <a:p>
            <a:pPr marL="457200" indent="-457200">
              <a:buFont typeface="+mj-lt"/>
              <a:buAutoNum type="arabicPeriod"/>
            </a:pPr>
            <a:r>
              <a:rPr lang="en-US" sz="2400" dirty="0"/>
              <a:t>Innovation and R&amp;D</a:t>
            </a:r>
          </a:p>
          <a:p>
            <a:pPr marL="457200" indent="-457200">
              <a:buFont typeface="+mj-lt"/>
              <a:buAutoNum type="arabicPeriod"/>
            </a:pPr>
            <a:r>
              <a:rPr lang="en-US" sz="2400" dirty="0"/>
              <a:t>Data-driven culture</a:t>
            </a:r>
          </a:p>
          <a:p>
            <a:pPr marL="457200" indent="-457200">
              <a:buFont typeface="+mj-lt"/>
              <a:buAutoNum type="arabicPeriod"/>
            </a:pPr>
            <a:r>
              <a:rPr lang="en-US" sz="2400" dirty="0"/>
              <a:t>Improved data quality</a:t>
            </a:r>
          </a:p>
          <a:p>
            <a:pPr marL="457200" indent="-457200">
              <a:buFont typeface="+mj-lt"/>
              <a:buAutoNum type="arabicPeriod"/>
            </a:pPr>
            <a:r>
              <a:rPr lang="en-US" sz="2400" dirty="0"/>
              <a:t>Future readiness</a:t>
            </a:r>
          </a:p>
        </p:txBody>
      </p:sp>
    </p:spTree>
    <p:extLst>
      <p:ext uri="{BB962C8B-B14F-4D97-AF65-F5344CB8AC3E}">
        <p14:creationId xmlns:p14="http://schemas.microsoft.com/office/powerpoint/2010/main" val="1717144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TotalTime>
  <Words>636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Century Gothic</vt:lpstr>
      <vt:lpstr>Courier New</vt:lpstr>
      <vt:lpstr>Times New Roman</vt:lpstr>
      <vt:lpstr>Wingdings 3</vt:lpstr>
      <vt:lpstr>Ion</vt:lpstr>
      <vt:lpstr>NEXTHIKES IT SOLUTIONS</vt:lpstr>
      <vt:lpstr>Acquisition steps for datasets</vt:lpstr>
      <vt:lpstr>Examples</vt:lpstr>
      <vt:lpstr>DATA WRANGLING STEPS o Each data project requires a unique approach to ensure its final dataset is reliable and accessible. That being said, several processes typically inform the approach. These are commonly referred to as data acquisition steps or activities.</vt:lpstr>
      <vt:lpstr>2. Structuring</vt:lpstr>
      <vt:lpstr>3. Cleaning</vt:lpstr>
      <vt:lpstr>4. Enriching</vt:lpstr>
      <vt:lpstr>5. Validating</vt:lpstr>
      <vt:lpstr>Data Acquisition Importance</vt:lpstr>
      <vt:lpstr>Data Acquisition Benefits</vt:lpstr>
      <vt:lpstr>Outlier Requirements in Data Acquisition</vt:lpstr>
      <vt:lpstr>Skewness Requirements in Data Acquisition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Ashvini Jagtap</dc:creator>
  <cp:lastModifiedBy>Ashvini Jagtap</cp:lastModifiedBy>
  <cp:revision>22</cp:revision>
  <dcterms:created xsi:type="dcterms:W3CDTF">2025-03-20T15:07:38Z</dcterms:created>
  <dcterms:modified xsi:type="dcterms:W3CDTF">2025-03-20T16:19:58Z</dcterms:modified>
</cp:coreProperties>
</file>