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7" r:id="rId3"/>
    <p:sldId id="303" r:id="rId4"/>
    <p:sldId id="301"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4" r:id="rId47"/>
    <p:sldId id="305" r:id="rId48"/>
    <p:sldId id="306" r:id="rId49"/>
    <p:sldId id="307" r:id="rId50"/>
    <p:sldId id="302" r:id="rId51"/>
    <p:sldId id="259" r:id="rId52"/>
  </p:sldIdLst>
  <p:sldSz cx="12192000" cy="6858000"/>
  <p:notesSz cx="6858000" cy="9144000"/>
  <p:embeddedFontLst>
    <p:embeddedFont>
      <p:font typeface="Algerian" panose="04020705040A02060702" pitchFamily="82" charset="0"/>
      <p:regular r:id="rId54"/>
    </p:embeddedFont>
    <p:embeddedFont>
      <p:font typeface="Lato Black" panose="020F0502020204030203" pitchFamily="34" charset="0"/>
      <p:bold r:id="rId55"/>
      <p:boldItalic r:id="rId56"/>
    </p:embeddedFont>
    <p:embeddedFont>
      <p:font typeface="Libre Baskerville" panose="02000000000000000000" pitchFamily="2" charset="0"/>
      <p:regular r:id="rId57"/>
      <p:bold r:id="rId58"/>
      <p: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74FAC74-ECE6-4F5B-BACB-229EB945D2DB}">
          <p14:sldIdLst>
            <p14:sldId id="256"/>
            <p14:sldId id="257"/>
            <p14:sldId id="303"/>
            <p14:sldId id="301"/>
            <p14:sldId id="260"/>
            <p14:sldId id="261"/>
            <p14:sldId id="262"/>
            <p14:sldId id="263"/>
            <p14:sldId id="264"/>
            <p14:sldId id="265"/>
            <p14:sldId id="266"/>
            <p14:sldId id="268"/>
            <p14:sldId id="267"/>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4"/>
            <p14:sldId id="305"/>
            <p14:sldId id="306"/>
            <p14:sldId id="307"/>
            <p14:sldId id="302"/>
          </p14:sldIdLst>
        </p14:section>
        <p14:section name="Untitled Section" id="{D621E752-CEDD-44D2-8C67-9CC0C131852E}">
          <p14:sldIdLst>
            <p14:sldId id="259"/>
          </p14:sldIdLst>
        </p14:section>
      </p14:section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0785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9698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693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3149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shutosh-ramnath-pawa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SHUtoSHp261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1912922" y="3736648"/>
            <a:ext cx="8366154"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rgbClr val="FF0000"/>
                </a:solidFill>
                <a:latin typeface="Algerian" panose="04020705040A02060702" pitchFamily="82" charset="0"/>
              </a:rPr>
              <a:t>EDA Project - AMCAT Data Analysis</a:t>
            </a:r>
            <a:endParaRPr sz="3200" dirty="0">
              <a:solidFill>
                <a:srgbClr val="FF000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1DEFAA-B33D-64E8-5E0A-31DEF3EDEB6D}"/>
              </a:ext>
            </a:extLst>
          </p:cNvPr>
          <p:cNvPicPr>
            <a:picLocks noChangeAspect="1"/>
          </p:cNvPicPr>
          <p:nvPr/>
        </p:nvPicPr>
        <p:blipFill>
          <a:blip r:embed="rId2"/>
          <a:stretch>
            <a:fillRect/>
          </a:stretch>
        </p:blipFill>
        <p:spPr>
          <a:xfrm>
            <a:off x="900007" y="0"/>
            <a:ext cx="4269343" cy="2305050"/>
          </a:xfrm>
          <a:prstGeom prst="rect">
            <a:avLst/>
          </a:prstGeom>
        </p:spPr>
      </p:pic>
      <p:sp>
        <p:nvSpPr>
          <p:cNvPr id="5" name="TextBox 4">
            <a:extLst>
              <a:ext uri="{FF2B5EF4-FFF2-40B4-BE49-F238E27FC236}">
                <a16:creationId xmlns:a16="http://schemas.microsoft.com/office/drawing/2014/main" id="{3C57CC99-91A5-A6A7-FC5B-20D8FE8554D5}"/>
              </a:ext>
            </a:extLst>
          </p:cNvPr>
          <p:cNvSpPr txBox="1"/>
          <p:nvPr/>
        </p:nvSpPr>
        <p:spPr>
          <a:xfrm>
            <a:off x="257176" y="2153395"/>
            <a:ext cx="5324474" cy="4616648"/>
          </a:xfrm>
          <a:prstGeom prst="rect">
            <a:avLst/>
          </a:prstGeom>
          <a:noFill/>
        </p:spPr>
        <p:txBody>
          <a:bodyPr wrap="square" rtlCol="0">
            <a:spAutoFit/>
          </a:bodyPr>
          <a:lstStyle/>
          <a:p>
            <a:pPr algn="just"/>
            <a:r>
              <a:rPr lang="en-US" dirty="0">
                <a:latin typeface="Aptos Display" panose="020B0004020202020204" pitchFamily="34" charset="0"/>
              </a:rPr>
              <a:t>The graph you provided is a Probability Density Function (PDF) plot for a variable labeled as “10percentage”. Here are some observations:</a:t>
            </a:r>
          </a:p>
          <a:p>
            <a:pPr algn="just"/>
            <a:endParaRPr lang="en-US" dirty="0">
              <a:latin typeface="Aptos Display" panose="020B0004020202020204" pitchFamily="34" charset="0"/>
            </a:endParaRPr>
          </a:p>
          <a:p>
            <a:pPr marL="171450" indent="-171450" algn="just">
              <a:buFont typeface="Arial" panose="020B0604020202020204" pitchFamily="34" charset="0"/>
              <a:buChar char="•"/>
            </a:pPr>
            <a:r>
              <a:rPr lang="en-US" dirty="0">
                <a:latin typeface="Aptos Display" panose="020B0004020202020204" pitchFamily="34" charset="0"/>
              </a:rPr>
              <a:t>Normal Distribution: The plot shows a bell-shaped curve, which is characteristic of a normal distribution. This suggests that the data for “10percentage” is normally distributed.</a:t>
            </a:r>
          </a:p>
          <a:p>
            <a:pPr marL="171450" indent="-171450" algn="just">
              <a:buFont typeface="Arial" panose="020B0604020202020204" pitchFamily="34" charset="0"/>
              <a:buChar char="•"/>
            </a:pPr>
            <a:r>
              <a:rPr lang="en-US" dirty="0">
                <a:latin typeface="Aptos Display" panose="020B0004020202020204" pitchFamily="34" charset="0"/>
              </a:rPr>
              <a:t>Peak of the Curve: The peak of the curve occurs around 80 on the “10percentage” scale. This indicates that the highest probability density (i.e., the most common values) for “10percentage” is around 80.</a:t>
            </a:r>
          </a:p>
          <a:p>
            <a:pPr marL="171450" indent="-171450" algn="just">
              <a:buFont typeface="Arial" panose="020B0604020202020204" pitchFamily="34" charset="0"/>
              <a:buChar char="•"/>
            </a:pPr>
            <a:r>
              <a:rPr lang="en-US" dirty="0">
                <a:latin typeface="Aptos Display" panose="020B0004020202020204" pitchFamily="34" charset="0"/>
              </a:rPr>
              <a:t>Range of Values: The x-axis, which represents the “10percentage” values, ranges from 0 to 120. This suggests that the data for “10percentage” spans this range.</a:t>
            </a:r>
          </a:p>
          <a:p>
            <a:pPr marL="171450" indent="-171450" algn="just">
              <a:buFont typeface="Arial" panose="020B0604020202020204" pitchFamily="34" charset="0"/>
              <a:buChar char="•"/>
            </a:pPr>
            <a:r>
              <a:rPr lang="en-US" dirty="0">
                <a:latin typeface="Aptos Display" panose="020B0004020202020204" pitchFamily="34" charset="0"/>
              </a:rPr>
              <a:t>Probability Density: The y-axis represents the probability density. The highest point on the y-axis is around 0.040, indicating the maximum density of the “10percentage” values.</a:t>
            </a:r>
          </a:p>
          <a:p>
            <a:pPr algn="just"/>
            <a:r>
              <a:rPr lang="en-US" dirty="0">
                <a:latin typeface="Aptos Display" panose="020B0004020202020204" pitchFamily="34" charset="0"/>
              </a:rPr>
              <a:t>In summary, this graph provides a visual representation of the distribution of the “10percentage” values, showing that they follow a normal distribution with the most common value around 80. Please note that without further context or data, these observations are based solely on the provided graph.</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F7429C45-B5E9-9CAF-A4E1-BAFBB1B8ACB6}"/>
              </a:ext>
            </a:extLst>
          </p:cNvPr>
          <p:cNvPicPr>
            <a:picLocks noChangeAspect="1"/>
          </p:cNvPicPr>
          <p:nvPr/>
        </p:nvPicPr>
        <p:blipFill>
          <a:blip r:embed="rId3"/>
          <a:stretch>
            <a:fillRect/>
          </a:stretch>
        </p:blipFill>
        <p:spPr>
          <a:xfrm>
            <a:off x="5791193" y="0"/>
            <a:ext cx="4572000" cy="3429000"/>
          </a:xfrm>
          <a:prstGeom prst="rect">
            <a:avLst/>
          </a:prstGeom>
        </p:spPr>
      </p:pic>
      <p:sp>
        <p:nvSpPr>
          <p:cNvPr id="7" name="TextBox 6">
            <a:extLst>
              <a:ext uri="{FF2B5EF4-FFF2-40B4-BE49-F238E27FC236}">
                <a16:creationId xmlns:a16="http://schemas.microsoft.com/office/drawing/2014/main" id="{4445E609-9E26-1527-90A3-BE830EC461CD}"/>
              </a:ext>
            </a:extLst>
          </p:cNvPr>
          <p:cNvSpPr txBox="1"/>
          <p:nvPr/>
        </p:nvSpPr>
        <p:spPr>
          <a:xfrm>
            <a:off x="5876926" y="3429000"/>
            <a:ext cx="5648324" cy="2677656"/>
          </a:xfrm>
          <a:prstGeom prst="rect">
            <a:avLst/>
          </a:prstGeom>
          <a:noFill/>
        </p:spPr>
        <p:txBody>
          <a:bodyPr wrap="square" rtlCol="0">
            <a:spAutoFit/>
          </a:bodyPr>
          <a:lstStyle/>
          <a:p>
            <a:pPr algn="just"/>
            <a:r>
              <a:rPr lang="en-US" dirty="0">
                <a:latin typeface="Aptos Display" panose="020B0004020202020204" pitchFamily="34" charset="0"/>
              </a:rPr>
              <a:t>The “Histogram for Logical” graph represents the distribution of Logical scores. The x-axis ranges from 200 to 800, indicating the score range. The y-axis represents “Frequency,” extending up to 500. The data forms a bell-shaped curve, characteristic of a normal distribution. This suggests that the Logical scores are normally distributed around the mean score of approximately 500. The majority of students have scores around this mean, with fewer students achieving extremely high or low scores. The presence of scores across the entire range indicates a diverse set of Logical scores among the students. The peak frequency at the score of 500 suggests this score is the most common among the students. The overall shape and spread of the histogram provide insights into the performance of students in Logical. </a:t>
            </a:r>
            <a:endParaRPr lang="en-IN" dirty="0">
              <a:latin typeface="Aptos Display" panose="020B0004020202020204" pitchFamily="34" charset="0"/>
            </a:endParaRPr>
          </a:p>
        </p:txBody>
      </p:sp>
    </p:spTree>
    <p:extLst>
      <p:ext uri="{BB962C8B-B14F-4D97-AF65-F5344CB8AC3E}">
        <p14:creationId xmlns:p14="http://schemas.microsoft.com/office/powerpoint/2010/main" val="186022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16B052-1A20-9FF1-2A2F-344C80BC29BD}"/>
              </a:ext>
            </a:extLst>
          </p:cNvPr>
          <p:cNvPicPr>
            <a:picLocks noChangeAspect="1"/>
          </p:cNvPicPr>
          <p:nvPr/>
        </p:nvPicPr>
        <p:blipFill>
          <a:blip r:embed="rId2"/>
          <a:stretch>
            <a:fillRect/>
          </a:stretch>
        </p:blipFill>
        <p:spPr>
          <a:xfrm>
            <a:off x="5284465" y="-104745"/>
            <a:ext cx="5852172" cy="3362325"/>
          </a:xfrm>
          <a:prstGeom prst="rect">
            <a:avLst/>
          </a:prstGeom>
        </p:spPr>
      </p:pic>
      <p:pic>
        <p:nvPicPr>
          <p:cNvPr id="4" name="Picture 3">
            <a:extLst>
              <a:ext uri="{FF2B5EF4-FFF2-40B4-BE49-F238E27FC236}">
                <a16:creationId xmlns:a16="http://schemas.microsoft.com/office/drawing/2014/main" id="{AED5418E-6801-C93E-641B-F27414387D81}"/>
              </a:ext>
            </a:extLst>
          </p:cNvPr>
          <p:cNvPicPr>
            <a:picLocks noChangeAspect="1"/>
          </p:cNvPicPr>
          <p:nvPr/>
        </p:nvPicPr>
        <p:blipFill>
          <a:blip r:embed="rId3"/>
          <a:stretch>
            <a:fillRect/>
          </a:stretch>
        </p:blipFill>
        <p:spPr>
          <a:xfrm>
            <a:off x="552451" y="161925"/>
            <a:ext cx="3429000" cy="2571750"/>
          </a:xfrm>
          <a:prstGeom prst="rect">
            <a:avLst/>
          </a:prstGeom>
        </p:spPr>
      </p:pic>
      <p:sp>
        <p:nvSpPr>
          <p:cNvPr id="5" name="TextBox 4">
            <a:extLst>
              <a:ext uri="{FF2B5EF4-FFF2-40B4-BE49-F238E27FC236}">
                <a16:creationId xmlns:a16="http://schemas.microsoft.com/office/drawing/2014/main" id="{ECE39520-14A3-75E5-043B-4CAA00F77D6D}"/>
              </a:ext>
            </a:extLst>
          </p:cNvPr>
          <p:cNvSpPr txBox="1"/>
          <p:nvPr/>
        </p:nvSpPr>
        <p:spPr>
          <a:xfrm>
            <a:off x="223837" y="2590800"/>
            <a:ext cx="6272213" cy="3970318"/>
          </a:xfrm>
          <a:prstGeom prst="rect">
            <a:avLst/>
          </a:prstGeom>
          <a:noFill/>
        </p:spPr>
        <p:txBody>
          <a:bodyPr wrap="square" rtlCol="0">
            <a:spAutoFit/>
          </a:bodyPr>
          <a:lstStyle/>
          <a:p>
            <a:pPr algn="just"/>
            <a:r>
              <a:rPr lang="en-US" dirty="0">
                <a:latin typeface="Aptos Display" panose="020B0004020202020204" pitchFamily="34" charset="0"/>
              </a:rPr>
              <a:t>The graph you provided is a Probability Density Function (PDF) plot for a variable labeled as “12graduation”. Here are some observations:</a:t>
            </a:r>
          </a:p>
          <a:p>
            <a:pPr algn="just"/>
            <a:endParaRPr lang="en-US" dirty="0">
              <a:latin typeface="Aptos Display" panose="020B0004020202020204" pitchFamily="34" charset="0"/>
            </a:endParaRPr>
          </a:p>
          <a:p>
            <a:pPr marL="285750" indent="-285750" algn="just">
              <a:buFont typeface="Arial" panose="020B0604020202020204" pitchFamily="34" charset="0"/>
              <a:buChar char="•"/>
            </a:pPr>
            <a:r>
              <a:rPr lang="en-US" dirty="0">
                <a:latin typeface="Aptos Display" panose="020B0004020202020204" pitchFamily="34" charset="0"/>
              </a:rPr>
              <a:t>Normal Distribution: The plot shows a bell-shaped curve, which is characteristic of a normal distribution. This suggests that the data for “12graduation” is normally distributed.</a:t>
            </a:r>
          </a:p>
          <a:p>
            <a:pPr marL="285750" indent="-285750" algn="just">
              <a:buFont typeface="Arial" panose="020B0604020202020204" pitchFamily="34" charset="0"/>
              <a:buChar char="•"/>
            </a:pPr>
            <a:r>
              <a:rPr lang="en-US" dirty="0">
                <a:latin typeface="Aptos Display" panose="020B0004020202020204" pitchFamily="34" charset="0"/>
              </a:rPr>
              <a:t>Peak of the Curve: The peak of the curve occurs around 70 on the “12graduation” scale. This indicates that the highest probability density (i.e., the most common values) for “12graduation” is around 70.</a:t>
            </a:r>
          </a:p>
          <a:p>
            <a:pPr marL="285750" indent="-285750" algn="just">
              <a:buFont typeface="Arial" panose="020B0604020202020204" pitchFamily="34" charset="0"/>
              <a:buChar char="•"/>
            </a:pPr>
            <a:r>
              <a:rPr lang="en-US" dirty="0">
                <a:latin typeface="Aptos Display" panose="020B0004020202020204" pitchFamily="34" charset="0"/>
              </a:rPr>
              <a:t>Range of Values: The x-axis, which represents the “12graduation” values, ranges from 0 to 120. This suggests that the data for “12graduation” spans this range.</a:t>
            </a:r>
          </a:p>
          <a:p>
            <a:pPr marL="285750" indent="-285750" algn="just">
              <a:buFont typeface="Arial" panose="020B0604020202020204" pitchFamily="34" charset="0"/>
              <a:buChar char="•"/>
            </a:pPr>
            <a:r>
              <a:rPr lang="en-US" dirty="0">
                <a:latin typeface="Aptos Display" panose="020B0004020202020204" pitchFamily="34" charset="0"/>
              </a:rPr>
              <a:t>Probability Density: The y-axis represents the probability density. The highest point on the y-axis is around 0.040, indicating the maximum density of the “12graduation” values.</a:t>
            </a:r>
          </a:p>
          <a:p>
            <a:pPr algn="just"/>
            <a:r>
              <a:rPr lang="en-US" dirty="0">
                <a:latin typeface="Aptos Display" panose="020B0004020202020204" pitchFamily="34" charset="0"/>
              </a:rPr>
              <a:t>In summary, this graph provides a visual representation of the distribution of the “12graduation” values, showing that they follow a normal distribution with the most common value around 70. Please note that without further context or data, these observations are based solely on the provided graph.</a:t>
            </a:r>
            <a:endParaRPr lang="en-IN" dirty="0">
              <a:latin typeface="Aptos Display" panose="020B0004020202020204" pitchFamily="34" charset="0"/>
            </a:endParaRPr>
          </a:p>
        </p:txBody>
      </p:sp>
      <p:sp>
        <p:nvSpPr>
          <p:cNvPr id="6" name="TextBox 5">
            <a:extLst>
              <a:ext uri="{FF2B5EF4-FFF2-40B4-BE49-F238E27FC236}">
                <a16:creationId xmlns:a16="http://schemas.microsoft.com/office/drawing/2014/main" id="{BB903FAC-7B5E-5DA3-A931-19BD0B9CD9C1}"/>
              </a:ext>
            </a:extLst>
          </p:cNvPr>
          <p:cNvSpPr txBox="1"/>
          <p:nvPr/>
        </p:nvSpPr>
        <p:spPr>
          <a:xfrm>
            <a:off x="4229100" y="161925"/>
            <a:ext cx="1795684" cy="400110"/>
          </a:xfrm>
          <a:prstGeom prst="rect">
            <a:avLst/>
          </a:prstGeom>
          <a:noFill/>
        </p:spPr>
        <p:txBody>
          <a:bodyPr wrap="none" rtlCol="0">
            <a:spAutoFit/>
          </a:bodyPr>
          <a:lstStyle/>
          <a:p>
            <a:r>
              <a:rPr lang="en-US" sz="2000" b="1" i="1" dirty="0"/>
              <a:t>12graduation</a:t>
            </a:r>
            <a:endParaRPr lang="en-IN" sz="2000" b="1" i="1" dirty="0"/>
          </a:p>
        </p:txBody>
      </p:sp>
      <p:sp>
        <p:nvSpPr>
          <p:cNvPr id="9" name="TextBox 8">
            <a:extLst>
              <a:ext uri="{FF2B5EF4-FFF2-40B4-BE49-F238E27FC236}">
                <a16:creationId xmlns:a16="http://schemas.microsoft.com/office/drawing/2014/main" id="{3E86B762-D5F4-CC22-9014-144E6614BE04}"/>
              </a:ext>
            </a:extLst>
          </p:cNvPr>
          <p:cNvSpPr txBox="1"/>
          <p:nvPr/>
        </p:nvSpPr>
        <p:spPr>
          <a:xfrm>
            <a:off x="7105651" y="3429000"/>
            <a:ext cx="4652962" cy="1600438"/>
          </a:xfrm>
          <a:prstGeom prst="rect">
            <a:avLst/>
          </a:prstGeom>
          <a:noFill/>
        </p:spPr>
        <p:txBody>
          <a:bodyPr wrap="square" rtlCol="0">
            <a:spAutoFit/>
          </a:bodyPr>
          <a:lstStyle/>
          <a:p>
            <a:pPr algn="just"/>
            <a:r>
              <a:rPr lang="en-US" dirty="0"/>
              <a:t>The boxplot for “12graduation” shows a median score around 80, with an interquartile range from approximately 75 to 85. Numerous outliers between 50 and 60 suggest a group of students scored significantly lower than the majority. This indicates a diverse range of “12graduation” scores with some exceptionally low values.</a:t>
            </a:r>
            <a:endParaRPr lang="en-IN" dirty="0"/>
          </a:p>
        </p:txBody>
      </p:sp>
    </p:spTree>
    <p:extLst>
      <p:ext uri="{BB962C8B-B14F-4D97-AF65-F5344CB8AC3E}">
        <p14:creationId xmlns:p14="http://schemas.microsoft.com/office/powerpoint/2010/main" val="392026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AE9A2-9FC6-463A-0DBD-C8E56AB5234B}"/>
              </a:ext>
            </a:extLst>
          </p:cNvPr>
          <p:cNvPicPr>
            <a:picLocks noChangeAspect="1"/>
          </p:cNvPicPr>
          <p:nvPr/>
        </p:nvPicPr>
        <p:blipFill>
          <a:blip r:embed="rId2"/>
          <a:stretch>
            <a:fillRect/>
          </a:stretch>
        </p:blipFill>
        <p:spPr>
          <a:xfrm>
            <a:off x="2727324" y="189690"/>
            <a:ext cx="1003302" cy="3009906"/>
          </a:xfrm>
          <a:prstGeom prst="rect">
            <a:avLst/>
          </a:prstGeom>
        </p:spPr>
      </p:pic>
      <p:pic>
        <p:nvPicPr>
          <p:cNvPr id="6" name="Picture 5">
            <a:extLst>
              <a:ext uri="{FF2B5EF4-FFF2-40B4-BE49-F238E27FC236}">
                <a16:creationId xmlns:a16="http://schemas.microsoft.com/office/drawing/2014/main" id="{412314C6-FBB8-A5F8-0755-F915F9B86B44}"/>
              </a:ext>
            </a:extLst>
          </p:cNvPr>
          <p:cNvPicPr>
            <a:picLocks noChangeAspect="1"/>
          </p:cNvPicPr>
          <p:nvPr/>
        </p:nvPicPr>
        <p:blipFill>
          <a:blip r:embed="rId3"/>
          <a:stretch>
            <a:fillRect/>
          </a:stretch>
        </p:blipFill>
        <p:spPr>
          <a:xfrm>
            <a:off x="6943727" y="171445"/>
            <a:ext cx="4391025" cy="3293269"/>
          </a:xfrm>
          <a:prstGeom prst="rect">
            <a:avLst/>
          </a:prstGeom>
        </p:spPr>
      </p:pic>
      <p:sp>
        <p:nvSpPr>
          <p:cNvPr id="4" name="TextBox 3">
            <a:extLst>
              <a:ext uri="{FF2B5EF4-FFF2-40B4-BE49-F238E27FC236}">
                <a16:creationId xmlns:a16="http://schemas.microsoft.com/office/drawing/2014/main" id="{9D7AA342-14F3-807A-E154-DADF2F6BCFDD}"/>
              </a:ext>
            </a:extLst>
          </p:cNvPr>
          <p:cNvSpPr txBox="1"/>
          <p:nvPr/>
        </p:nvSpPr>
        <p:spPr>
          <a:xfrm>
            <a:off x="361949" y="3199596"/>
            <a:ext cx="5734052" cy="954107"/>
          </a:xfrm>
          <a:prstGeom prst="rect">
            <a:avLst/>
          </a:prstGeom>
          <a:noFill/>
        </p:spPr>
        <p:txBody>
          <a:bodyPr wrap="square" rtlCol="0">
            <a:spAutoFit/>
          </a:bodyPr>
          <a:lstStyle/>
          <a:p>
            <a:pPr algn="just"/>
            <a:r>
              <a:rPr lang="en-US" dirty="0">
                <a:latin typeface="Aptos Display" panose="020B0004020202020204" pitchFamily="34" charset="0"/>
              </a:rPr>
              <a:t>The </a:t>
            </a:r>
            <a:r>
              <a:rPr lang="en-US" dirty="0" err="1">
                <a:latin typeface="Aptos Display" panose="020B0004020202020204" pitchFamily="34" charset="0"/>
              </a:rPr>
              <a:t>countplot</a:t>
            </a:r>
            <a:r>
              <a:rPr lang="en-US" dirty="0">
                <a:latin typeface="Aptos Display" panose="020B0004020202020204" pitchFamily="34" charset="0"/>
              </a:rPr>
              <a:t> for “College Tier” shows a significant disparity between the two tiers. Tier 2 colleges are much more prevalent, with a count close to 900. In contrast, Tier 1 colleges are underrepresented, with a count below 100. This suggests a larger population or more data points for Tier 2 colleges</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C8127BFB-25B7-2E37-C5D0-E537A5517500}"/>
              </a:ext>
            </a:extLst>
          </p:cNvPr>
          <p:cNvSpPr txBox="1"/>
          <p:nvPr/>
        </p:nvSpPr>
        <p:spPr>
          <a:xfrm>
            <a:off x="6848477" y="3982134"/>
            <a:ext cx="4724400" cy="1600438"/>
          </a:xfrm>
          <a:prstGeom prst="rect">
            <a:avLst/>
          </a:prstGeom>
          <a:noFill/>
        </p:spPr>
        <p:txBody>
          <a:bodyPr wrap="square" rtlCol="0">
            <a:spAutoFit/>
          </a:bodyPr>
          <a:lstStyle/>
          <a:p>
            <a:pPr algn="just"/>
            <a:r>
              <a:rPr lang="en-US" dirty="0">
                <a:latin typeface="Aptos Display" panose="020B0004020202020204" pitchFamily="34" charset="0"/>
              </a:rPr>
              <a:t>The boxplot represents the distribution of College GPAs. The majority of GPAs are around 80, as indicated by the box’s central location. The interquartile range is narrow, suggesting minimal variation in GPAs. Outliers exist on both ends, with some GPAs significantly lower or higher than the majority. This indicates a concentration of GPAs around the average, with fewer extreme deviations.</a:t>
            </a:r>
            <a:endParaRPr lang="en-IN" dirty="0">
              <a:latin typeface="Aptos Display" panose="020B0004020202020204" pitchFamily="34" charset="0"/>
            </a:endParaRPr>
          </a:p>
        </p:txBody>
      </p:sp>
    </p:spTree>
    <p:extLst>
      <p:ext uri="{BB962C8B-B14F-4D97-AF65-F5344CB8AC3E}">
        <p14:creationId xmlns:p14="http://schemas.microsoft.com/office/powerpoint/2010/main" val="47837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7699E2-F12A-B99E-0A9B-16112D63636A}"/>
              </a:ext>
            </a:extLst>
          </p:cNvPr>
          <p:cNvPicPr>
            <a:picLocks noChangeAspect="1"/>
          </p:cNvPicPr>
          <p:nvPr/>
        </p:nvPicPr>
        <p:blipFill>
          <a:blip r:embed="rId2"/>
          <a:stretch>
            <a:fillRect/>
          </a:stretch>
        </p:blipFill>
        <p:spPr>
          <a:xfrm>
            <a:off x="752475" y="0"/>
            <a:ext cx="4181475" cy="3136106"/>
          </a:xfrm>
          <a:prstGeom prst="rect">
            <a:avLst/>
          </a:prstGeom>
        </p:spPr>
      </p:pic>
      <p:sp>
        <p:nvSpPr>
          <p:cNvPr id="4" name="TextBox 3">
            <a:extLst>
              <a:ext uri="{FF2B5EF4-FFF2-40B4-BE49-F238E27FC236}">
                <a16:creationId xmlns:a16="http://schemas.microsoft.com/office/drawing/2014/main" id="{20071AC4-B21D-2061-4C1A-DF170BAEFDBC}"/>
              </a:ext>
            </a:extLst>
          </p:cNvPr>
          <p:cNvSpPr txBox="1"/>
          <p:nvPr/>
        </p:nvSpPr>
        <p:spPr>
          <a:xfrm>
            <a:off x="400050" y="3136106"/>
            <a:ext cx="5695950" cy="3108543"/>
          </a:xfrm>
          <a:prstGeom prst="rect">
            <a:avLst/>
          </a:prstGeom>
          <a:noFill/>
        </p:spPr>
        <p:txBody>
          <a:bodyPr wrap="square" rtlCol="0">
            <a:spAutoFit/>
          </a:bodyPr>
          <a:lstStyle/>
          <a:p>
            <a:pPr algn="just"/>
            <a:r>
              <a:rPr lang="en-US" dirty="0">
                <a:latin typeface="Aptos Display" panose="020B0004020202020204" pitchFamily="34" charset="0"/>
              </a:rPr>
              <a:t>The “</a:t>
            </a:r>
            <a:r>
              <a:rPr lang="en-US" dirty="0" err="1">
                <a:latin typeface="Aptos Display" panose="020B0004020202020204" pitchFamily="34" charset="0"/>
              </a:rPr>
              <a:t>Countplot</a:t>
            </a:r>
            <a:r>
              <a:rPr lang="en-US" dirty="0">
                <a:latin typeface="Aptos Display" panose="020B0004020202020204" pitchFamily="34" charset="0"/>
              </a:rPr>
              <a:t> for Graduation Year” graph provides a visual representation of the number of graduations per year from 2006 to 2017. The most striking observation is the significant increase in graduations from 2006, peaking in 2014 and 2015 with counts exceeding 1000. This could be attributed to various factors such as increased enrollment, improved retention rates, or changes in academic policies during these years. However, there is a drastic decline in graduations in 2016 and 2017, which could indicate changes in admission policies, increased dropout rates, or other external factors impacting graduation rates. The steady growth pattern preceding the peak suggests a gradual increase in the number of students reaching graduation. The sudden drop following the peak years is noteworthy and may warrant further investigation to understand the underlying causes. Overall, the graph highlights the dynamic nature of graduation trends over the years, reflecting the influence of various factors on student success and graduation rates.</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92D78454-21AE-79BB-70EC-7C5659E82E74}"/>
              </a:ext>
            </a:extLst>
          </p:cNvPr>
          <p:cNvPicPr>
            <a:picLocks noChangeAspect="1"/>
          </p:cNvPicPr>
          <p:nvPr/>
        </p:nvPicPr>
        <p:blipFill>
          <a:blip r:embed="rId3"/>
          <a:stretch>
            <a:fillRect/>
          </a:stretch>
        </p:blipFill>
        <p:spPr>
          <a:xfrm>
            <a:off x="6696082" y="-228605"/>
            <a:ext cx="4876807" cy="3657605"/>
          </a:xfrm>
          <a:prstGeom prst="rect">
            <a:avLst/>
          </a:prstGeom>
        </p:spPr>
      </p:pic>
      <p:sp>
        <p:nvSpPr>
          <p:cNvPr id="7" name="TextBox 6">
            <a:extLst>
              <a:ext uri="{FF2B5EF4-FFF2-40B4-BE49-F238E27FC236}">
                <a16:creationId xmlns:a16="http://schemas.microsoft.com/office/drawing/2014/main" id="{92881145-5FA2-8AEC-3954-84EFE571974D}"/>
              </a:ext>
            </a:extLst>
          </p:cNvPr>
          <p:cNvSpPr txBox="1"/>
          <p:nvPr/>
        </p:nvSpPr>
        <p:spPr>
          <a:xfrm>
            <a:off x="6486526" y="3243827"/>
            <a:ext cx="5448299" cy="2677656"/>
          </a:xfrm>
          <a:prstGeom prst="rect">
            <a:avLst/>
          </a:prstGeom>
          <a:noFill/>
        </p:spPr>
        <p:txBody>
          <a:bodyPr wrap="square" rtlCol="0">
            <a:spAutoFit/>
          </a:bodyPr>
          <a:lstStyle/>
          <a:p>
            <a:pPr algn="just"/>
            <a:r>
              <a:rPr lang="en-US" dirty="0">
                <a:latin typeface="Aptos Display" panose="020B0004020202020204" pitchFamily="34" charset="0"/>
              </a:rPr>
              <a:t>The “Histogram for English” graph represents the distribution of English scores. The x-axis ranges from 200 to 900, indicating the score range. The y-axis represents frequency, extending up to 500. The data forms a bell-shaped curve, characteristic of a normal distribution. This suggests that the English scores are normally distributed around the mean score of approximately 500. The majority of students have scores around this mean, with fewer students achieving extremely high or low scores. The presence of scores across the entire range indicates a diverse set of English scores among the students. The peak frequency at the score of 500 suggests this score is the most common among the students. The overall shape and spread of the histogram provide insights into the performance of students in English.</a:t>
            </a:r>
            <a:endParaRPr lang="en-IN" dirty="0">
              <a:latin typeface="Aptos Display" panose="020B0004020202020204" pitchFamily="34" charset="0"/>
            </a:endParaRPr>
          </a:p>
        </p:txBody>
      </p:sp>
    </p:spTree>
    <p:extLst>
      <p:ext uri="{BB962C8B-B14F-4D97-AF65-F5344CB8AC3E}">
        <p14:creationId xmlns:p14="http://schemas.microsoft.com/office/powerpoint/2010/main" val="427323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7E70A9-D6F3-E922-8C7B-8ACB930270CA}"/>
              </a:ext>
            </a:extLst>
          </p:cNvPr>
          <p:cNvSpPr>
            <a:spLocks noGrp="1"/>
          </p:cNvSpPr>
          <p:nvPr>
            <p:ph type="title"/>
          </p:nvPr>
        </p:nvSpPr>
        <p:spPr/>
        <p:txBody>
          <a:bodyPr/>
          <a:lstStyle/>
          <a:p>
            <a:pPr algn="ctr"/>
            <a:r>
              <a:rPr lang="en-IN" b="1" dirty="0">
                <a:solidFill>
                  <a:srgbClr val="FF0000"/>
                </a:solidFill>
                <a:latin typeface="Aptos Display" panose="020B0004020202020204" pitchFamily="34" charset="0"/>
              </a:rPr>
              <a:t>Bivariate Analysis </a:t>
            </a:r>
          </a:p>
        </p:txBody>
      </p:sp>
      <p:sp>
        <p:nvSpPr>
          <p:cNvPr id="6" name="Text Placeholder 5">
            <a:extLst>
              <a:ext uri="{FF2B5EF4-FFF2-40B4-BE49-F238E27FC236}">
                <a16:creationId xmlns:a16="http://schemas.microsoft.com/office/drawing/2014/main" id="{BE4D84F4-8248-BBA4-884A-02BDECF2DF8C}"/>
              </a:ext>
            </a:extLst>
          </p:cNvPr>
          <p:cNvSpPr>
            <a:spLocks noGrp="1"/>
          </p:cNvSpPr>
          <p:nvPr>
            <p:ph type="body" idx="1"/>
          </p:nvPr>
        </p:nvSpPr>
        <p:spPr/>
        <p:txBody>
          <a:bodyPr>
            <a:normAutofit/>
          </a:bodyPr>
          <a:lstStyle/>
          <a:p>
            <a:pPr marL="114300" indent="0" algn="just">
              <a:buNone/>
            </a:pPr>
            <a:r>
              <a:rPr lang="en-US" sz="2000" dirty="0">
                <a:latin typeface="Aptos Display" panose="020B0004020202020204" pitchFamily="34" charset="0"/>
              </a:rPr>
              <a:t>Bivariate analysis is a statistical method used to explore the relationship between two variables in a dataset. It focuses on understanding how changes in one variable are associated with changes in another variable. In other words, it examines the degree of association or correlation between two variables and helps in identifying patterns, trends, and dependencies in the data.</a:t>
            </a:r>
          </a:p>
          <a:p>
            <a:pPr marL="114300" indent="0" algn="just">
              <a:buNone/>
            </a:pPr>
            <a:r>
              <a:rPr lang="en-US" sz="2000" dirty="0">
                <a:latin typeface="Aptos Display" panose="020B0004020202020204" pitchFamily="34" charset="0"/>
              </a:rPr>
              <a:t>Bivariate analysis involves analyzing pairs of variables simultaneously to determine whether there is a relationship between them. This relationship can be either linear or non-linear, positive or negative. Common techniques used in bivariate analysis include scatter plots, correlation analysis, regression analysis, and contingency tables.</a:t>
            </a:r>
            <a:endParaRPr lang="en-IN" sz="2000" dirty="0">
              <a:latin typeface="Aptos Display" panose="020B0004020202020204" pitchFamily="34" charset="0"/>
            </a:endParaRPr>
          </a:p>
        </p:txBody>
      </p:sp>
    </p:spTree>
    <p:extLst>
      <p:ext uri="{BB962C8B-B14F-4D97-AF65-F5344CB8AC3E}">
        <p14:creationId xmlns:p14="http://schemas.microsoft.com/office/powerpoint/2010/main" val="118264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7DE8F-A2DE-B782-98E0-7DCFA789A1FF}"/>
              </a:ext>
            </a:extLst>
          </p:cNvPr>
          <p:cNvPicPr>
            <a:picLocks noChangeAspect="1"/>
          </p:cNvPicPr>
          <p:nvPr/>
        </p:nvPicPr>
        <p:blipFill>
          <a:blip r:embed="rId2"/>
          <a:stretch>
            <a:fillRect/>
          </a:stretch>
        </p:blipFill>
        <p:spPr>
          <a:xfrm>
            <a:off x="828675" y="0"/>
            <a:ext cx="4318008" cy="3238506"/>
          </a:xfrm>
          <a:prstGeom prst="rect">
            <a:avLst/>
          </a:prstGeom>
        </p:spPr>
      </p:pic>
      <p:sp>
        <p:nvSpPr>
          <p:cNvPr id="4" name="TextBox 3">
            <a:extLst>
              <a:ext uri="{FF2B5EF4-FFF2-40B4-BE49-F238E27FC236}">
                <a16:creationId xmlns:a16="http://schemas.microsoft.com/office/drawing/2014/main" id="{FDAD0933-D5DD-6460-1688-D8D13FE043C7}"/>
              </a:ext>
            </a:extLst>
          </p:cNvPr>
          <p:cNvSpPr txBox="1"/>
          <p:nvPr/>
        </p:nvSpPr>
        <p:spPr>
          <a:xfrm>
            <a:off x="228601" y="3238506"/>
            <a:ext cx="5867399" cy="2462213"/>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DOJ” illustrates the distribution of salaries over different joining dates from 1992 to 2016. A dense cluster of data points around lower salaries, particularly between 2008 and 2016, suggests a significant number of individuals joined with salaries less than 1.0E6 during this period. As the salary increases, the data points become more scattered, indicating fewer individuals with higher salaries. The noticeable gap in data points between approximately 1.0E6 and 2.0E6 on the Salary axis suggests fewer joiners in this salary range. The few scattered data points at higher salary levels indicate that only a small number of individuals joined with higher salaries over the years. The graph provides insights into salary trends over time.</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6DDE0207-615D-03DD-1C63-B1F54CA1737F}"/>
              </a:ext>
            </a:extLst>
          </p:cNvPr>
          <p:cNvPicPr>
            <a:picLocks noChangeAspect="1"/>
          </p:cNvPicPr>
          <p:nvPr/>
        </p:nvPicPr>
        <p:blipFill>
          <a:blip r:embed="rId3"/>
          <a:stretch>
            <a:fillRect/>
          </a:stretch>
        </p:blipFill>
        <p:spPr>
          <a:xfrm>
            <a:off x="7045317" y="1"/>
            <a:ext cx="4318008" cy="3238506"/>
          </a:xfrm>
          <a:prstGeom prst="rect">
            <a:avLst/>
          </a:prstGeom>
        </p:spPr>
      </p:pic>
      <p:sp>
        <p:nvSpPr>
          <p:cNvPr id="7" name="TextBox 6">
            <a:extLst>
              <a:ext uri="{FF2B5EF4-FFF2-40B4-BE49-F238E27FC236}">
                <a16:creationId xmlns:a16="http://schemas.microsoft.com/office/drawing/2014/main" id="{9994AF27-A5FA-5E1D-196F-7577A5575306}"/>
              </a:ext>
            </a:extLst>
          </p:cNvPr>
          <p:cNvSpPr txBox="1"/>
          <p:nvPr/>
        </p:nvSpPr>
        <p:spPr>
          <a:xfrm>
            <a:off x="6276975" y="3352800"/>
            <a:ext cx="5762625" cy="2677656"/>
          </a:xfrm>
          <a:prstGeom prst="rect">
            <a:avLst/>
          </a:prstGeom>
          <a:noFill/>
        </p:spPr>
        <p:txBody>
          <a:bodyPr wrap="square" rtlCol="0">
            <a:spAutoFit/>
          </a:bodyPr>
          <a:lstStyle/>
          <a:p>
            <a:pPr algn="just"/>
            <a:r>
              <a:rPr lang="en-US" b="0" i="0" dirty="0">
                <a:solidFill>
                  <a:schemeClr val="tx1"/>
                </a:solidFill>
                <a:effectLst/>
                <a:latin typeface="Aptos Display" panose="020B0004020202020204" pitchFamily="34" charset="0"/>
              </a:rPr>
              <a:t>The scatter plot titled “Scatter plot between Salary and 12 graduation” illustrates the relationship between salary and the year of 12th graduation. The data points are concentrated around lower salaries for graduates from around 2000 to 2012, indicating a common salary range for these individuals. As the year of 12th graduation increases, there is no clear trend indicating an increase or decrease in salary. This suggests that other factors might be influencing income levels. There are some outliers with higher salaries, especially noticeable for graduates around the years 2007 and 2012. However, these do not form a consistent pattern to derive a concrete correlation between the year of graduation and salary level. The plot reveals a trend where most joiners are in the lower salary bracket and recent years have seen an increase in such </a:t>
            </a:r>
            <a:r>
              <a:rPr lang="en-US" b="0" i="0" dirty="0" err="1">
                <a:solidFill>
                  <a:schemeClr val="tx1"/>
                </a:solidFill>
                <a:effectLst/>
                <a:latin typeface="Aptos Display" panose="020B0004020202020204" pitchFamily="34" charset="0"/>
              </a:rPr>
              <a:t>joinings</a:t>
            </a:r>
            <a:r>
              <a:rPr lang="en-US" b="0" i="0" dirty="0">
                <a:solidFill>
                  <a:schemeClr val="tx1"/>
                </a:solidFill>
                <a:effectLst/>
                <a:latin typeface="Aptos Display" panose="020B0004020202020204" pitchFamily="34" charset="0"/>
              </a:rPr>
              <a:t>.</a:t>
            </a:r>
            <a:endParaRPr lang="en-IN"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73581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F7998-B653-F686-69B3-6DF3D84657B8}"/>
              </a:ext>
            </a:extLst>
          </p:cNvPr>
          <p:cNvPicPr>
            <a:picLocks noChangeAspect="1"/>
          </p:cNvPicPr>
          <p:nvPr/>
        </p:nvPicPr>
        <p:blipFill>
          <a:blip r:embed="rId2"/>
          <a:stretch>
            <a:fillRect/>
          </a:stretch>
        </p:blipFill>
        <p:spPr>
          <a:xfrm>
            <a:off x="428633" y="157169"/>
            <a:ext cx="4571999" cy="3428999"/>
          </a:xfrm>
          <a:prstGeom prst="rect">
            <a:avLst/>
          </a:prstGeom>
        </p:spPr>
      </p:pic>
      <p:pic>
        <p:nvPicPr>
          <p:cNvPr id="5" name="Picture 4">
            <a:extLst>
              <a:ext uri="{FF2B5EF4-FFF2-40B4-BE49-F238E27FC236}">
                <a16:creationId xmlns:a16="http://schemas.microsoft.com/office/drawing/2014/main" id="{80CF12E6-665B-FE65-64C5-877F323A30A7}"/>
              </a:ext>
            </a:extLst>
          </p:cNvPr>
          <p:cNvPicPr>
            <a:picLocks noChangeAspect="1"/>
          </p:cNvPicPr>
          <p:nvPr/>
        </p:nvPicPr>
        <p:blipFill>
          <a:blip r:embed="rId3"/>
          <a:stretch>
            <a:fillRect/>
          </a:stretch>
        </p:blipFill>
        <p:spPr>
          <a:xfrm>
            <a:off x="6696068" y="0"/>
            <a:ext cx="4781557" cy="3586168"/>
          </a:xfrm>
          <a:prstGeom prst="rect">
            <a:avLst/>
          </a:prstGeom>
        </p:spPr>
      </p:pic>
      <p:sp>
        <p:nvSpPr>
          <p:cNvPr id="6" name="TextBox 5">
            <a:extLst>
              <a:ext uri="{FF2B5EF4-FFF2-40B4-BE49-F238E27FC236}">
                <a16:creationId xmlns:a16="http://schemas.microsoft.com/office/drawing/2014/main" id="{F94191F0-ED67-76D0-EB28-B754BF07342F}"/>
              </a:ext>
            </a:extLst>
          </p:cNvPr>
          <p:cNvSpPr txBox="1"/>
          <p:nvPr/>
        </p:nvSpPr>
        <p:spPr>
          <a:xfrm>
            <a:off x="514350" y="3714750"/>
            <a:ext cx="5581650" cy="2677656"/>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10percentage” illustrates the relationship between salary and 10% percentage. The data points are concentrated around lower salaries, indicating a high concentration of individuals with lower salaries and varying 10% percentages. As the salary increases, the data points become more scattered, indicating fewer individuals with higher salaries. There is no clear trend or correlation observable; however, it’s noticeable that individuals with a 10% percentage above 80 are generally in the lower salary bracket. The data becomes sparse in the higher salary range, indicating less frequency of such occurrences. The plot reveals a trend where most joiners are in the lower salary bracket and recent years have seen an increase in such </a:t>
            </a:r>
            <a:r>
              <a:rPr lang="en-US" dirty="0" err="1">
                <a:latin typeface="Aptos Display" panose="020B0004020202020204" pitchFamily="34" charset="0"/>
              </a:rPr>
              <a:t>joinings</a:t>
            </a:r>
            <a:r>
              <a:rPr lang="en-US" dirty="0">
                <a:latin typeface="Aptos Display" panose="020B0004020202020204" pitchFamily="34" charset="0"/>
              </a:rPr>
              <a:t>.</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B513B3CA-6769-CC85-0F0A-CF6E504F72B3}"/>
              </a:ext>
            </a:extLst>
          </p:cNvPr>
          <p:cNvSpPr txBox="1"/>
          <p:nvPr/>
        </p:nvSpPr>
        <p:spPr>
          <a:xfrm>
            <a:off x="6296025" y="3714750"/>
            <a:ext cx="5619750" cy="2462213"/>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a:t>
            </a:r>
            <a:r>
              <a:rPr lang="en-US" dirty="0" err="1">
                <a:latin typeface="Aptos Display" panose="020B0004020202020204" pitchFamily="34" charset="0"/>
              </a:rPr>
              <a:t>CollegeID</a:t>
            </a:r>
            <a:r>
              <a:rPr lang="en-US" dirty="0">
                <a:latin typeface="Aptos Display" panose="020B0004020202020204" pitchFamily="34" charset="0"/>
              </a:rPr>
              <a:t>” illustrates the relationship between salary and </a:t>
            </a:r>
            <a:r>
              <a:rPr lang="en-US" dirty="0" err="1">
                <a:latin typeface="Aptos Display" panose="020B0004020202020204" pitchFamily="34" charset="0"/>
              </a:rPr>
              <a:t>CollegeID</a:t>
            </a:r>
            <a:r>
              <a:rPr lang="en-US" dirty="0">
                <a:latin typeface="Aptos Display" panose="020B0004020202020204" pitchFamily="34" charset="0"/>
              </a:rPr>
              <a:t>. The data points are concentrated around lower salaries, indicating a high concentration of individuals with lower salaries and varying </a:t>
            </a:r>
            <a:r>
              <a:rPr lang="en-US" dirty="0" err="1">
                <a:latin typeface="Aptos Display" panose="020B0004020202020204" pitchFamily="34" charset="0"/>
              </a:rPr>
              <a:t>CollegeIDs</a:t>
            </a:r>
            <a:r>
              <a:rPr lang="en-US" dirty="0">
                <a:latin typeface="Aptos Display" panose="020B0004020202020204" pitchFamily="34" charset="0"/>
              </a:rPr>
              <a:t>. As the salary increases, the data points become more scattered, indicating fewer individuals with higher salaries. There is no clear trend or correlation observable; however, it’s noticeable that individuals with a </a:t>
            </a:r>
            <a:r>
              <a:rPr lang="en-US" dirty="0" err="1">
                <a:latin typeface="Aptos Display" panose="020B0004020202020204" pitchFamily="34" charset="0"/>
              </a:rPr>
              <a:t>CollegeID</a:t>
            </a:r>
            <a:r>
              <a:rPr lang="en-US" dirty="0">
                <a:latin typeface="Aptos Display" panose="020B0004020202020204" pitchFamily="34" charset="0"/>
              </a:rPr>
              <a:t> above 8000 are generally in the lower salary bracket. The data becomes sparse in the higher salary range, indicating less frequency of such occurrences. The plot reveals a trend where most joiners are in the lower salary bracket and recent years have seen an increase in such </a:t>
            </a:r>
            <a:r>
              <a:rPr lang="en-US" dirty="0" err="1">
                <a:latin typeface="Aptos Display" panose="020B0004020202020204" pitchFamily="34" charset="0"/>
              </a:rPr>
              <a:t>joinings</a:t>
            </a:r>
            <a:r>
              <a:rPr lang="en-US" dirty="0">
                <a:latin typeface="Aptos Display" panose="020B0004020202020204" pitchFamily="34" charset="0"/>
              </a:rPr>
              <a:t>. </a:t>
            </a:r>
            <a:endParaRPr lang="en-IN" dirty="0">
              <a:latin typeface="Aptos Display" panose="020B0004020202020204" pitchFamily="34" charset="0"/>
            </a:endParaRPr>
          </a:p>
        </p:txBody>
      </p:sp>
    </p:spTree>
    <p:extLst>
      <p:ext uri="{BB962C8B-B14F-4D97-AF65-F5344CB8AC3E}">
        <p14:creationId xmlns:p14="http://schemas.microsoft.com/office/powerpoint/2010/main" val="3862843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FF2B1-AC13-5C2E-B7A3-78BAC4470F03}"/>
              </a:ext>
            </a:extLst>
          </p:cNvPr>
          <p:cNvPicPr>
            <a:picLocks noChangeAspect="1"/>
          </p:cNvPicPr>
          <p:nvPr/>
        </p:nvPicPr>
        <p:blipFill>
          <a:blip r:embed="rId2"/>
          <a:stretch>
            <a:fillRect/>
          </a:stretch>
        </p:blipFill>
        <p:spPr>
          <a:xfrm>
            <a:off x="619118" y="104770"/>
            <a:ext cx="4133857" cy="3100392"/>
          </a:xfrm>
          <a:prstGeom prst="rect">
            <a:avLst/>
          </a:prstGeom>
        </p:spPr>
      </p:pic>
      <p:sp>
        <p:nvSpPr>
          <p:cNvPr id="4" name="TextBox 3">
            <a:extLst>
              <a:ext uri="{FF2B5EF4-FFF2-40B4-BE49-F238E27FC236}">
                <a16:creationId xmlns:a16="http://schemas.microsoft.com/office/drawing/2014/main" id="{F4C11261-B451-544F-5B14-F299708D013F}"/>
              </a:ext>
            </a:extLst>
          </p:cNvPr>
          <p:cNvSpPr txBox="1"/>
          <p:nvPr/>
        </p:nvSpPr>
        <p:spPr>
          <a:xfrm>
            <a:off x="323850" y="3152775"/>
            <a:ext cx="5067300" cy="2677656"/>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12%” illustrates the relationship between salary and 12% percentage. The data points are concentrated around lower salaries, indicating a high concentration of individuals with lower salaries and varying 12% percentages. As the salary increases, the data points become more scattered, indicating fewer individuals with higher salaries. There is no clear trend or correlation observable; however, it’s noticeable that individuals with a 12% percentage above 80 are generally in the lower salary bracket. The data becomes sparse in the higher salary range, indicating less frequency of such occurrences. The plot reveals a trend where most joiners are in the lower salary bracket and recent years have seen an increase in such </a:t>
            </a:r>
            <a:r>
              <a:rPr lang="en-US" dirty="0" err="1">
                <a:latin typeface="Aptos Display" panose="020B0004020202020204" pitchFamily="34" charset="0"/>
              </a:rPr>
              <a:t>joinings</a:t>
            </a:r>
            <a:r>
              <a:rPr lang="en-US" dirty="0">
                <a:latin typeface="Aptos Display" panose="020B0004020202020204" pitchFamily="34" charset="0"/>
              </a:rPr>
              <a:t>.</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0F4EF716-C8D7-1D4D-C38C-9A0E9982CE7D}"/>
              </a:ext>
            </a:extLst>
          </p:cNvPr>
          <p:cNvPicPr>
            <a:picLocks noChangeAspect="1"/>
          </p:cNvPicPr>
          <p:nvPr/>
        </p:nvPicPr>
        <p:blipFill>
          <a:blip r:embed="rId3"/>
          <a:stretch>
            <a:fillRect/>
          </a:stretch>
        </p:blipFill>
        <p:spPr>
          <a:xfrm>
            <a:off x="6800852" y="0"/>
            <a:ext cx="4552948" cy="3414711"/>
          </a:xfrm>
          <a:prstGeom prst="rect">
            <a:avLst/>
          </a:prstGeom>
        </p:spPr>
      </p:pic>
      <p:sp>
        <p:nvSpPr>
          <p:cNvPr id="7" name="TextBox 6">
            <a:extLst>
              <a:ext uri="{FF2B5EF4-FFF2-40B4-BE49-F238E27FC236}">
                <a16:creationId xmlns:a16="http://schemas.microsoft.com/office/drawing/2014/main" id="{13A1F38E-C4E8-825E-71EB-61DCF8E34EB2}"/>
              </a:ext>
            </a:extLst>
          </p:cNvPr>
          <p:cNvSpPr txBox="1"/>
          <p:nvPr/>
        </p:nvSpPr>
        <p:spPr>
          <a:xfrm>
            <a:off x="6629400" y="3443290"/>
            <a:ext cx="4724400" cy="2893100"/>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a:t>
            </a:r>
            <a:r>
              <a:rPr lang="en-US" dirty="0" err="1">
                <a:latin typeface="Aptos Display" panose="020B0004020202020204" pitchFamily="34" charset="0"/>
              </a:rPr>
              <a:t>collegeGPA</a:t>
            </a:r>
            <a:r>
              <a:rPr lang="en-US" dirty="0">
                <a:latin typeface="Aptos Display" panose="020B0004020202020204" pitchFamily="34" charset="0"/>
              </a:rPr>
              <a:t>” illustrates the relationship between salary and college GPA. The data points are concentrated around lower salaries, indicating a high concentration of individuals with lower salaries and varying GPAs. As the GPA increases, the data points become more scattered, indicating fewer individuals with higher salaries. There is no clear trend or correlation observable; however, it’s noticeable that individuals with a GPA above 80 are generally in the lower salary bracket. The data becomes sparse in the higher salary range, indicating less frequency of such occurrences. The plot reveals a trend where most joiners are in the lower salary bracket and recent years have seen an increase in such </a:t>
            </a:r>
            <a:r>
              <a:rPr lang="en-US" dirty="0" err="1">
                <a:latin typeface="Aptos Display" panose="020B0004020202020204" pitchFamily="34" charset="0"/>
              </a:rPr>
              <a:t>joinings</a:t>
            </a:r>
            <a:r>
              <a:rPr lang="en-US" dirty="0">
                <a:latin typeface="Aptos Display" panose="020B0004020202020204" pitchFamily="34" charset="0"/>
              </a:rPr>
              <a:t>.</a:t>
            </a:r>
            <a:endParaRPr lang="en-IN" dirty="0">
              <a:latin typeface="Aptos Display" panose="020B0004020202020204" pitchFamily="34" charset="0"/>
            </a:endParaRPr>
          </a:p>
        </p:txBody>
      </p:sp>
    </p:spTree>
    <p:extLst>
      <p:ext uri="{BB962C8B-B14F-4D97-AF65-F5344CB8AC3E}">
        <p14:creationId xmlns:p14="http://schemas.microsoft.com/office/powerpoint/2010/main" val="275497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02FDC1-E61B-4500-326A-EAF85DF745A8}"/>
              </a:ext>
            </a:extLst>
          </p:cNvPr>
          <p:cNvPicPr>
            <a:picLocks noChangeAspect="1"/>
          </p:cNvPicPr>
          <p:nvPr/>
        </p:nvPicPr>
        <p:blipFill>
          <a:blip r:embed="rId2"/>
          <a:stretch>
            <a:fillRect/>
          </a:stretch>
        </p:blipFill>
        <p:spPr>
          <a:xfrm>
            <a:off x="628643" y="128587"/>
            <a:ext cx="4229100" cy="3171825"/>
          </a:xfrm>
          <a:prstGeom prst="rect">
            <a:avLst/>
          </a:prstGeom>
        </p:spPr>
      </p:pic>
      <p:pic>
        <p:nvPicPr>
          <p:cNvPr id="6" name="Picture 5">
            <a:extLst>
              <a:ext uri="{FF2B5EF4-FFF2-40B4-BE49-F238E27FC236}">
                <a16:creationId xmlns:a16="http://schemas.microsoft.com/office/drawing/2014/main" id="{29816209-63C0-3A43-6404-A6C6960E2F50}"/>
              </a:ext>
            </a:extLst>
          </p:cNvPr>
          <p:cNvPicPr>
            <a:picLocks noChangeAspect="1"/>
          </p:cNvPicPr>
          <p:nvPr/>
        </p:nvPicPr>
        <p:blipFill>
          <a:blip r:embed="rId3"/>
          <a:stretch>
            <a:fillRect/>
          </a:stretch>
        </p:blipFill>
        <p:spPr>
          <a:xfrm>
            <a:off x="6553194" y="-200029"/>
            <a:ext cx="5105406" cy="3829055"/>
          </a:xfrm>
          <a:prstGeom prst="rect">
            <a:avLst/>
          </a:prstGeom>
        </p:spPr>
      </p:pic>
      <p:sp>
        <p:nvSpPr>
          <p:cNvPr id="10" name="TextBox 9">
            <a:extLst>
              <a:ext uri="{FF2B5EF4-FFF2-40B4-BE49-F238E27FC236}">
                <a16:creationId xmlns:a16="http://schemas.microsoft.com/office/drawing/2014/main" id="{DC512C47-9590-D625-721D-48AD1ACE41F5}"/>
              </a:ext>
            </a:extLst>
          </p:cNvPr>
          <p:cNvSpPr txBox="1"/>
          <p:nvPr/>
        </p:nvSpPr>
        <p:spPr>
          <a:xfrm>
            <a:off x="314325" y="3300412"/>
            <a:ext cx="6048375" cy="2893100"/>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a:t>
            </a:r>
            <a:r>
              <a:rPr lang="en-US" dirty="0" err="1">
                <a:latin typeface="Aptos Display" panose="020B0004020202020204" pitchFamily="34" charset="0"/>
              </a:rPr>
              <a:t>CollegeCityID</a:t>
            </a:r>
            <a:r>
              <a:rPr lang="en-US" dirty="0">
                <a:latin typeface="Aptos Display" panose="020B0004020202020204" pitchFamily="34" charset="0"/>
              </a:rPr>
              <a:t>" illustrates the relationship between salary and </a:t>
            </a:r>
            <a:r>
              <a:rPr lang="en-US" dirty="0" err="1">
                <a:latin typeface="Aptos Display" panose="020B0004020202020204" pitchFamily="34" charset="0"/>
              </a:rPr>
              <a:t>CollegeCityID</a:t>
            </a:r>
            <a:r>
              <a:rPr lang="en-US" dirty="0">
                <a:latin typeface="Aptos Display" panose="020B0004020202020204" pitchFamily="34" charset="0"/>
              </a:rPr>
              <a:t>. The data points are concentrated around lower salaries, indicating a high concentration of individuals with lower salaries and varying </a:t>
            </a:r>
            <a:r>
              <a:rPr lang="en-US" dirty="0" err="1">
                <a:latin typeface="Aptos Display" panose="020B0004020202020204" pitchFamily="34" charset="0"/>
              </a:rPr>
              <a:t>CollegeCityIDs</a:t>
            </a:r>
            <a:r>
              <a:rPr lang="en-US" dirty="0">
                <a:latin typeface="Aptos Display" panose="020B0004020202020204" pitchFamily="34" charset="0"/>
              </a:rPr>
              <a:t>. As the salary increases, the data points become more scattered, indicating fewer individuals with higher salaries. There is no clear trend or correlation observable; however, it's evident that people from a broader range of </a:t>
            </a:r>
            <a:r>
              <a:rPr lang="en-US" dirty="0" err="1">
                <a:latin typeface="Aptos Display" panose="020B0004020202020204" pitchFamily="34" charset="0"/>
              </a:rPr>
              <a:t>CollegeCityIDs</a:t>
            </a:r>
            <a:r>
              <a:rPr lang="en-US" dirty="0">
                <a:latin typeface="Aptos Display" panose="020B0004020202020204" pitchFamily="34" charset="0"/>
              </a:rPr>
              <a:t> are represented in the lower salary bracket. The spread becomes sparse in higher salary brackets, indicating less representation from varied </a:t>
            </a:r>
            <a:r>
              <a:rPr lang="en-US" dirty="0" err="1">
                <a:latin typeface="Aptos Display" panose="020B0004020202020204" pitchFamily="34" charset="0"/>
              </a:rPr>
              <a:t>CollegeCityIDs</a:t>
            </a:r>
            <a:r>
              <a:rPr lang="en-US" dirty="0">
                <a:latin typeface="Aptos Display" panose="020B0004020202020204" pitchFamily="34" charset="0"/>
              </a:rPr>
              <a:t>. This could imply that only specific cities or colleges are associated with higher earning graduates, or it could be a result of fewer data points available for those earning higher salaries. The plot reveals a trend where most joiners are in the lower salary bracket and recent years have seen an increase in such </a:t>
            </a:r>
            <a:r>
              <a:rPr lang="en-US" dirty="0" err="1">
                <a:latin typeface="Aptos Display" panose="020B0004020202020204" pitchFamily="34" charset="0"/>
              </a:rPr>
              <a:t>joinings</a:t>
            </a:r>
            <a:r>
              <a:rPr lang="en-US" dirty="0">
                <a:latin typeface="Aptos Display" panose="020B0004020202020204" pitchFamily="34" charset="0"/>
              </a:rPr>
              <a:t>.</a:t>
            </a:r>
          </a:p>
        </p:txBody>
      </p:sp>
      <p:sp>
        <p:nvSpPr>
          <p:cNvPr id="12" name="TextBox 11">
            <a:extLst>
              <a:ext uri="{FF2B5EF4-FFF2-40B4-BE49-F238E27FC236}">
                <a16:creationId xmlns:a16="http://schemas.microsoft.com/office/drawing/2014/main" id="{D225D1B6-94C3-F6AE-D89A-904940F292ED}"/>
              </a:ext>
            </a:extLst>
          </p:cNvPr>
          <p:cNvSpPr txBox="1"/>
          <p:nvPr/>
        </p:nvSpPr>
        <p:spPr>
          <a:xfrm>
            <a:off x="6572250" y="3429000"/>
            <a:ext cx="5305425" cy="2462213"/>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Logical” illustrates the relationship between salary and logical reasoning ability. A dense cluster of data points is visible at the lower salary range, indicating a large number of individuals with varying levels of logical skills earn similar, lower salaries. As the salary increases, the density of points decreases, suggesting fewer people earn higher salaries. There is no clear trend or correlation observable; however, there appears to be a concentration of lower “Logical” values associated with lower salaries. For higher salaries, the “Logical” values are more spread out, indicating variability and lack of a distinct pattern. This could potentially imply that other factors contribute to the salary variation at higher income levels.</a:t>
            </a:r>
            <a:endParaRPr lang="en-IN" dirty="0">
              <a:latin typeface="Aptos Display" panose="020B0004020202020204" pitchFamily="34" charset="0"/>
            </a:endParaRPr>
          </a:p>
        </p:txBody>
      </p:sp>
    </p:spTree>
    <p:extLst>
      <p:ext uri="{BB962C8B-B14F-4D97-AF65-F5344CB8AC3E}">
        <p14:creationId xmlns:p14="http://schemas.microsoft.com/office/powerpoint/2010/main" val="107180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284132-C49D-28D8-CCF9-6680C2A52975}"/>
              </a:ext>
            </a:extLst>
          </p:cNvPr>
          <p:cNvPicPr>
            <a:picLocks noChangeAspect="1"/>
          </p:cNvPicPr>
          <p:nvPr/>
        </p:nvPicPr>
        <p:blipFill>
          <a:blip r:embed="rId2"/>
          <a:stretch>
            <a:fillRect/>
          </a:stretch>
        </p:blipFill>
        <p:spPr>
          <a:xfrm>
            <a:off x="790575" y="0"/>
            <a:ext cx="4352925" cy="3248025"/>
          </a:xfrm>
          <a:prstGeom prst="rect">
            <a:avLst/>
          </a:prstGeom>
        </p:spPr>
      </p:pic>
      <p:sp>
        <p:nvSpPr>
          <p:cNvPr id="4" name="TextBox 3">
            <a:extLst>
              <a:ext uri="{FF2B5EF4-FFF2-40B4-BE49-F238E27FC236}">
                <a16:creationId xmlns:a16="http://schemas.microsoft.com/office/drawing/2014/main" id="{95FC93A6-DA58-1ACB-0E91-F7D04550CD6A}"/>
              </a:ext>
            </a:extLst>
          </p:cNvPr>
          <p:cNvSpPr txBox="1"/>
          <p:nvPr/>
        </p:nvSpPr>
        <p:spPr>
          <a:xfrm>
            <a:off x="228600" y="3248025"/>
            <a:ext cx="5772151" cy="2893100"/>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English” illustrates the relationship between salary and English proficiency. A dense cluster of data points is visible at the lower salary range, indicating a large number of individuals with varying levels of English proficiency earn similar, lower salaries. As English proficiency increases, there is a noticeable trend where higher proficiency correlates with an increase in salary up to a certain point. However, this trend isn’t linear or consistent; there are exceptions and outliers. For instance, individuals with high English scores are seen across various salary ranges, including the lower end. Additionally, there’s a sparse distribution of data points at higher salaries indicating fewer individuals but not necessarily correlating to their English proficiency levels. This could potentially imply that other factors contribute to the salary variation at higher income levels.</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4E1FF670-ED0D-EF3E-15E4-FA7BD8B3F2C9}"/>
              </a:ext>
            </a:extLst>
          </p:cNvPr>
          <p:cNvPicPr>
            <a:picLocks noChangeAspect="1"/>
          </p:cNvPicPr>
          <p:nvPr/>
        </p:nvPicPr>
        <p:blipFill>
          <a:blip r:embed="rId3"/>
          <a:stretch>
            <a:fillRect/>
          </a:stretch>
        </p:blipFill>
        <p:spPr>
          <a:xfrm>
            <a:off x="7261230" y="0"/>
            <a:ext cx="4330702" cy="3248026"/>
          </a:xfrm>
          <a:prstGeom prst="rect">
            <a:avLst/>
          </a:prstGeom>
        </p:spPr>
      </p:pic>
      <p:sp>
        <p:nvSpPr>
          <p:cNvPr id="7" name="TextBox 6">
            <a:extLst>
              <a:ext uri="{FF2B5EF4-FFF2-40B4-BE49-F238E27FC236}">
                <a16:creationId xmlns:a16="http://schemas.microsoft.com/office/drawing/2014/main" id="{BDAEFB28-6CCF-1BFC-3315-5B8697D7F475}"/>
              </a:ext>
            </a:extLst>
          </p:cNvPr>
          <p:cNvSpPr txBox="1"/>
          <p:nvPr/>
        </p:nvSpPr>
        <p:spPr>
          <a:xfrm>
            <a:off x="6296025" y="3248025"/>
            <a:ext cx="5772150" cy="2677656"/>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Quant” illustrates the relationship between salary and quant scores. A dense cluster of data points is visible at the lower salary range, indicating a large number of individuals with varying levels of quant skills earn similar, lower salaries. As the quant score increases, the data points become more scattered, indicating fewer individuals with higher salaries. There is no clear trend or correlation observable; however, it’s noticeable that individuals with a quant score above 700 are generally in the lower salary bracket. The data becomes sparse in the higher salary range, indicating less frequency of such occurrences. This could potentially imply that other factors contribute to the salary variation at higher income levels. The plot reveals a trend where most joiners are in the lower salary bracket and recent years have seen an increase in such </a:t>
            </a:r>
            <a:r>
              <a:rPr lang="en-US" dirty="0" err="1">
                <a:latin typeface="Aptos Display" panose="020B0004020202020204" pitchFamily="34" charset="0"/>
              </a:rPr>
              <a:t>joinings</a:t>
            </a:r>
            <a:r>
              <a:rPr lang="en-US" dirty="0">
                <a:latin typeface="Aptos Display" panose="020B0004020202020204" pitchFamily="34" charset="0"/>
              </a:rPr>
              <a:t>.</a:t>
            </a:r>
            <a:endParaRPr lang="en-IN" dirty="0">
              <a:latin typeface="Aptos Display" panose="020B0004020202020204" pitchFamily="34" charset="0"/>
            </a:endParaRPr>
          </a:p>
        </p:txBody>
      </p:sp>
    </p:spTree>
    <p:extLst>
      <p:ext uri="{BB962C8B-B14F-4D97-AF65-F5344CB8AC3E}">
        <p14:creationId xmlns:p14="http://schemas.microsoft.com/office/powerpoint/2010/main" val="216990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75133" y="1028363"/>
            <a:ext cx="10132351" cy="4524275"/>
          </a:xfrm>
          <a:prstGeom prst="rect">
            <a:avLst/>
          </a:prstGeom>
          <a:noFill/>
          <a:ln>
            <a:noFill/>
          </a:ln>
        </p:spPr>
        <p:txBody>
          <a:bodyPr spcFirstLastPara="1" wrap="square" lIns="91425" tIns="45700" rIns="91425" bIns="45700" anchor="t" anchorCtr="0">
            <a:spAutoFit/>
          </a:bodyPr>
          <a:lstStyle/>
          <a:p>
            <a:pPr algn="just"/>
            <a:r>
              <a:rPr lang="en-US" sz="1800" dirty="0">
                <a:latin typeface="Aptos Display" panose="020B0004020202020204" pitchFamily="34" charset="0"/>
              </a:rPr>
              <a:t>As an individual with a Bachelor's degree in Computer Engineering (</a:t>
            </a:r>
            <a:r>
              <a:rPr lang="en-US" sz="1800" dirty="0" err="1">
                <a:latin typeface="Aptos Display" panose="020B0004020202020204" pitchFamily="34" charset="0"/>
              </a:rPr>
              <a:t>B.Tech</a:t>
            </a:r>
            <a:r>
              <a:rPr lang="en-US" sz="1800" dirty="0">
                <a:latin typeface="Aptos Display" panose="020B0004020202020204" pitchFamily="34" charset="0"/>
              </a:rPr>
              <a:t>), I have a strong foundation in computer science principles, algorithms, and programming. My desire to learn data science stems from the realization of its potential to extract valuable insights from vast amounts of data, driving informed decision-making and innovation across various industries.</a:t>
            </a:r>
          </a:p>
          <a:p>
            <a:pPr algn="just"/>
            <a:r>
              <a:rPr lang="en-US" sz="1800" dirty="0">
                <a:latin typeface="Aptos Display" panose="020B0004020202020204" pitchFamily="34" charset="0"/>
              </a:rPr>
              <a:t>With over a year and five months of experience as a data engineer at </a:t>
            </a:r>
            <a:r>
              <a:rPr lang="en-US" sz="1800" dirty="0" err="1">
                <a:latin typeface="Aptos Display" panose="020B0004020202020204" pitchFamily="34" charset="0"/>
              </a:rPr>
              <a:t>Celebal</a:t>
            </a:r>
            <a:r>
              <a:rPr lang="en-US" sz="1800" dirty="0">
                <a:latin typeface="Aptos Display" panose="020B0004020202020204" pitchFamily="34" charset="0"/>
              </a:rPr>
              <a:t> Technology, I have gained hands-on experience in data management, processing, and analysis. This role has equipped me with skills in handling large datasets, implementing data pipelines, and utilizing various data technologies.</a:t>
            </a:r>
          </a:p>
          <a:p>
            <a:pPr algn="just"/>
            <a:r>
              <a:rPr lang="en-US" sz="1800" dirty="0">
                <a:latin typeface="Aptos Display" panose="020B0004020202020204" pitchFamily="34" charset="0"/>
              </a:rPr>
              <a:t>I am drawn to data science because it presents an opportunity to leverage my technical background in computer engineering while delving into the realm of statistics, machine learning, and data visualization. I am enthusiastic about applying advanced analytical techniques to solve complex problems and derive actionable insights from data.</a:t>
            </a:r>
          </a:p>
          <a:p>
            <a:pPr algn="just"/>
            <a:r>
              <a:rPr lang="en-US" sz="1800" dirty="0">
                <a:latin typeface="Aptos Display" panose="020B0004020202020204" pitchFamily="34" charset="0"/>
              </a:rPr>
              <a:t>Here are my LinkedIn and GitHub profile URLs for further exploration:</a:t>
            </a:r>
          </a:p>
          <a:p>
            <a:pPr algn="just"/>
            <a:r>
              <a:rPr lang="en-US" sz="1800" dirty="0">
                <a:latin typeface="Aptos Display" panose="020B0004020202020204" pitchFamily="34" charset="0"/>
              </a:rPr>
              <a:t>LinkedIn: </a:t>
            </a:r>
            <a:r>
              <a:rPr lang="en-US" sz="1800" dirty="0">
                <a:latin typeface="Aptos Display" panose="020B0004020202020204" pitchFamily="34" charset="0"/>
                <a:hlinkClick r:id="rId3"/>
              </a:rPr>
              <a:t>Ashutosh Ramnath Pawar</a:t>
            </a:r>
            <a:endParaRPr lang="en-US" sz="1800" dirty="0">
              <a:latin typeface="Aptos Display" panose="020B0004020202020204" pitchFamily="34" charset="0"/>
            </a:endParaRPr>
          </a:p>
          <a:p>
            <a:pPr algn="just"/>
            <a:r>
              <a:rPr lang="en-US" sz="1800" dirty="0">
                <a:latin typeface="Aptos Display" panose="020B0004020202020204" pitchFamily="34" charset="0"/>
              </a:rPr>
              <a:t>GitHub: </a:t>
            </a:r>
            <a:r>
              <a:rPr lang="en-US" sz="1800" dirty="0">
                <a:latin typeface="Aptos Display" panose="020B0004020202020204" pitchFamily="34" charset="0"/>
                <a:hlinkClick r:id="rId4"/>
              </a:rPr>
              <a:t>ASHUtoSHp2610</a:t>
            </a:r>
            <a:endParaRPr lang="en-US" sz="1800" dirty="0">
              <a:latin typeface="Aptos Display" panose="020B0004020202020204" pitchFamily="34" charset="0"/>
            </a:endParaRPr>
          </a:p>
          <a:p>
            <a:pPr algn="just"/>
            <a:r>
              <a:rPr lang="en-US" sz="1800" dirty="0">
                <a:latin typeface="Aptos Display" panose="020B0004020202020204" pitchFamily="34" charset="0"/>
              </a:rPr>
              <a:t>Feel free to connect with me on LinkedIn or explore my GitHub repositories to learn more about my professional background and projects.</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82F1EA-FCED-CD1C-AEC9-DA011DC996EE}"/>
              </a:ext>
            </a:extLst>
          </p:cNvPr>
          <p:cNvPicPr>
            <a:picLocks noChangeAspect="1"/>
          </p:cNvPicPr>
          <p:nvPr/>
        </p:nvPicPr>
        <p:blipFill>
          <a:blip r:embed="rId2"/>
          <a:stretch>
            <a:fillRect/>
          </a:stretch>
        </p:blipFill>
        <p:spPr>
          <a:xfrm>
            <a:off x="685793" y="0"/>
            <a:ext cx="4591057" cy="3443293"/>
          </a:xfrm>
          <a:prstGeom prst="rect">
            <a:avLst/>
          </a:prstGeom>
        </p:spPr>
      </p:pic>
      <p:sp>
        <p:nvSpPr>
          <p:cNvPr id="4" name="TextBox 3">
            <a:extLst>
              <a:ext uri="{FF2B5EF4-FFF2-40B4-BE49-F238E27FC236}">
                <a16:creationId xmlns:a16="http://schemas.microsoft.com/office/drawing/2014/main" id="{A4D20F07-0A19-76F4-7199-A27D0D714DD6}"/>
              </a:ext>
            </a:extLst>
          </p:cNvPr>
          <p:cNvSpPr txBox="1"/>
          <p:nvPr/>
        </p:nvSpPr>
        <p:spPr>
          <a:xfrm>
            <a:off x="238125" y="3443293"/>
            <a:ext cx="6019800" cy="2677656"/>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Domain” illustrates the relationship between salary and domain. A dense cluster of data points is visible at the lower salary range, indicating a large number of individuals with specific domains or skills are earning similar, lower salaries. As the domain increases, the data points become more scattered, indicating fewer individuals with higher salaries. There is a noticeable gap in data points in the mid-salary range, indicating an absence or significantly lower number of individuals earning within this bracket. The domain is predominantly positive for lower salaries but becomes more varied as salary increases. This could imply that those with higher domains or skills are not necessarily earning significantly higher salaries. The dispersion of points is less in the mid to high salary range, indicating less variability in domain scores among those earning higher salaries.</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96F0C7F1-BCC5-92E9-C27C-6C2654154F79}"/>
              </a:ext>
            </a:extLst>
          </p:cNvPr>
          <p:cNvPicPr>
            <a:picLocks noChangeAspect="1"/>
          </p:cNvPicPr>
          <p:nvPr/>
        </p:nvPicPr>
        <p:blipFill>
          <a:blip r:embed="rId3"/>
          <a:stretch>
            <a:fillRect/>
          </a:stretch>
        </p:blipFill>
        <p:spPr>
          <a:xfrm>
            <a:off x="7258052" y="-109543"/>
            <a:ext cx="4591057" cy="3443293"/>
          </a:xfrm>
          <a:prstGeom prst="rect">
            <a:avLst/>
          </a:prstGeom>
        </p:spPr>
      </p:pic>
      <p:sp>
        <p:nvSpPr>
          <p:cNvPr id="7" name="TextBox 6">
            <a:extLst>
              <a:ext uri="{FF2B5EF4-FFF2-40B4-BE49-F238E27FC236}">
                <a16:creationId xmlns:a16="http://schemas.microsoft.com/office/drawing/2014/main" id="{F570BB33-7A3E-4EA8-BEF2-B0F13112764D}"/>
              </a:ext>
            </a:extLst>
          </p:cNvPr>
          <p:cNvSpPr txBox="1"/>
          <p:nvPr/>
        </p:nvSpPr>
        <p:spPr>
          <a:xfrm>
            <a:off x="6505584" y="3227849"/>
            <a:ext cx="5343525" cy="3108543"/>
          </a:xfrm>
          <a:prstGeom prst="rect">
            <a:avLst/>
          </a:prstGeom>
          <a:noFill/>
        </p:spPr>
        <p:txBody>
          <a:bodyPr wrap="square" rtlCol="0">
            <a:spAutoFit/>
          </a:bodyPr>
          <a:lstStyle/>
          <a:p>
            <a:pPr algn="just"/>
            <a:r>
              <a:rPr lang="en-US" dirty="0">
                <a:latin typeface="Aptos Display" panose="020B0004020202020204" pitchFamily="34" charset="0"/>
              </a:rPr>
              <a:t>The scatter plot titled “Scatter plot between Salary and electronics and </a:t>
            </a:r>
            <a:r>
              <a:rPr lang="en-US" dirty="0" err="1">
                <a:latin typeface="Aptos Display" panose="020B0004020202020204" pitchFamily="34" charset="0"/>
              </a:rPr>
              <a:t>semicon</a:t>
            </a:r>
            <a:r>
              <a:rPr lang="en-US" dirty="0">
                <a:latin typeface="Aptos Display" panose="020B0004020202020204" pitchFamily="34" charset="0"/>
              </a:rPr>
              <a:t>” illustrates the relationship between salary and electrical scores. A dense cluster of data points is visible at the lower salary range, indicating a large number of individuals with varying levels of electrical skills earn similar, lower salaries. As the electrical score increases, the data points become more scattered, indicating fewer individuals with higher salaries. There is no clear trend or correlation observable; however, it’s noticeable that individuals with an electrical score above 700 are generally in the lower salary bracket. The data becomes sparse in the higher salary range, indicating less frequency of such occurrences. This could potentially imply that other factors contribute to the salary variation at higher income levels. The plot reveals a trend where most joiners are in the lower salary bracket and recent years have seen an increase in such </a:t>
            </a:r>
            <a:r>
              <a:rPr lang="en-US" dirty="0" err="1">
                <a:latin typeface="Aptos Display" panose="020B0004020202020204" pitchFamily="34" charset="0"/>
              </a:rPr>
              <a:t>joinings</a:t>
            </a:r>
            <a:r>
              <a:rPr lang="en-US" dirty="0">
                <a:latin typeface="Aptos Display" panose="020B0004020202020204" pitchFamily="34" charset="0"/>
              </a:rPr>
              <a:t>.</a:t>
            </a:r>
            <a:endParaRPr lang="en-IN" dirty="0">
              <a:latin typeface="Aptos Display" panose="020B0004020202020204" pitchFamily="34" charset="0"/>
            </a:endParaRPr>
          </a:p>
        </p:txBody>
      </p:sp>
    </p:spTree>
    <p:extLst>
      <p:ext uri="{BB962C8B-B14F-4D97-AF65-F5344CB8AC3E}">
        <p14:creationId xmlns:p14="http://schemas.microsoft.com/office/powerpoint/2010/main" val="236466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D595A-298E-602A-83F1-5CB90BBBB9E6}"/>
              </a:ext>
            </a:extLst>
          </p:cNvPr>
          <p:cNvPicPr>
            <a:picLocks noChangeAspect="1"/>
          </p:cNvPicPr>
          <p:nvPr/>
        </p:nvPicPr>
        <p:blipFill>
          <a:blip r:embed="rId2"/>
          <a:stretch>
            <a:fillRect/>
          </a:stretch>
        </p:blipFill>
        <p:spPr>
          <a:xfrm>
            <a:off x="1082667" y="-2030"/>
            <a:ext cx="4140208" cy="3105156"/>
          </a:xfrm>
          <a:prstGeom prst="rect">
            <a:avLst/>
          </a:prstGeom>
        </p:spPr>
      </p:pic>
      <p:sp>
        <p:nvSpPr>
          <p:cNvPr id="4" name="TextBox 3">
            <a:extLst>
              <a:ext uri="{FF2B5EF4-FFF2-40B4-BE49-F238E27FC236}">
                <a16:creationId xmlns:a16="http://schemas.microsoft.com/office/drawing/2014/main" id="{7C6601F5-65FB-5F0D-A747-E2B29C12F04D}"/>
              </a:ext>
            </a:extLst>
          </p:cNvPr>
          <p:cNvSpPr txBox="1"/>
          <p:nvPr/>
        </p:nvSpPr>
        <p:spPr>
          <a:xfrm>
            <a:off x="209543" y="3103126"/>
            <a:ext cx="5886457"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Computer Programming skills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programming skills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salaries in this range regardless of their programming skills.</a:t>
            </a:r>
          </a:p>
          <a:p>
            <a:pPr marL="285750" indent="-285750" algn="just">
              <a:buFont typeface="Arial" panose="020B0604020202020204" pitchFamily="34" charset="0"/>
              <a:buChar char="•"/>
            </a:pPr>
            <a:r>
              <a:rPr lang="en-US" dirty="0">
                <a:latin typeface="Aptos Display" panose="020B0004020202020204" pitchFamily="34" charset="0"/>
              </a:rPr>
              <a:t>There is a low frequency of data points at the higher end of the salary axis, showing that fewer individuals earn higher salaries and that these salaries are not strongly dependent on programming skills.</a:t>
            </a:r>
          </a:p>
          <a:p>
            <a:pPr marL="285750" indent="-285750" algn="just">
              <a:buFont typeface="Arial" panose="020B0604020202020204" pitchFamily="34" charset="0"/>
              <a:buChar char="•"/>
            </a:pPr>
            <a:r>
              <a:rPr lang="en-US" dirty="0">
                <a:latin typeface="Aptos Display" panose="020B0004020202020204" pitchFamily="34" charset="0"/>
              </a:rPr>
              <a:t>The scatter plot suggests that while computer programming can be a valuable skill, other factors also significantly influence salary levels.</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D98EE65B-7BD8-5B20-B9E7-E91A90EFB9CE}"/>
              </a:ext>
            </a:extLst>
          </p:cNvPr>
          <p:cNvPicPr>
            <a:picLocks noChangeAspect="1"/>
          </p:cNvPicPr>
          <p:nvPr/>
        </p:nvPicPr>
        <p:blipFill>
          <a:blip r:embed="rId3"/>
          <a:stretch>
            <a:fillRect/>
          </a:stretch>
        </p:blipFill>
        <p:spPr>
          <a:xfrm>
            <a:off x="7058025" y="0"/>
            <a:ext cx="4581532" cy="3436149"/>
          </a:xfrm>
          <a:prstGeom prst="rect">
            <a:avLst/>
          </a:prstGeom>
        </p:spPr>
      </p:pic>
      <p:sp>
        <p:nvSpPr>
          <p:cNvPr id="7" name="TextBox 6">
            <a:extLst>
              <a:ext uri="{FF2B5EF4-FFF2-40B4-BE49-F238E27FC236}">
                <a16:creationId xmlns:a16="http://schemas.microsoft.com/office/drawing/2014/main" id="{6FD3A690-260C-92AA-5DA2-60088D17CD01}"/>
              </a:ext>
            </a:extLst>
          </p:cNvPr>
          <p:cNvSpPr txBox="1"/>
          <p:nvPr/>
        </p:nvSpPr>
        <p:spPr>
          <a:xfrm>
            <a:off x="6315075" y="3267075"/>
            <a:ext cx="5667381"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Mechanical scores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Mechanical scores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 salaries regardless of their Mechanical scores.</a:t>
            </a:r>
          </a:p>
          <a:p>
            <a:pPr marL="285750" indent="-285750" algn="just">
              <a:buFont typeface="Arial" panose="020B0604020202020204" pitchFamily="34" charset="0"/>
              <a:buChar char="•"/>
            </a:pPr>
            <a:r>
              <a:rPr lang="en-US" dirty="0">
                <a:latin typeface="Aptos Display" panose="020B0004020202020204" pitchFamily="34" charset="0"/>
              </a:rPr>
              <a:t>There is a low frequency of data points at the higher end of the salary axis, showing that fewer individuals earn higher salaries and that these salaries are not strongly associated with Mechanical scores.</a:t>
            </a:r>
          </a:p>
          <a:p>
            <a:pPr marL="285750" indent="-285750" algn="just">
              <a:buFont typeface="Arial" panose="020B0604020202020204" pitchFamily="34" charset="0"/>
              <a:buChar char="•"/>
            </a:pPr>
            <a:r>
              <a:rPr lang="en-US" dirty="0">
                <a:latin typeface="Aptos Display" panose="020B0004020202020204" pitchFamily="34" charset="0"/>
              </a:rPr>
              <a:t>The scatter plot suggests that while there may be some relationship between these two variables at lower salary levels, this relationship becomes less evident as salary increases.</a:t>
            </a:r>
            <a:endParaRPr lang="en-IN" dirty="0">
              <a:latin typeface="Aptos Display" panose="020B0004020202020204" pitchFamily="34" charset="0"/>
            </a:endParaRPr>
          </a:p>
        </p:txBody>
      </p:sp>
    </p:spTree>
    <p:extLst>
      <p:ext uri="{BB962C8B-B14F-4D97-AF65-F5344CB8AC3E}">
        <p14:creationId xmlns:p14="http://schemas.microsoft.com/office/powerpoint/2010/main" val="402102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8C3E52-6C81-97C7-3832-AA22E1953703}"/>
              </a:ext>
            </a:extLst>
          </p:cNvPr>
          <p:cNvPicPr>
            <a:picLocks noChangeAspect="1"/>
          </p:cNvPicPr>
          <p:nvPr/>
        </p:nvPicPr>
        <p:blipFill>
          <a:blip r:embed="rId2"/>
          <a:stretch>
            <a:fillRect/>
          </a:stretch>
        </p:blipFill>
        <p:spPr>
          <a:xfrm>
            <a:off x="733425" y="14287"/>
            <a:ext cx="4362450" cy="3271838"/>
          </a:xfrm>
          <a:prstGeom prst="rect">
            <a:avLst/>
          </a:prstGeom>
        </p:spPr>
      </p:pic>
      <p:sp>
        <p:nvSpPr>
          <p:cNvPr id="4" name="TextBox 3">
            <a:extLst>
              <a:ext uri="{FF2B5EF4-FFF2-40B4-BE49-F238E27FC236}">
                <a16:creationId xmlns:a16="http://schemas.microsoft.com/office/drawing/2014/main" id="{50EAF7AB-75DB-970C-0695-8C6DF8357ED8}"/>
              </a:ext>
            </a:extLst>
          </p:cNvPr>
          <p:cNvSpPr txBox="1"/>
          <p:nvPr/>
        </p:nvSpPr>
        <p:spPr>
          <a:xfrm>
            <a:off x="104774" y="3286125"/>
            <a:ext cx="599122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a:t>
            </a:r>
            <a:r>
              <a:rPr lang="en-US" dirty="0" err="1">
                <a:latin typeface="Aptos Display" panose="020B0004020202020204" pitchFamily="34" charset="0"/>
              </a:rPr>
              <a:t>ElectricalEngg</a:t>
            </a:r>
            <a:r>
              <a:rPr lang="en-US" dirty="0">
                <a:latin typeface="Aptos Display" panose="020B0004020202020204" pitchFamily="34" charset="0"/>
              </a:rPr>
              <a:t> scores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a:t>
            </a:r>
            <a:r>
              <a:rPr lang="en-US" dirty="0" err="1">
                <a:latin typeface="Aptos Display" panose="020B0004020202020204" pitchFamily="34" charset="0"/>
              </a:rPr>
              <a:t>ElectricalEngg</a:t>
            </a:r>
            <a:r>
              <a:rPr lang="en-US" dirty="0">
                <a:latin typeface="Aptos Display" panose="020B0004020202020204" pitchFamily="34" charset="0"/>
              </a:rPr>
              <a:t> scores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 salaries regardless of their </a:t>
            </a:r>
            <a:r>
              <a:rPr lang="en-US" dirty="0" err="1">
                <a:latin typeface="Aptos Display" panose="020B0004020202020204" pitchFamily="34" charset="0"/>
              </a:rPr>
              <a:t>ElectricalEngg</a:t>
            </a:r>
            <a:r>
              <a:rPr lang="en-US" dirty="0">
                <a:latin typeface="Aptos Display" panose="020B0004020202020204" pitchFamily="34" charset="0"/>
              </a:rPr>
              <a:t> scores.</a:t>
            </a:r>
          </a:p>
          <a:p>
            <a:pPr marL="285750" indent="-285750" algn="just">
              <a:buFont typeface="Arial" panose="020B0604020202020204" pitchFamily="34" charset="0"/>
              <a:buChar char="•"/>
            </a:pPr>
            <a:r>
              <a:rPr lang="en-US" dirty="0">
                <a:latin typeface="Aptos Display" panose="020B0004020202020204" pitchFamily="34" charset="0"/>
              </a:rPr>
              <a:t>There is a low frequency of data points at the higher end of the salary axis, showing that fewer individuals earn higher salaries and that these salaries are not strongly associated with </a:t>
            </a:r>
            <a:r>
              <a:rPr lang="en-US" dirty="0" err="1">
                <a:latin typeface="Aptos Display" panose="020B0004020202020204" pitchFamily="34" charset="0"/>
              </a:rPr>
              <a:t>ElectricalEngg</a:t>
            </a:r>
            <a:r>
              <a:rPr lang="en-US" dirty="0">
                <a:latin typeface="Aptos Display" panose="020B0004020202020204" pitchFamily="34" charset="0"/>
              </a:rPr>
              <a:t> scores.</a:t>
            </a:r>
          </a:p>
          <a:p>
            <a:pPr marL="285750" indent="-285750" algn="just">
              <a:buFont typeface="Arial" panose="020B0604020202020204" pitchFamily="34" charset="0"/>
              <a:buChar char="•"/>
            </a:pPr>
            <a:r>
              <a:rPr lang="en-US" dirty="0">
                <a:latin typeface="Aptos Display" panose="020B0004020202020204" pitchFamily="34" charset="0"/>
              </a:rPr>
              <a:t>The scatter plot suggests no clear correlation between Salary and </a:t>
            </a:r>
            <a:r>
              <a:rPr lang="en-US" dirty="0" err="1">
                <a:latin typeface="Aptos Display" panose="020B0004020202020204" pitchFamily="34" charset="0"/>
              </a:rPr>
              <a:t>ElectricalEngg</a:t>
            </a:r>
            <a:r>
              <a:rPr lang="en-US" dirty="0">
                <a:latin typeface="Aptos Display" panose="020B0004020202020204" pitchFamily="34" charset="0"/>
              </a:rPr>
              <a:t> score as there is no distinct pattern or trend observable from the distribution of data points.</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E837C1D6-03D1-4EE2-E179-8AE686F539CB}"/>
              </a:ext>
            </a:extLst>
          </p:cNvPr>
          <p:cNvPicPr>
            <a:picLocks noChangeAspect="1"/>
          </p:cNvPicPr>
          <p:nvPr/>
        </p:nvPicPr>
        <p:blipFill>
          <a:blip r:embed="rId3"/>
          <a:stretch>
            <a:fillRect/>
          </a:stretch>
        </p:blipFill>
        <p:spPr>
          <a:xfrm>
            <a:off x="7185027" y="-50010"/>
            <a:ext cx="4549782" cy="3412336"/>
          </a:xfrm>
          <a:prstGeom prst="rect">
            <a:avLst/>
          </a:prstGeom>
        </p:spPr>
      </p:pic>
      <p:sp>
        <p:nvSpPr>
          <p:cNvPr id="7" name="TextBox 6">
            <a:extLst>
              <a:ext uri="{FF2B5EF4-FFF2-40B4-BE49-F238E27FC236}">
                <a16:creationId xmlns:a16="http://schemas.microsoft.com/office/drawing/2014/main" id="{A873DEFC-3380-265F-2442-596EC37FA394}"/>
              </a:ext>
            </a:extLst>
          </p:cNvPr>
          <p:cNvSpPr txBox="1"/>
          <p:nvPr/>
        </p:nvSpPr>
        <p:spPr>
          <a:xfrm>
            <a:off x="6315075" y="3362326"/>
            <a:ext cx="566737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a:t>
            </a:r>
            <a:r>
              <a:rPr lang="en-US" dirty="0" err="1">
                <a:latin typeface="Aptos Display" panose="020B0004020202020204" pitchFamily="34" charset="0"/>
              </a:rPr>
              <a:t>ComputerScience</a:t>
            </a:r>
            <a:r>
              <a:rPr lang="en-US" dirty="0">
                <a:latin typeface="Aptos Display" panose="020B0004020202020204" pitchFamily="34" charset="0"/>
              </a:rPr>
              <a:t> knowledge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a:t>
            </a:r>
            <a:r>
              <a:rPr lang="en-US" dirty="0" err="1">
                <a:latin typeface="Aptos Display" panose="020B0004020202020204" pitchFamily="34" charset="0"/>
              </a:rPr>
              <a:t>ComputerScience</a:t>
            </a:r>
            <a:r>
              <a:rPr lang="en-US" dirty="0">
                <a:latin typeface="Aptos Display" panose="020B0004020202020204" pitchFamily="34" charset="0"/>
              </a:rPr>
              <a:t> knowledge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 salaries regardless of their </a:t>
            </a:r>
            <a:r>
              <a:rPr lang="en-US" dirty="0" err="1">
                <a:latin typeface="Aptos Display" panose="020B0004020202020204" pitchFamily="34" charset="0"/>
              </a:rPr>
              <a:t>ComputerScience</a:t>
            </a:r>
            <a:r>
              <a:rPr lang="en-US" dirty="0">
                <a:latin typeface="Aptos Display" panose="020B0004020202020204" pitchFamily="34" charset="0"/>
              </a:rPr>
              <a:t> knowledge.</a:t>
            </a:r>
          </a:p>
          <a:p>
            <a:pPr marL="285750" indent="-285750" algn="just">
              <a:buFont typeface="Arial" panose="020B0604020202020204" pitchFamily="34" charset="0"/>
              <a:buChar char="•"/>
            </a:pPr>
            <a:r>
              <a:rPr lang="en-US" dirty="0">
                <a:latin typeface="Aptos Display" panose="020B0004020202020204" pitchFamily="34" charset="0"/>
              </a:rPr>
              <a:t>There is a noticeable gap in the middle salary range with few data points, suggesting that people with intermediate salaries are less common in this dataset.</a:t>
            </a:r>
          </a:p>
          <a:p>
            <a:pPr marL="285750" indent="-285750" algn="just">
              <a:buFont typeface="Arial" panose="020B0604020202020204" pitchFamily="34" charset="0"/>
              <a:buChar char="•"/>
            </a:pPr>
            <a:r>
              <a:rPr lang="en-US" dirty="0">
                <a:latin typeface="Aptos Display" panose="020B0004020202020204" pitchFamily="34" charset="0"/>
              </a:rPr>
              <a:t>The scatter plot suggests that while computer science can be a useful skill, other factors also significantly influence salary levels.</a:t>
            </a:r>
            <a:endParaRPr lang="en-IN" dirty="0">
              <a:latin typeface="Aptos Display" panose="020B0004020202020204" pitchFamily="34" charset="0"/>
            </a:endParaRPr>
          </a:p>
        </p:txBody>
      </p:sp>
    </p:spTree>
    <p:extLst>
      <p:ext uri="{BB962C8B-B14F-4D97-AF65-F5344CB8AC3E}">
        <p14:creationId xmlns:p14="http://schemas.microsoft.com/office/powerpoint/2010/main" val="301404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2F108-65DD-B163-307B-21441DE5A7FE}"/>
              </a:ext>
            </a:extLst>
          </p:cNvPr>
          <p:cNvPicPr>
            <a:picLocks noChangeAspect="1"/>
          </p:cNvPicPr>
          <p:nvPr/>
        </p:nvPicPr>
        <p:blipFill>
          <a:blip r:embed="rId2"/>
          <a:stretch>
            <a:fillRect/>
          </a:stretch>
        </p:blipFill>
        <p:spPr>
          <a:xfrm>
            <a:off x="1096955" y="-6"/>
            <a:ext cx="4140208" cy="3105156"/>
          </a:xfrm>
          <a:prstGeom prst="rect">
            <a:avLst/>
          </a:prstGeom>
        </p:spPr>
      </p:pic>
      <p:sp>
        <p:nvSpPr>
          <p:cNvPr id="4" name="TextBox 3">
            <a:extLst>
              <a:ext uri="{FF2B5EF4-FFF2-40B4-BE49-F238E27FC236}">
                <a16:creationId xmlns:a16="http://schemas.microsoft.com/office/drawing/2014/main" id="{E440561F-7073-FCDD-3C64-19F191DAAF22}"/>
              </a:ext>
            </a:extLst>
          </p:cNvPr>
          <p:cNvSpPr txBox="1"/>
          <p:nvPr/>
        </p:nvSpPr>
        <p:spPr>
          <a:xfrm>
            <a:off x="238118" y="3105150"/>
            <a:ext cx="5857882" cy="3323987"/>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The scatter plot shows the relationship between Salary and </a:t>
            </a:r>
            <a:r>
              <a:rPr lang="en-US" i="0" dirty="0" err="1">
                <a:solidFill>
                  <a:schemeClr val="tx1"/>
                </a:solidFill>
                <a:effectLst/>
                <a:latin typeface="Aptos Display" panose="020B0004020202020204" pitchFamily="34" charset="0"/>
              </a:rPr>
              <a:t>TelecomEngg</a:t>
            </a:r>
            <a:r>
              <a:rPr lang="en-US" i="0" dirty="0">
                <a:solidFill>
                  <a:schemeClr val="tx1"/>
                </a:solidFill>
                <a:effectLst/>
                <a:latin typeface="Aptos Display" panose="020B0004020202020204" pitchFamily="34" charset="0"/>
              </a:rPr>
              <a:t> scores among a population of individuals.</a:t>
            </a:r>
          </a:p>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There is no clear correlation between the two variables; people with both low and high </a:t>
            </a:r>
            <a:r>
              <a:rPr lang="en-US" i="0" dirty="0" err="1">
                <a:solidFill>
                  <a:schemeClr val="tx1"/>
                </a:solidFill>
                <a:effectLst/>
                <a:latin typeface="Aptos Display" panose="020B0004020202020204" pitchFamily="34" charset="0"/>
              </a:rPr>
              <a:t>TelecomEngg</a:t>
            </a:r>
            <a:r>
              <a:rPr lang="en-US" i="0" dirty="0">
                <a:solidFill>
                  <a:schemeClr val="tx1"/>
                </a:solidFill>
                <a:effectLst/>
                <a:latin typeface="Aptos Display" panose="020B0004020202020204" pitchFamily="34" charset="0"/>
              </a:rPr>
              <a:t> scores are spread across various salary ranges.</a:t>
            </a:r>
          </a:p>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There is a high concentration of data points at the lower end of the salary axis, indicating that many telecom engineers earn low salaries regardless of their </a:t>
            </a:r>
            <a:r>
              <a:rPr lang="en-US" i="0" dirty="0" err="1">
                <a:solidFill>
                  <a:schemeClr val="tx1"/>
                </a:solidFill>
                <a:effectLst/>
                <a:latin typeface="Aptos Display" panose="020B0004020202020204" pitchFamily="34" charset="0"/>
              </a:rPr>
              <a:t>TelecomEngg</a:t>
            </a:r>
            <a:r>
              <a:rPr lang="en-US" i="0" dirty="0">
                <a:solidFill>
                  <a:schemeClr val="tx1"/>
                </a:solidFill>
                <a:effectLst/>
                <a:latin typeface="Aptos Display" panose="020B0004020202020204" pitchFamily="34" charset="0"/>
              </a:rPr>
              <a:t> scores.</a:t>
            </a:r>
          </a:p>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There is a sharp decrease in the frequency of data points as the salary increases, showing that higher salaries are less common among telecom engineers.</a:t>
            </a:r>
          </a:p>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There are sparse outliers at higher salary levels, indicating exceptional cases where telecom engineers earn significantly more than the average.</a:t>
            </a:r>
          </a:p>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The scatter plot suggests that while there’s a wide range of </a:t>
            </a:r>
            <a:r>
              <a:rPr lang="en-US" i="0" dirty="0" err="1">
                <a:solidFill>
                  <a:schemeClr val="tx1"/>
                </a:solidFill>
                <a:effectLst/>
                <a:latin typeface="Aptos Display" panose="020B0004020202020204" pitchFamily="34" charset="0"/>
              </a:rPr>
              <a:t>TelecomEngg</a:t>
            </a:r>
            <a:r>
              <a:rPr lang="en-US" i="0" dirty="0">
                <a:solidFill>
                  <a:schemeClr val="tx1"/>
                </a:solidFill>
                <a:effectLst/>
                <a:latin typeface="Aptos Display" panose="020B0004020202020204" pitchFamily="34" charset="0"/>
              </a:rPr>
              <a:t> scores at lower salaries, higher </a:t>
            </a:r>
            <a:r>
              <a:rPr lang="en-US" i="0" dirty="0" err="1">
                <a:solidFill>
                  <a:schemeClr val="tx1"/>
                </a:solidFill>
                <a:effectLst/>
                <a:latin typeface="Aptos Display" panose="020B0004020202020204" pitchFamily="34" charset="0"/>
              </a:rPr>
              <a:t>TelecomEngg</a:t>
            </a:r>
            <a:r>
              <a:rPr lang="en-US" i="0" dirty="0">
                <a:solidFill>
                  <a:schemeClr val="tx1"/>
                </a:solidFill>
                <a:effectLst/>
                <a:latin typeface="Aptos Display" panose="020B0004020202020204" pitchFamily="34" charset="0"/>
              </a:rPr>
              <a:t> scores are not necessarily associated with higher salaries.</a:t>
            </a:r>
          </a:p>
        </p:txBody>
      </p:sp>
      <p:pic>
        <p:nvPicPr>
          <p:cNvPr id="6" name="Picture 5">
            <a:extLst>
              <a:ext uri="{FF2B5EF4-FFF2-40B4-BE49-F238E27FC236}">
                <a16:creationId xmlns:a16="http://schemas.microsoft.com/office/drawing/2014/main" id="{AF8ADAE6-291D-C569-BEA3-2395B6401EA0}"/>
              </a:ext>
            </a:extLst>
          </p:cNvPr>
          <p:cNvPicPr>
            <a:picLocks noChangeAspect="1"/>
          </p:cNvPicPr>
          <p:nvPr/>
        </p:nvPicPr>
        <p:blipFill>
          <a:blip r:embed="rId3"/>
          <a:stretch>
            <a:fillRect/>
          </a:stretch>
        </p:blipFill>
        <p:spPr>
          <a:xfrm>
            <a:off x="7192963" y="0"/>
            <a:ext cx="4140208" cy="3105156"/>
          </a:xfrm>
          <a:prstGeom prst="rect">
            <a:avLst/>
          </a:prstGeom>
        </p:spPr>
      </p:pic>
      <p:sp>
        <p:nvSpPr>
          <p:cNvPr id="7" name="TextBox 6">
            <a:extLst>
              <a:ext uri="{FF2B5EF4-FFF2-40B4-BE49-F238E27FC236}">
                <a16:creationId xmlns:a16="http://schemas.microsoft.com/office/drawing/2014/main" id="{E1B1FD6F-960D-AB16-5380-BAA369A1A0C3}"/>
              </a:ext>
            </a:extLst>
          </p:cNvPr>
          <p:cNvSpPr txBox="1"/>
          <p:nvPr/>
        </p:nvSpPr>
        <p:spPr>
          <a:xfrm>
            <a:off x="6572251" y="3286125"/>
            <a:ext cx="5381632"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a:t>
            </a:r>
            <a:r>
              <a:rPr lang="en-US" dirty="0" err="1">
                <a:latin typeface="Aptos Display" panose="020B0004020202020204" pitchFamily="34" charset="0"/>
              </a:rPr>
              <a:t>CivilEngg</a:t>
            </a:r>
            <a:r>
              <a:rPr lang="en-US" dirty="0">
                <a:latin typeface="Aptos Display" panose="020B0004020202020204" pitchFamily="34" charset="0"/>
              </a:rPr>
              <a:t> scores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a:t>
            </a:r>
            <a:r>
              <a:rPr lang="en-US" dirty="0" err="1">
                <a:latin typeface="Aptos Display" panose="020B0004020202020204" pitchFamily="34" charset="0"/>
              </a:rPr>
              <a:t>CivilEngg</a:t>
            </a:r>
            <a:r>
              <a:rPr lang="en-US" dirty="0">
                <a:latin typeface="Aptos Display" panose="020B0004020202020204" pitchFamily="34" charset="0"/>
              </a:rPr>
              <a:t> scores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a:t>
            </a:r>
            <a:r>
              <a:rPr lang="en-US" dirty="0" err="1">
                <a:latin typeface="Aptos Display" panose="020B0004020202020204" pitchFamily="34" charset="0"/>
              </a:rPr>
              <a:t>CivilEngg</a:t>
            </a:r>
            <a:r>
              <a:rPr lang="en-US" dirty="0">
                <a:latin typeface="Aptos Display" panose="020B0004020202020204" pitchFamily="34" charset="0"/>
              </a:rPr>
              <a:t> scores.</a:t>
            </a:r>
          </a:p>
          <a:p>
            <a:pPr marL="285750" indent="-285750" algn="just">
              <a:buFont typeface="Arial" panose="020B0604020202020204" pitchFamily="34" charset="0"/>
              <a:buChar char="•"/>
            </a:pPr>
            <a:r>
              <a:rPr lang="en-US" dirty="0">
                <a:latin typeface="Aptos Display" panose="020B0004020202020204" pitchFamily="34" charset="0"/>
              </a:rPr>
              <a:t>There is a sparse distribution of data points as salary increases, showing fewer individuals in higher salary brackets.</a:t>
            </a:r>
          </a:p>
          <a:p>
            <a:pPr marL="285750" indent="-285750" algn="just">
              <a:buFont typeface="Arial" panose="020B0604020202020204" pitchFamily="34" charset="0"/>
              <a:buChar char="•"/>
            </a:pPr>
            <a:r>
              <a:rPr lang="en-US" dirty="0">
                <a:latin typeface="Aptos Display" panose="020B0004020202020204" pitchFamily="34" charset="0"/>
              </a:rPr>
              <a:t>The plot suggests that within this dataset, an individual’s salary does not have a direct or linear relationship with their score or level in Civil Engineering.</a:t>
            </a:r>
            <a:endParaRPr lang="en-IN" dirty="0">
              <a:latin typeface="Aptos Display" panose="020B0004020202020204" pitchFamily="34" charset="0"/>
            </a:endParaRPr>
          </a:p>
        </p:txBody>
      </p:sp>
    </p:spTree>
    <p:extLst>
      <p:ext uri="{BB962C8B-B14F-4D97-AF65-F5344CB8AC3E}">
        <p14:creationId xmlns:p14="http://schemas.microsoft.com/office/powerpoint/2010/main" val="3072314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6990BB-5EAF-AB89-9EC6-6CA2D639199C}"/>
              </a:ext>
            </a:extLst>
          </p:cNvPr>
          <p:cNvPicPr>
            <a:picLocks noChangeAspect="1"/>
          </p:cNvPicPr>
          <p:nvPr/>
        </p:nvPicPr>
        <p:blipFill>
          <a:blip r:embed="rId2"/>
          <a:stretch>
            <a:fillRect/>
          </a:stretch>
        </p:blipFill>
        <p:spPr>
          <a:xfrm>
            <a:off x="771518" y="0"/>
            <a:ext cx="4105282" cy="3078962"/>
          </a:xfrm>
          <a:prstGeom prst="rect">
            <a:avLst/>
          </a:prstGeom>
        </p:spPr>
      </p:pic>
      <p:sp>
        <p:nvSpPr>
          <p:cNvPr id="4" name="TextBox 3">
            <a:extLst>
              <a:ext uri="{FF2B5EF4-FFF2-40B4-BE49-F238E27FC236}">
                <a16:creationId xmlns:a16="http://schemas.microsoft.com/office/drawing/2014/main" id="{51989DB9-9B9C-0CAB-8E6F-B9F7A3C40E2A}"/>
              </a:ext>
            </a:extLst>
          </p:cNvPr>
          <p:cNvSpPr txBox="1"/>
          <p:nvPr/>
        </p:nvSpPr>
        <p:spPr>
          <a:xfrm>
            <a:off x="238125" y="3286125"/>
            <a:ext cx="585787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agreeableness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agreeableness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 salaries regardless of their agreeableness.</a:t>
            </a:r>
          </a:p>
          <a:p>
            <a:pPr marL="285750" indent="-285750" algn="just">
              <a:buFont typeface="Arial" panose="020B0604020202020204" pitchFamily="34" charset="0"/>
              <a:buChar char="•"/>
            </a:pPr>
            <a:r>
              <a:rPr lang="en-US" dirty="0">
                <a:latin typeface="Aptos Display" panose="020B0004020202020204" pitchFamily="34" charset="0"/>
              </a:rPr>
              <a:t>There is a sparse distribution of data points as salary increases, showing fewer individuals in higher salary brackets.</a:t>
            </a:r>
          </a:p>
          <a:p>
            <a:pPr marL="285750" indent="-285750" algn="just">
              <a:buFont typeface="Arial" panose="020B0604020202020204" pitchFamily="34" charset="0"/>
              <a:buChar char="•"/>
            </a:pPr>
            <a:r>
              <a:rPr lang="en-US" dirty="0">
                <a:latin typeface="Aptos Display" panose="020B0004020202020204" pitchFamily="34" charset="0"/>
              </a:rPr>
              <a:t>The plot suggests that agreeableness does not significantly influence salary or vice versa. Individuals with both high and low agreeableness can be found across different salary ranges, indicating other factors likely play a more substantial role in determining one’s income.</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AF686DEA-E8D1-DB34-8784-C5E0D032CBC8}"/>
              </a:ext>
            </a:extLst>
          </p:cNvPr>
          <p:cNvPicPr>
            <a:picLocks noChangeAspect="1"/>
          </p:cNvPicPr>
          <p:nvPr/>
        </p:nvPicPr>
        <p:blipFill>
          <a:blip r:embed="rId3"/>
          <a:stretch>
            <a:fillRect/>
          </a:stretch>
        </p:blipFill>
        <p:spPr>
          <a:xfrm>
            <a:off x="7315202" y="219754"/>
            <a:ext cx="3905251" cy="2743206"/>
          </a:xfrm>
          <a:prstGeom prst="rect">
            <a:avLst/>
          </a:prstGeom>
        </p:spPr>
      </p:pic>
      <p:sp>
        <p:nvSpPr>
          <p:cNvPr id="7" name="TextBox 6">
            <a:extLst>
              <a:ext uri="{FF2B5EF4-FFF2-40B4-BE49-F238E27FC236}">
                <a16:creationId xmlns:a16="http://schemas.microsoft.com/office/drawing/2014/main" id="{62A0F479-91CE-7A12-4A19-DB9277527DFC}"/>
              </a:ext>
            </a:extLst>
          </p:cNvPr>
          <p:cNvSpPr txBox="1"/>
          <p:nvPr/>
        </p:nvSpPr>
        <p:spPr>
          <a:xfrm>
            <a:off x="6448425" y="2962960"/>
            <a:ext cx="558165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conscientiousness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conscientiousness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conscientiousness.</a:t>
            </a:r>
          </a:p>
          <a:p>
            <a:pPr marL="285750" indent="-285750" algn="just">
              <a:buFont typeface="Arial" panose="020B0604020202020204" pitchFamily="34" charset="0"/>
              <a:buChar char="•"/>
            </a:pPr>
            <a:r>
              <a:rPr lang="en-US" dirty="0">
                <a:latin typeface="Aptos Display" panose="020B0004020202020204" pitchFamily="34" charset="0"/>
              </a:rPr>
              <a:t>There is a noticeable gap in the middle salary range with few data points, suggesting that people with intermediate salaries are less common in this dataset.</a:t>
            </a:r>
          </a:p>
          <a:p>
            <a:pPr marL="285750" indent="-285750" algn="just">
              <a:buFont typeface="Arial" panose="020B0604020202020204" pitchFamily="34" charset="0"/>
              <a:buChar char="•"/>
            </a:pPr>
            <a:r>
              <a:rPr lang="en-US" dirty="0">
                <a:latin typeface="Aptos Display" panose="020B0004020202020204" pitchFamily="34" charset="0"/>
              </a:rPr>
              <a:t>The plot suggests that conscientiousness does not significantly influence salary or vice versa. Individuals with both high and low conscientiousness can be found across different salary ranges, indicating other factors likely play a more substantial role in determining one’s income.</a:t>
            </a:r>
            <a:endParaRPr lang="en-IN" dirty="0">
              <a:latin typeface="Aptos Display" panose="020B0004020202020204" pitchFamily="34" charset="0"/>
            </a:endParaRPr>
          </a:p>
        </p:txBody>
      </p:sp>
    </p:spTree>
    <p:extLst>
      <p:ext uri="{BB962C8B-B14F-4D97-AF65-F5344CB8AC3E}">
        <p14:creationId xmlns:p14="http://schemas.microsoft.com/office/powerpoint/2010/main" val="333798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ABB0CA-7087-04CC-B362-A39453A44FBF}"/>
              </a:ext>
            </a:extLst>
          </p:cNvPr>
          <p:cNvPicPr>
            <a:picLocks noChangeAspect="1"/>
          </p:cNvPicPr>
          <p:nvPr/>
        </p:nvPicPr>
        <p:blipFill>
          <a:blip r:embed="rId2"/>
          <a:stretch>
            <a:fillRect/>
          </a:stretch>
        </p:blipFill>
        <p:spPr>
          <a:xfrm>
            <a:off x="1250946" y="-1"/>
            <a:ext cx="3822708" cy="2867031"/>
          </a:xfrm>
          <a:prstGeom prst="rect">
            <a:avLst/>
          </a:prstGeom>
        </p:spPr>
      </p:pic>
      <p:sp>
        <p:nvSpPr>
          <p:cNvPr id="4" name="TextBox 3">
            <a:extLst>
              <a:ext uri="{FF2B5EF4-FFF2-40B4-BE49-F238E27FC236}">
                <a16:creationId xmlns:a16="http://schemas.microsoft.com/office/drawing/2014/main" id="{C846A026-5D5C-B807-7298-FC7F6AD14D79}"/>
              </a:ext>
            </a:extLst>
          </p:cNvPr>
          <p:cNvSpPr txBox="1"/>
          <p:nvPr/>
        </p:nvSpPr>
        <p:spPr>
          <a:xfrm>
            <a:off x="228600" y="2867031"/>
            <a:ext cx="5867400"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Extraversion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Extraversion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Extraversion.</a:t>
            </a:r>
          </a:p>
          <a:p>
            <a:pPr marL="285750" indent="-285750" algn="just">
              <a:buFont typeface="Arial" panose="020B0604020202020204" pitchFamily="34" charset="0"/>
              <a:buChar char="•"/>
            </a:pPr>
            <a:r>
              <a:rPr lang="en-US" dirty="0">
                <a:latin typeface="Aptos Display" panose="020B0004020202020204" pitchFamily="34" charset="0"/>
              </a:rPr>
              <a:t>There is a sparse distribution of data points as salary increases, showing fewer individuals in higher salary brackets.</a:t>
            </a:r>
          </a:p>
          <a:p>
            <a:pPr marL="285750" indent="-285750" algn="just">
              <a:buFont typeface="Arial" panose="020B0604020202020204" pitchFamily="34" charset="0"/>
              <a:buChar char="•"/>
            </a:pPr>
            <a:r>
              <a:rPr lang="en-US" dirty="0">
                <a:latin typeface="Aptos Display" panose="020B0004020202020204" pitchFamily="34" charset="0"/>
              </a:rPr>
              <a:t>The plot suggests that in this dataset, an individual’s level of Extraversion is not strongly associated with their salary. Individuals with both high and low Extraversion can be found across different salary ranges, indicating other factors likely play a more substantial role in determining one’s income.</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AB357168-1189-38DF-F951-715F5A09B899}"/>
              </a:ext>
            </a:extLst>
          </p:cNvPr>
          <p:cNvPicPr>
            <a:picLocks noChangeAspect="1"/>
          </p:cNvPicPr>
          <p:nvPr/>
        </p:nvPicPr>
        <p:blipFill>
          <a:blip r:embed="rId3"/>
          <a:stretch>
            <a:fillRect/>
          </a:stretch>
        </p:blipFill>
        <p:spPr>
          <a:xfrm>
            <a:off x="7188197" y="76195"/>
            <a:ext cx="3822710" cy="2867032"/>
          </a:xfrm>
          <a:prstGeom prst="rect">
            <a:avLst/>
          </a:prstGeom>
        </p:spPr>
      </p:pic>
      <p:sp>
        <p:nvSpPr>
          <p:cNvPr id="7" name="TextBox 6">
            <a:extLst>
              <a:ext uri="{FF2B5EF4-FFF2-40B4-BE49-F238E27FC236}">
                <a16:creationId xmlns:a16="http://schemas.microsoft.com/office/drawing/2014/main" id="{57F30267-14F9-3B84-02CE-39286180B78A}"/>
              </a:ext>
            </a:extLst>
          </p:cNvPr>
          <p:cNvSpPr txBox="1"/>
          <p:nvPr/>
        </p:nvSpPr>
        <p:spPr>
          <a:xfrm>
            <a:off x="6334125" y="2867030"/>
            <a:ext cx="5638800" cy="310854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tx1"/>
                </a:solidFill>
                <a:effectLst/>
                <a:latin typeface="Aptos Display" panose="020B0004020202020204" pitchFamily="34" charset="0"/>
              </a:rPr>
              <a:t>The scatter plot shows the relationship between Salary and Neuroticism among a population of individuals.</a:t>
            </a:r>
          </a:p>
          <a:p>
            <a:pPr marL="285750" indent="-285750" algn="just">
              <a:buFont typeface="Arial" panose="020B0604020202020204" pitchFamily="34" charset="0"/>
              <a:buChar char="•"/>
            </a:pPr>
            <a:r>
              <a:rPr lang="en-US" b="0" i="0" dirty="0">
                <a:solidFill>
                  <a:schemeClr val="tx1"/>
                </a:solidFill>
                <a:effectLst/>
                <a:latin typeface="Aptos Display" panose="020B0004020202020204" pitchFamily="34" charset="0"/>
              </a:rPr>
              <a:t>There is no clear correlation between the two variables; people with both low and high Neuroticism are spread across various salary ranges.</a:t>
            </a:r>
          </a:p>
          <a:p>
            <a:pPr marL="285750" indent="-285750" algn="just">
              <a:buFont typeface="Arial" panose="020B0604020202020204" pitchFamily="34" charset="0"/>
              <a:buChar char="•"/>
            </a:pPr>
            <a:r>
              <a:rPr lang="en-US" b="0" i="0" dirty="0">
                <a:solidFill>
                  <a:schemeClr val="tx1"/>
                </a:solidFill>
                <a:effectLst/>
                <a:latin typeface="Aptos Display" panose="020B0004020202020204" pitchFamily="34" charset="0"/>
              </a:rPr>
              <a:t>There is a high concentration of data points at the lower end of the salary axis, indicating that many individuals earn lower salaries regardless of their Neuroticism.</a:t>
            </a:r>
          </a:p>
          <a:p>
            <a:pPr marL="285750" indent="-285750" algn="just">
              <a:buFont typeface="Arial" panose="020B0604020202020204" pitchFamily="34" charset="0"/>
              <a:buChar char="•"/>
            </a:pPr>
            <a:r>
              <a:rPr lang="en-US" b="0" i="0" dirty="0">
                <a:solidFill>
                  <a:schemeClr val="tx1"/>
                </a:solidFill>
                <a:effectLst/>
                <a:latin typeface="Aptos Display" panose="020B0004020202020204" pitchFamily="34" charset="0"/>
              </a:rPr>
              <a:t>There is a sparse distribution of data points as salary increases, showing fewer individuals in higher salary brackets.</a:t>
            </a:r>
          </a:p>
          <a:p>
            <a:pPr marL="285750" indent="-285750" algn="just">
              <a:buFont typeface="Arial" panose="020B0604020202020204" pitchFamily="34" charset="0"/>
              <a:buChar char="•"/>
            </a:pPr>
            <a:r>
              <a:rPr lang="en-US" b="0" i="0" dirty="0">
                <a:solidFill>
                  <a:schemeClr val="tx1"/>
                </a:solidFill>
                <a:effectLst/>
                <a:latin typeface="Aptos Display" panose="020B0004020202020204" pitchFamily="34" charset="0"/>
              </a:rPr>
              <a:t>The plot suggests that in this dataset, an individual’s level of Neuroticism is not strongly associated with their salary. Individuals with both high and low Neuroticism can be found across different salary ranges, indicating other factors likely play a more substantial role in determining one’s income.</a:t>
            </a:r>
          </a:p>
        </p:txBody>
      </p:sp>
    </p:spTree>
    <p:extLst>
      <p:ext uri="{BB962C8B-B14F-4D97-AF65-F5344CB8AC3E}">
        <p14:creationId xmlns:p14="http://schemas.microsoft.com/office/powerpoint/2010/main" val="28867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37D589-D5DF-F461-5FA3-A71B4371C5B1}"/>
              </a:ext>
            </a:extLst>
          </p:cNvPr>
          <p:cNvPicPr>
            <a:picLocks noChangeAspect="1"/>
          </p:cNvPicPr>
          <p:nvPr/>
        </p:nvPicPr>
        <p:blipFill>
          <a:blip r:embed="rId3"/>
          <a:stretch>
            <a:fillRect/>
          </a:stretch>
        </p:blipFill>
        <p:spPr>
          <a:xfrm>
            <a:off x="590543" y="161920"/>
            <a:ext cx="3657608" cy="2743206"/>
          </a:xfrm>
          <a:prstGeom prst="rect">
            <a:avLst/>
          </a:prstGeom>
        </p:spPr>
      </p:pic>
      <p:sp>
        <p:nvSpPr>
          <p:cNvPr id="4" name="TextBox 3">
            <a:extLst>
              <a:ext uri="{FF2B5EF4-FFF2-40B4-BE49-F238E27FC236}">
                <a16:creationId xmlns:a16="http://schemas.microsoft.com/office/drawing/2014/main" id="{0598D8A2-0DF0-5CDB-2D2D-91FDA5C5857F}"/>
              </a:ext>
            </a:extLst>
          </p:cNvPr>
          <p:cNvSpPr txBox="1"/>
          <p:nvPr/>
        </p:nvSpPr>
        <p:spPr>
          <a:xfrm>
            <a:off x="238125" y="3162300"/>
            <a:ext cx="5791200"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scatter plot shows the relationship between Salary and openness to experience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both low and high openness to experience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openness to experience.</a:t>
            </a:r>
          </a:p>
          <a:p>
            <a:pPr marL="285750" indent="-285750" algn="just">
              <a:buFont typeface="Arial" panose="020B0604020202020204" pitchFamily="34" charset="0"/>
              <a:buChar char="•"/>
            </a:pPr>
            <a:r>
              <a:rPr lang="en-US" dirty="0">
                <a:latin typeface="Aptos Display" panose="020B0004020202020204" pitchFamily="34" charset="0"/>
              </a:rPr>
              <a:t>There is a sparse distribution of data points as salary increases, showing fewer individuals in higher salary brackets.</a:t>
            </a:r>
          </a:p>
          <a:p>
            <a:pPr marL="285750" indent="-285750" algn="just">
              <a:buFont typeface="Arial" panose="020B0604020202020204" pitchFamily="34" charset="0"/>
              <a:buChar char="•"/>
            </a:pPr>
            <a:r>
              <a:rPr lang="en-US" dirty="0">
                <a:latin typeface="Aptos Display" panose="020B0004020202020204" pitchFamily="34" charset="0"/>
              </a:rPr>
              <a:t>The plot suggests that in this dataset, an individual’s openness to experience is not a significant predictor of their salary. Individuals with both high and low openness to experience can be found across different salary ranges, indicating other factors likely play a more substantial role in determining one’s income.</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5E572A1D-DC92-86BD-D48E-E64F10D247B8}"/>
              </a:ext>
            </a:extLst>
          </p:cNvPr>
          <p:cNvPicPr>
            <a:picLocks noChangeAspect="1"/>
          </p:cNvPicPr>
          <p:nvPr/>
        </p:nvPicPr>
        <p:blipFill>
          <a:blip r:embed="rId4"/>
          <a:stretch>
            <a:fillRect/>
          </a:stretch>
        </p:blipFill>
        <p:spPr>
          <a:xfrm>
            <a:off x="7258047" y="419094"/>
            <a:ext cx="2743206" cy="2743206"/>
          </a:xfrm>
          <a:prstGeom prst="rect">
            <a:avLst/>
          </a:prstGeom>
        </p:spPr>
      </p:pic>
      <p:sp>
        <p:nvSpPr>
          <p:cNvPr id="7" name="TextBox 6">
            <a:extLst>
              <a:ext uri="{FF2B5EF4-FFF2-40B4-BE49-F238E27FC236}">
                <a16:creationId xmlns:a16="http://schemas.microsoft.com/office/drawing/2014/main" id="{8538387E-D402-EF2A-F28B-F670B363248E}"/>
              </a:ext>
            </a:extLst>
          </p:cNvPr>
          <p:cNvSpPr txBox="1"/>
          <p:nvPr/>
        </p:nvSpPr>
        <p:spPr>
          <a:xfrm>
            <a:off x="6029325" y="3257550"/>
            <a:ext cx="5924550" cy="300037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10percentage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positive correlation between the two variables; people with higher 10percentage tend to have higher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10percentage.</a:t>
            </a:r>
          </a:p>
          <a:p>
            <a:pPr marL="285750" indent="-285750" algn="just">
              <a:buFont typeface="Arial" panose="020B0604020202020204" pitchFamily="34" charset="0"/>
              <a:buChar char="•"/>
            </a:pPr>
            <a:r>
              <a:rPr lang="en-US" dirty="0">
                <a:latin typeface="Aptos Display" panose="020B0004020202020204" pitchFamily="34" charset="0"/>
              </a:rPr>
              <a:t>There is a noticeable increase in the 10percentage as the salary increases, suggesting that higher salaries are associated with higher academic performance in 10th grade.</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10percentage, which could be useful for career planning and education policy.</a:t>
            </a:r>
            <a:endParaRPr lang="en-IN" dirty="0">
              <a:latin typeface="Aptos Display" panose="020B0004020202020204" pitchFamily="34" charset="0"/>
            </a:endParaRPr>
          </a:p>
        </p:txBody>
      </p:sp>
    </p:spTree>
    <p:extLst>
      <p:ext uri="{BB962C8B-B14F-4D97-AF65-F5344CB8AC3E}">
        <p14:creationId xmlns:p14="http://schemas.microsoft.com/office/powerpoint/2010/main" val="4168676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1791C-AD1D-F8FA-8D95-44C39E42418E}"/>
              </a:ext>
            </a:extLst>
          </p:cNvPr>
          <p:cNvPicPr>
            <a:picLocks noChangeAspect="1"/>
          </p:cNvPicPr>
          <p:nvPr/>
        </p:nvPicPr>
        <p:blipFill>
          <a:blip r:embed="rId2"/>
          <a:stretch>
            <a:fillRect/>
          </a:stretch>
        </p:blipFill>
        <p:spPr>
          <a:xfrm>
            <a:off x="1833561" y="485772"/>
            <a:ext cx="2676528" cy="2676528"/>
          </a:xfrm>
          <a:prstGeom prst="rect">
            <a:avLst/>
          </a:prstGeom>
        </p:spPr>
      </p:pic>
      <p:sp>
        <p:nvSpPr>
          <p:cNvPr id="4" name="TextBox 3">
            <a:extLst>
              <a:ext uri="{FF2B5EF4-FFF2-40B4-BE49-F238E27FC236}">
                <a16:creationId xmlns:a16="http://schemas.microsoft.com/office/drawing/2014/main" id="{9022BA45-58BE-F117-8A81-8EC7633214A9}"/>
              </a:ext>
            </a:extLst>
          </p:cNvPr>
          <p:cNvSpPr txBox="1"/>
          <p:nvPr/>
        </p:nvSpPr>
        <p:spPr>
          <a:xfrm>
            <a:off x="247650" y="3267075"/>
            <a:ext cx="5848350"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L2P percentage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salaries tend to have lower L2P percentages,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salaries near zero regardless of their L2P percentages.</a:t>
            </a:r>
          </a:p>
          <a:p>
            <a:pPr marL="285750" indent="-285750" algn="just">
              <a:buFont typeface="Arial" panose="020B0604020202020204" pitchFamily="34" charset="0"/>
              <a:buChar char="•"/>
            </a:pPr>
            <a:r>
              <a:rPr lang="en-US" dirty="0">
                <a:latin typeface="Aptos Display" panose="020B0004020202020204" pitchFamily="34" charset="0"/>
              </a:rPr>
              <a:t>There is a noticeable decrease in the L2P percentage as the salary increases, suggesting that higher salaries are associated with lower L2P percentages.</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L2P percentage, which could be useful for understanding the impact of salary on loan repayment.</a:t>
            </a:r>
            <a:endParaRPr lang="en-IN" dirty="0">
              <a:latin typeface="Aptos Display" panose="020B0004020202020204" pitchFamily="34" charset="0"/>
            </a:endParaRPr>
          </a:p>
        </p:txBody>
      </p:sp>
      <p:pic>
        <p:nvPicPr>
          <p:cNvPr id="6" name="Picture 5">
            <a:extLst>
              <a:ext uri="{FF2B5EF4-FFF2-40B4-BE49-F238E27FC236}">
                <a16:creationId xmlns:a16="http://schemas.microsoft.com/office/drawing/2014/main" id="{551D6259-EF8D-1087-A573-E8072D291B83}"/>
              </a:ext>
            </a:extLst>
          </p:cNvPr>
          <p:cNvPicPr>
            <a:picLocks noChangeAspect="1"/>
          </p:cNvPicPr>
          <p:nvPr/>
        </p:nvPicPr>
        <p:blipFill>
          <a:blip r:embed="rId3"/>
          <a:stretch>
            <a:fillRect/>
          </a:stretch>
        </p:blipFill>
        <p:spPr>
          <a:xfrm>
            <a:off x="7905747" y="485772"/>
            <a:ext cx="2286005" cy="2286005"/>
          </a:xfrm>
          <a:prstGeom prst="rect">
            <a:avLst/>
          </a:prstGeom>
        </p:spPr>
      </p:pic>
      <p:sp>
        <p:nvSpPr>
          <p:cNvPr id="7" name="TextBox 6">
            <a:extLst>
              <a:ext uri="{FF2B5EF4-FFF2-40B4-BE49-F238E27FC236}">
                <a16:creationId xmlns:a16="http://schemas.microsoft.com/office/drawing/2014/main" id="{FA44D89B-ABA2-C7F8-AF22-DBDD55AFE719}"/>
              </a:ext>
            </a:extLst>
          </p:cNvPr>
          <p:cNvSpPr txBox="1"/>
          <p:nvPr/>
        </p:nvSpPr>
        <p:spPr>
          <a:xfrm>
            <a:off x="6267450" y="3162300"/>
            <a:ext cx="5848351"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College GPA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College GPA tend to have lower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higher end of the College GPA axis, indicating that many individuals with high academic performance earn lower salaries.</a:t>
            </a:r>
          </a:p>
          <a:p>
            <a:pPr marL="285750" indent="-285750" algn="just">
              <a:buFont typeface="Arial" panose="020B0604020202020204" pitchFamily="34" charset="0"/>
              <a:buChar char="•"/>
            </a:pPr>
            <a:r>
              <a:rPr lang="en-US" dirty="0">
                <a:latin typeface="Aptos Display" panose="020B0004020202020204" pitchFamily="34" charset="0"/>
              </a:rPr>
              <a:t>There is a noticeable decrease in the College GPA as the salary increases, suggesting that lower academic performance is associated with higher salaries.</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College GPA, which could be useful for understanding the impact of education on earnings. However, it is important to consider other factors that might influence salary, such as field of study, years of experience, or geographic location.</a:t>
            </a:r>
            <a:endParaRPr lang="en-IN" dirty="0">
              <a:latin typeface="Aptos Display" panose="020B0004020202020204" pitchFamily="34" charset="0"/>
            </a:endParaRPr>
          </a:p>
        </p:txBody>
      </p:sp>
    </p:spTree>
    <p:extLst>
      <p:ext uri="{BB962C8B-B14F-4D97-AF65-F5344CB8AC3E}">
        <p14:creationId xmlns:p14="http://schemas.microsoft.com/office/powerpoint/2010/main" val="3056374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23CA61-7F43-692B-657A-1D0129472E84}"/>
              </a:ext>
            </a:extLst>
          </p:cNvPr>
          <p:cNvPicPr>
            <a:picLocks noChangeAspect="1"/>
          </p:cNvPicPr>
          <p:nvPr/>
        </p:nvPicPr>
        <p:blipFill>
          <a:blip r:embed="rId2"/>
          <a:stretch>
            <a:fillRect/>
          </a:stretch>
        </p:blipFill>
        <p:spPr>
          <a:xfrm>
            <a:off x="7943848" y="190499"/>
            <a:ext cx="2352678" cy="2724152"/>
          </a:xfrm>
          <a:prstGeom prst="rect">
            <a:avLst/>
          </a:prstGeom>
        </p:spPr>
      </p:pic>
      <p:pic>
        <p:nvPicPr>
          <p:cNvPr id="5" name="Picture 4">
            <a:extLst>
              <a:ext uri="{FF2B5EF4-FFF2-40B4-BE49-F238E27FC236}">
                <a16:creationId xmlns:a16="http://schemas.microsoft.com/office/drawing/2014/main" id="{E6EC38FE-7DC1-2BE3-3BCD-0DEBBFB1920C}"/>
              </a:ext>
            </a:extLst>
          </p:cNvPr>
          <p:cNvPicPr>
            <a:picLocks noChangeAspect="1"/>
          </p:cNvPicPr>
          <p:nvPr/>
        </p:nvPicPr>
        <p:blipFill>
          <a:blip r:embed="rId3"/>
          <a:stretch>
            <a:fillRect/>
          </a:stretch>
        </p:blipFill>
        <p:spPr>
          <a:xfrm>
            <a:off x="1524000" y="295273"/>
            <a:ext cx="2724153" cy="2724152"/>
          </a:xfrm>
          <a:prstGeom prst="rect">
            <a:avLst/>
          </a:prstGeom>
        </p:spPr>
      </p:pic>
      <p:sp>
        <p:nvSpPr>
          <p:cNvPr id="6" name="TextBox 5">
            <a:extLst>
              <a:ext uri="{FF2B5EF4-FFF2-40B4-BE49-F238E27FC236}">
                <a16:creationId xmlns:a16="http://schemas.microsoft.com/office/drawing/2014/main" id="{23257FE7-DA52-F772-41D0-9899177002E7}"/>
              </a:ext>
            </a:extLst>
          </p:cNvPr>
          <p:cNvSpPr txBox="1"/>
          <p:nvPr/>
        </p:nvSpPr>
        <p:spPr>
          <a:xfrm>
            <a:off x="6505575" y="2981325"/>
            <a:ext cx="534352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a:t>
            </a:r>
            <a:r>
              <a:rPr lang="en-US" dirty="0" err="1">
                <a:latin typeface="Aptos Display" panose="020B0004020202020204" pitchFamily="34" charset="0"/>
              </a:rPr>
              <a:t>CollegeCityID</a:t>
            </a:r>
            <a:r>
              <a:rPr lang="en-US" dirty="0">
                <a:latin typeface="Aptos Display" panose="020B0004020202020204" pitchFamily="34" charset="0"/>
              </a:rPr>
              <a:t>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different </a:t>
            </a:r>
            <a:r>
              <a:rPr lang="en-US" dirty="0" err="1">
                <a:latin typeface="Aptos Display" panose="020B0004020202020204" pitchFamily="34" charset="0"/>
              </a:rPr>
              <a:t>CollegeCityIDs</a:t>
            </a:r>
            <a:r>
              <a:rPr lang="en-US" dirty="0">
                <a:latin typeface="Aptos Display" panose="020B0004020202020204" pitchFamily="34" charset="0"/>
              </a:rPr>
              <a:t>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a:t>
            </a:r>
            <a:r>
              <a:rPr lang="en-US" dirty="0" err="1">
                <a:latin typeface="Aptos Display" panose="020B0004020202020204" pitchFamily="34" charset="0"/>
              </a:rPr>
              <a:t>CollegeCityID</a:t>
            </a:r>
            <a:r>
              <a:rPr lang="en-US" dirty="0">
                <a:latin typeface="Aptos Display" panose="020B0004020202020204" pitchFamily="34" charset="0"/>
              </a:rPr>
              <a:t>.</a:t>
            </a:r>
          </a:p>
          <a:p>
            <a:pPr marL="285750" indent="-285750" algn="just">
              <a:buFont typeface="Arial" panose="020B0604020202020204" pitchFamily="34" charset="0"/>
              <a:buChar char="•"/>
            </a:pPr>
            <a:r>
              <a:rPr lang="en-US" dirty="0">
                <a:latin typeface="Aptos Display" panose="020B0004020202020204" pitchFamily="34" charset="0"/>
              </a:rPr>
              <a:t>There is a noticeable gap in the middle range of both Salary and </a:t>
            </a:r>
            <a:r>
              <a:rPr lang="en-US" dirty="0" err="1">
                <a:latin typeface="Aptos Display" panose="020B0004020202020204" pitchFamily="34" charset="0"/>
              </a:rPr>
              <a:t>CollegeCityID</a:t>
            </a:r>
            <a:r>
              <a:rPr lang="en-US" dirty="0">
                <a:latin typeface="Aptos Display" panose="020B0004020202020204" pitchFamily="34" charset="0"/>
              </a:rPr>
              <a:t>, suggesting that individuals from those specific college cities are either missing from the data or do not fall within that salary range.</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but does not offer a clear pattern or correlation between salary and </a:t>
            </a:r>
            <a:r>
              <a:rPr lang="en-US" dirty="0" err="1">
                <a:latin typeface="Aptos Display" panose="020B0004020202020204" pitchFamily="34" charset="0"/>
              </a:rPr>
              <a:t>CollegeCityID</a:t>
            </a:r>
            <a:r>
              <a:rPr lang="en-US" dirty="0">
                <a:latin typeface="Aptos Display" panose="020B0004020202020204" pitchFamily="34" charset="0"/>
              </a:rPr>
              <a:t>.</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8D71CBCB-BE66-66AB-7C76-40CFE9B4621B}"/>
              </a:ext>
            </a:extLst>
          </p:cNvPr>
          <p:cNvSpPr txBox="1"/>
          <p:nvPr/>
        </p:nvSpPr>
        <p:spPr>
          <a:xfrm>
            <a:off x="409575" y="3124200"/>
            <a:ext cx="5153025" cy="324802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0A1357B7-C2D6-76D0-05FC-C8952BB60DC4}"/>
              </a:ext>
            </a:extLst>
          </p:cNvPr>
          <p:cNvSpPr txBox="1"/>
          <p:nvPr/>
        </p:nvSpPr>
        <p:spPr>
          <a:xfrm>
            <a:off x="409575" y="3190875"/>
            <a:ext cx="5153025"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College ID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different College IDs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College ID.</a:t>
            </a:r>
          </a:p>
          <a:p>
            <a:pPr marL="285750" indent="-285750" algn="just">
              <a:buFont typeface="Arial" panose="020B0604020202020204" pitchFamily="34" charset="0"/>
              <a:buChar char="•"/>
            </a:pPr>
            <a:r>
              <a:rPr lang="en-US" dirty="0">
                <a:latin typeface="Aptos Display" panose="020B0004020202020204" pitchFamily="34" charset="0"/>
              </a:rPr>
              <a:t>There is a noticeable gap in the middle range of both Salary and College ID, suggesting that individuals from those specific college cities are either missing from the data or do not fall within that salary range.</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but does not offer a clear pattern or correlation between salary and College ID.</a:t>
            </a:r>
            <a:endParaRPr lang="en-IN" dirty="0">
              <a:latin typeface="Aptos Display" panose="020B0004020202020204" pitchFamily="34" charset="0"/>
            </a:endParaRPr>
          </a:p>
        </p:txBody>
      </p:sp>
    </p:spTree>
    <p:extLst>
      <p:ext uri="{BB962C8B-B14F-4D97-AF65-F5344CB8AC3E}">
        <p14:creationId xmlns:p14="http://schemas.microsoft.com/office/powerpoint/2010/main" val="81138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456A18-C026-5FF7-2D27-0C81DC03E45C}"/>
              </a:ext>
            </a:extLst>
          </p:cNvPr>
          <p:cNvPicPr>
            <a:picLocks noChangeAspect="1"/>
          </p:cNvPicPr>
          <p:nvPr/>
        </p:nvPicPr>
        <p:blipFill>
          <a:blip r:embed="rId2"/>
          <a:stretch>
            <a:fillRect/>
          </a:stretch>
        </p:blipFill>
        <p:spPr>
          <a:xfrm>
            <a:off x="7810497" y="473846"/>
            <a:ext cx="2286005" cy="2286005"/>
          </a:xfrm>
          <a:prstGeom prst="rect">
            <a:avLst/>
          </a:prstGeom>
        </p:spPr>
      </p:pic>
      <p:pic>
        <p:nvPicPr>
          <p:cNvPr id="5" name="Picture 4">
            <a:extLst>
              <a:ext uri="{FF2B5EF4-FFF2-40B4-BE49-F238E27FC236}">
                <a16:creationId xmlns:a16="http://schemas.microsoft.com/office/drawing/2014/main" id="{9652EB69-CC03-07E2-F2CB-64631899A5D0}"/>
              </a:ext>
            </a:extLst>
          </p:cNvPr>
          <p:cNvPicPr>
            <a:picLocks noChangeAspect="1"/>
          </p:cNvPicPr>
          <p:nvPr/>
        </p:nvPicPr>
        <p:blipFill>
          <a:blip r:embed="rId3"/>
          <a:stretch>
            <a:fillRect/>
          </a:stretch>
        </p:blipFill>
        <p:spPr>
          <a:xfrm>
            <a:off x="1359672" y="473847"/>
            <a:ext cx="2286005" cy="2286005"/>
          </a:xfrm>
          <a:prstGeom prst="rect">
            <a:avLst/>
          </a:prstGeom>
        </p:spPr>
      </p:pic>
      <p:sp>
        <p:nvSpPr>
          <p:cNvPr id="6" name="TextBox 5">
            <a:extLst>
              <a:ext uri="{FF2B5EF4-FFF2-40B4-BE49-F238E27FC236}">
                <a16:creationId xmlns:a16="http://schemas.microsoft.com/office/drawing/2014/main" id="{24D32269-C0DF-819C-BA12-1A616513E6FA}"/>
              </a:ext>
            </a:extLst>
          </p:cNvPr>
          <p:cNvSpPr txBox="1"/>
          <p:nvPr/>
        </p:nvSpPr>
        <p:spPr>
          <a:xfrm>
            <a:off x="466725" y="3114675"/>
            <a:ext cx="5353050" cy="3108543"/>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Aptos Display" panose="020B0004020202020204" pitchFamily="34" charset="0"/>
              </a:rPr>
              <a:t>The plot shows the relationship between Salary and 10percentage among a population of individuals.</a:t>
            </a:r>
          </a:p>
          <a:p>
            <a:pPr marL="342900" indent="-342900" algn="just">
              <a:buFont typeface="Arial" panose="020B0604020202020204" pitchFamily="34" charset="0"/>
              <a:buChar char="•"/>
            </a:pPr>
            <a:r>
              <a:rPr lang="en-US" dirty="0">
                <a:latin typeface="Aptos Display" panose="020B0004020202020204" pitchFamily="34" charset="0"/>
              </a:rPr>
              <a:t>There is a positive correlation between the two variables; people with higher 10percentage tend to have higher salaries, and vice versa.</a:t>
            </a:r>
          </a:p>
          <a:p>
            <a:pPr marL="342900" indent="-34290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10percentage.</a:t>
            </a:r>
          </a:p>
          <a:p>
            <a:pPr marL="342900" indent="-342900" algn="just">
              <a:buFont typeface="Arial" panose="020B0604020202020204" pitchFamily="34" charset="0"/>
              <a:buChar char="•"/>
            </a:pPr>
            <a:r>
              <a:rPr lang="en-US" dirty="0">
                <a:latin typeface="Aptos Display" panose="020B0004020202020204" pitchFamily="34" charset="0"/>
              </a:rPr>
              <a:t>There is a noticeable increase in the 10percentage as the salary increases, suggesting that higher salaries are associated with higher academic performance in 10th grade.</a:t>
            </a:r>
          </a:p>
          <a:p>
            <a:pPr marL="342900" indent="-34290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10percentage, which could be useful for career planning and education policy.</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D32DB4D1-49CC-3517-EB97-84A0488DDB3A}"/>
              </a:ext>
            </a:extLst>
          </p:cNvPr>
          <p:cNvSpPr txBox="1"/>
          <p:nvPr/>
        </p:nvSpPr>
        <p:spPr>
          <a:xfrm>
            <a:off x="6610350" y="3114675"/>
            <a:ext cx="5210175"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There is a positive correlation between the two variables; people with higher computer programming skills tend to have higher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computer programming skills.</a:t>
            </a:r>
          </a:p>
          <a:p>
            <a:pPr marL="285750" indent="-285750" algn="just">
              <a:buFont typeface="Arial" panose="020B0604020202020204" pitchFamily="34" charset="0"/>
              <a:buChar char="•"/>
            </a:pPr>
            <a:r>
              <a:rPr lang="en-US" dirty="0">
                <a:latin typeface="Aptos Display" panose="020B0004020202020204" pitchFamily="34" charset="0"/>
              </a:rPr>
              <a:t>There is a noticeable increase in the computer programming skills as the salary increases, suggesting that higher salaries are associated with higher levels of skill or experience in computer programming.</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computer programming, which could be useful for understanding the impact of skill development on earnings.</a:t>
            </a:r>
            <a:endParaRPr lang="en-IN" dirty="0">
              <a:latin typeface="Aptos Display" panose="020B0004020202020204" pitchFamily="34" charset="0"/>
            </a:endParaRPr>
          </a:p>
        </p:txBody>
      </p:sp>
    </p:spTree>
    <p:extLst>
      <p:ext uri="{BB962C8B-B14F-4D97-AF65-F5344CB8AC3E}">
        <p14:creationId xmlns:p14="http://schemas.microsoft.com/office/powerpoint/2010/main" val="309565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6B1D-3F61-872F-53C2-8448CC343D5E}"/>
              </a:ext>
            </a:extLst>
          </p:cNvPr>
          <p:cNvSpPr>
            <a:spLocks noGrp="1"/>
          </p:cNvSpPr>
          <p:nvPr>
            <p:ph type="title"/>
          </p:nvPr>
        </p:nvSpPr>
        <p:spPr/>
        <p:txBody>
          <a:bodyPr>
            <a:normAutofit/>
          </a:bodyPr>
          <a:lstStyle/>
          <a:p>
            <a:pPr algn="ctr"/>
            <a:r>
              <a:rPr lang="en-IN" sz="4800" b="1" i="1" dirty="0">
                <a:solidFill>
                  <a:srgbClr val="FF0000"/>
                </a:solidFill>
              </a:rPr>
              <a:t>Problem Statement</a:t>
            </a:r>
          </a:p>
        </p:txBody>
      </p:sp>
      <p:sp>
        <p:nvSpPr>
          <p:cNvPr id="3" name="Text Placeholder 2">
            <a:extLst>
              <a:ext uri="{FF2B5EF4-FFF2-40B4-BE49-F238E27FC236}">
                <a16:creationId xmlns:a16="http://schemas.microsoft.com/office/drawing/2014/main" id="{1BC572D0-BDDE-25B3-DDAE-58E8C3BEAA9E}"/>
              </a:ext>
            </a:extLst>
          </p:cNvPr>
          <p:cNvSpPr>
            <a:spLocks noGrp="1"/>
          </p:cNvSpPr>
          <p:nvPr>
            <p:ph type="body" idx="1"/>
          </p:nvPr>
        </p:nvSpPr>
        <p:spPr/>
        <p:txBody>
          <a:bodyPr>
            <a:normAutofit/>
          </a:bodyPr>
          <a:lstStyle/>
          <a:p>
            <a:pPr marL="114300" indent="0" algn="just">
              <a:buNone/>
            </a:pPr>
            <a:r>
              <a:rPr lang="en-US" sz="2000" dirty="0">
                <a:latin typeface="Aptos Display" panose="020B0004020202020204" pitchFamily="34" charset="0"/>
              </a:rPr>
              <a:t>The objective of this project is to perform Exploratory Data Analysis (EDA) on a dataset containing employment outcomes of engineering graduates. By analyzing the dataset, we aim to gain insights into the factors influencing salary and specialization preferences among graduates. Additionally, we seek to explore potential relationships between gender and career choices within the engineering domain. Through this analysis, we aim to provide valuable insights for stakeholders to make informed decisions regarding recruitment strategies, salary negotiations, and diversity initiatives within the engineering sector.</a:t>
            </a:r>
            <a:endParaRPr lang="en-IN" sz="2000" dirty="0">
              <a:latin typeface="Aptos Display" panose="020B0004020202020204" pitchFamily="34" charset="0"/>
            </a:endParaRPr>
          </a:p>
        </p:txBody>
      </p:sp>
    </p:spTree>
    <p:extLst>
      <p:ext uri="{BB962C8B-B14F-4D97-AF65-F5344CB8AC3E}">
        <p14:creationId xmlns:p14="http://schemas.microsoft.com/office/powerpoint/2010/main" val="3293708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7FA585-5487-B189-11E6-AD5EAEC42277}"/>
              </a:ext>
            </a:extLst>
          </p:cNvPr>
          <p:cNvPicPr>
            <a:picLocks noChangeAspect="1"/>
          </p:cNvPicPr>
          <p:nvPr/>
        </p:nvPicPr>
        <p:blipFill>
          <a:blip r:embed="rId3"/>
          <a:stretch>
            <a:fillRect/>
          </a:stretch>
        </p:blipFill>
        <p:spPr>
          <a:xfrm>
            <a:off x="1285872" y="411970"/>
            <a:ext cx="2286005" cy="2286005"/>
          </a:xfrm>
          <a:prstGeom prst="rect">
            <a:avLst/>
          </a:prstGeom>
        </p:spPr>
      </p:pic>
      <p:pic>
        <p:nvPicPr>
          <p:cNvPr id="5" name="Picture 4">
            <a:extLst>
              <a:ext uri="{FF2B5EF4-FFF2-40B4-BE49-F238E27FC236}">
                <a16:creationId xmlns:a16="http://schemas.microsoft.com/office/drawing/2014/main" id="{F01C6A01-D4DE-5EA4-B6CD-400FB722EB49}"/>
              </a:ext>
            </a:extLst>
          </p:cNvPr>
          <p:cNvPicPr>
            <a:picLocks noChangeAspect="1"/>
          </p:cNvPicPr>
          <p:nvPr/>
        </p:nvPicPr>
        <p:blipFill>
          <a:blip r:embed="rId4"/>
          <a:stretch>
            <a:fillRect/>
          </a:stretch>
        </p:blipFill>
        <p:spPr>
          <a:xfrm>
            <a:off x="7960497" y="411970"/>
            <a:ext cx="2286005" cy="2286005"/>
          </a:xfrm>
          <a:prstGeom prst="rect">
            <a:avLst/>
          </a:prstGeom>
        </p:spPr>
      </p:pic>
      <p:sp>
        <p:nvSpPr>
          <p:cNvPr id="6" name="TextBox 5">
            <a:extLst>
              <a:ext uri="{FF2B5EF4-FFF2-40B4-BE49-F238E27FC236}">
                <a16:creationId xmlns:a16="http://schemas.microsoft.com/office/drawing/2014/main" id="{F79FB4C2-B9BE-3E2D-27B9-1055597556F1}"/>
              </a:ext>
            </a:extLst>
          </p:cNvPr>
          <p:cNvSpPr txBox="1"/>
          <p:nvPr/>
        </p:nvSpPr>
        <p:spPr>
          <a:xfrm>
            <a:off x="333375" y="2876550"/>
            <a:ext cx="5076825"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There is a positive correlation between the two variables; people with higher computer programming skills tend to have higher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computer programming skills.</a:t>
            </a:r>
          </a:p>
          <a:p>
            <a:pPr marL="285750" indent="-285750" algn="just">
              <a:buFont typeface="Arial" panose="020B0604020202020204" pitchFamily="34" charset="0"/>
              <a:buChar char="•"/>
            </a:pPr>
            <a:r>
              <a:rPr lang="en-US" dirty="0">
                <a:latin typeface="Aptos Display" panose="020B0004020202020204" pitchFamily="34" charset="0"/>
              </a:rPr>
              <a:t>There is a noticeable increase in the computer programming skills as the salary increases, suggesting that higher salaries are associated with higher levels of skill or experience in computer programming.</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computer programming, which could be useful for understanding the impact of skill development on earnings.</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CE20EEBC-A8C1-A673-9B42-D636372EA5F5}"/>
              </a:ext>
            </a:extLst>
          </p:cNvPr>
          <p:cNvSpPr txBox="1"/>
          <p:nvPr/>
        </p:nvSpPr>
        <p:spPr>
          <a:xfrm>
            <a:off x="6565086" y="2984271"/>
            <a:ext cx="507682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different Civil Engineering Scores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Civil Engineering Score.</a:t>
            </a:r>
          </a:p>
          <a:p>
            <a:pPr marL="285750" indent="-285750" algn="just">
              <a:buFont typeface="Arial" panose="020B0604020202020204" pitchFamily="34" charset="0"/>
              <a:buChar char="•"/>
            </a:pPr>
            <a:r>
              <a:rPr lang="en-US" dirty="0">
                <a:latin typeface="Aptos Display" panose="020B0004020202020204" pitchFamily="34" charset="0"/>
              </a:rPr>
              <a:t>There is a noticeable gap in the middle range of both Salary and Civil Engineering Score, suggesting that individuals from those specific college cities are either missing from the data or do not fall within that salary range.</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but does not offer a clear pattern or correlation between salary and Civil Engineering Score.</a:t>
            </a:r>
            <a:endParaRPr lang="en-IN" dirty="0">
              <a:latin typeface="Aptos Display" panose="020B0004020202020204" pitchFamily="34" charset="0"/>
            </a:endParaRPr>
          </a:p>
        </p:txBody>
      </p:sp>
    </p:spTree>
    <p:extLst>
      <p:ext uri="{BB962C8B-B14F-4D97-AF65-F5344CB8AC3E}">
        <p14:creationId xmlns:p14="http://schemas.microsoft.com/office/powerpoint/2010/main" val="269671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B3784E-6EA0-36F7-58FB-EBA7EAC35E12}"/>
              </a:ext>
            </a:extLst>
          </p:cNvPr>
          <p:cNvPicPr>
            <a:picLocks noChangeAspect="1"/>
          </p:cNvPicPr>
          <p:nvPr/>
        </p:nvPicPr>
        <p:blipFill>
          <a:blip r:embed="rId3"/>
          <a:stretch>
            <a:fillRect/>
          </a:stretch>
        </p:blipFill>
        <p:spPr>
          <a:xfrm>
            <a:off x="1657347" y="504822"/>
            <a:ext cx="2286005" cy="2286005"/>
          </a:xfrm>
          <a:prstGeom prst="rect">
            <a:avLst/>
          </a:prstGeom>
        </p:spPr>
      </p:pic>
      <p:pic>
        <p:nvPicPr>
          <p:cNvPr id="5" name="Picture 4">
            <a:extLst>
              <a:ext uri="{FF2B5EF4-FFF2-40B4-BE49-F238E27FC236}">
                <a16:creationId xmlns:a16="http://schemas.microsoft.com/office/drawing/2014/main" id="{87BF6FD9-185B-34ED-BAC3-015E2DA2614A}"/>
              </a:ext>
            </a:extLst>
          </p:cNvPr>
          <p:cNvPicPr>
            <a:picLocks noChangeAspect="1"/>
          </p:cNvPicPr>
          <p:nvPr/>
        </p:nvPicPr>
        <p:blipFill>
          <a:blip r:embed="rId4"/>
          <a:stretch>
            <a:fillRect/>
          </a:stretch>
        </p:blipFill>
        <p:spPr>
          <a:xfrm>
            <a:off x="7922397" y="645297"/>
            <a:ext cx="2286005" cy="2286005"/>
          </a:xfrm>
          <a:prstGeom prst="rect">
            <a:avLst/>
          </a:prstGeom>
        </p:spPr>
      </p:pic>
      <p:sp>
        <p:nvSpPr>
          <p:cNvPr id="6" name="TextBox 5">
            <a:extLst>
              <a:ext uri="{FF2B5EF4-FFF2-40B4-BE49-F238E27FC236}">
                <a16:creationId xmlns:a16="http://schemas.microsoft.com/office/drawing/2014/main" id="{8C3FCC2E-D6D5-CED0-5F5D-BA598B379A16}"/>
              </a:ext>
            </a:extLst>
          </p:cNvPr>
          <p:cNvSpPr txBox="1"/>
          <p:nvPr/>
        </p:nvSpPr>
        <p:spPr>
          <a:xfrm>
            <a:off x="457200" y="3086100"/>
            <a:ext cx="5162550"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Mechanical Engineering Score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Mechanical Engineering Scores tend to have lower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Mechanical Engineering Score.</a:t>
            </a:r>
          </a:p>
          <a:p>
            <a:pPr marL="285750" indent="-285750" algn="just">
              <a:buFont typeface="Arial" panose="020B0604020202020204" pitchFamily="34" charset="0"/>
              <a:buChar char="•"/>
            </a:pPr>
            <a:r>
              <a:rPr lang="en-US" dirty="0">
                <a:latin typeface="Aptos Display" panose="020B0004020202020204" pitchFamily="34" charset="0"/>
              </a:rPr>
              <a:t>There is a noticeable decrease in the Mechanical Engineering Score as the salary increases, suggesting that lower scores are associated with higher salaries.</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Mechanical Engineering Score, which could be useful for understanding the impact of skill development on earnings.</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C738C6B2-2179-0423-7EA9-4DCD59570B90}"/>
              </a:ext>
            </a:extLst>
          </p:cNvPr>
          <p:cNvSpPr txBox="1"/>
          <p:nvPr/>
        </p:nvSpPr>
        <p:spPr>
          <a:xfrm>
            <a:off x="6096000" y="2950352"/>
            <a:ext cx="5848349" cy="332398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Electronics and Semiconductors among a population of individuals.</a:t>
            </a:r>
          </a:p>
          <a:p>
            <a:pPr marL="285750" indent="-285750" algn="just">
              <a:buFont typeface="Arial" panose="020B0604020202020204" pitchFamily="34" charset="0"/>
              <a:buChar char="•"/>
            </a:pPr>
            <a:endParaRPr lang="en-US" dirty="0">
              <a:latin typeface="Aptos Display" panose="020B0004020202020204" pitchFamily="34" charset="0"/>
            </a:endParaRP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Electronics and Semiconductors scores tend to have lower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Electronics and Semiconductors scores.</a:t>
            </a:r>
          </a:p>
          <a:p>
            <a:pPr marL="285750" indent="-285750" algn="just">
              <a:buFont typeface="Arial" panose="020B0604020202020204" pitchFamily="34" charset="0"/>
              <a:buChar char="•"/>
            </a:pPr>
            <a:r>
              <a:rPr lang="en-US" dirty="0">
                <a:latin typeface="Aptos Display" panose="020B0004020202020204" pitchFamily="34" charset="0"/>
              </a:rPr>
              <a:t>There is a noticeable spike in the number of employees at a specific salary range around 2e6, indicating a certain role or level that has both higher pay and a larger workforce.</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Electronics and Semiconductors, which could be useful for understanding the impact of skill development on earnings.</a:t>
            </a:r>
            <a:endParaRPr lang="en-IN" dirty="0">
              <a:latin typeface="Aptos Display" panose="020B0004020202020204" pitchFamily="34" charset="0"/>
            </a:endParaRPr>
          </a:p>
        </p:txBody>
      </p:sp>
    </p:spTree>
    <p:extLst>
      <p:ext uri="{BB962C8B-B14F-4D97-AF65-F5344CB8AC3E}">
        <p14:creationId xmlns:p14="http://schemas.microsoft.com/office/powerpoint/2010/main" val="3883930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CFED4-CC11-8A43-07FF-AA08740793D1}"/>
              </a:ext>
            </a:extLst>
          </p:cNvPr>
          <p:cNvPicPr>
            <a:picLocks noChangeAspect="1"/>
          </p:cNvPicPr>
          <p:nvPr/>
        </p:nvPicPr>
        <p:blipFill>
          <a:blip r:embed="rId2"/>
          <a:stretch>
            <a:fillRect/>
          </a:stretch>
        </p:blipFill>
        <p:spPr>
          <a:xfrm>
            <a:off x="1421622" y="342897"/>
            <a:ext cx="2286005" cy="2286005"/>
          </a:xfrm>
          <a:prstGeom prst="rect">
            <a:avLst/>
          </a:prstGeom>
        </p:spPr>
      </p:pic>
      <p:pic>
        <p:nvPicPr>
          <p:cNvPr id="5" name="Picture 4">
            <a:extLst>
              <a:ext uri="{FF2B5EF4-FFF2-40B4-BE49-F238E27FC236}">
                <a16:creationId xmlns:a16="http://schemas.microsoft.com/office/drawing/2014/main" id="{8A41829B-E471-5D96-C1CA-1BBA616DDC0A}"/>
              </a:ext>
            </a:extLst>
          </p:cNvPr>
          <p:cNvPicPr>
            <a:picLocks noChangeAspect="1"/>
          </p:cNvPicPr>
          <p:nvPr/>
        </p:nvPicPr>
        <p:blipFill>
          <a:blip r:embed="rId3"/>
          <a:stretch>
            <a:fillRect/>
          </a:stretch>
        </p:blipFill>
        <p:spPr>
          <a:xfrm>
            <a:off x="7858122" y="342897"/>
            <a:ext cx="2286005" cy="2286005"/>
          </a:xfrm>
          <a:prstGeom prst="rect">
            <a:avLst/>
          </a:prstGeom>
        </p:spPr>
      </p:pic>
      <p:sp>
        <p:nvSpPr>
          <p:cNvPr id="6" name="TextBox 5">
            <a:extLst>
              <a:ext uri="{FF2B5EF4-FFF2-40B4-BE49-F238E27FC236}">
                <a16:creationId xmlns:a16="http://schemas.microsoft.com/office/drawing/2014/main" id="{377E9E1C-3E9F-7C30-13A3-746E9F3388AB}"/>
              </a:ext>
            </a:extLst>
          </p:cNvPr>
          <p:cNvSpPr txBox="1"/>
          <p:nvPr/>
        </p:nvSpPr>
        <p:spPr>
          <a:xfrm>
            <a:off x="342900" y="3133725"/>
            <a:ext cx="5457825"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Domain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different Domain values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Domain.</a:t>
            </a:r>
          </a:p>
          <a:p>
            <a:pPr marL="285750" indent="-285750" algn="just">
              <a:buFont typeface="Arial" panose="020B0604020202020204" pitchFamily="34" charset="0"/>
              <a:buChar char="•"/>
            </a:pPr>
            <a:r>
              <a:rPr lang="en-US" dirty="0">
                <a:latin typeface="Aptos Display" panose="020B0004020202020204" pitchFamily="34" charset="0"/>
              </a:rPr>
              <a:t>There is a noticeable gap in the middle range of both Salary and Domain, suggesting that individuals from those specific domains are either missing from the data or do not fall within that salary range.</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but does not offer a clear pattern or correlation between Salary and Domain.</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0D237BA9-FE86-443E-8D35-2DC23393ED08}"/>
              </a:ext>
            </a:extLst>
          </p:cNvPr>
          <p:cNvSpPr txBox="1"/>
          <p:nvPr/>
        </p:nvSpPr>
        <p:spPr>
          <a:xfrm>
            <a:off x="6248400" y="3105148"/>
            <a:ext cx="560070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Domain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no clear correlation between the two variables; people with different Domain values are spread across various salary ranges.</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Domain.</a:t>
            </a:r>
          </a:p>
          <a:p>
            <a:pPr marL="285750" indent="-285750" algn="just">
              <a:buFont typeface="Arial" panose="020B0604020202020204" pitchFamily="34" charset="0"/>
              <a:buChar char="•"/>
            </a:pPr>
            <a:r>
              <a:rPr lang="en-US" dirty="0">
                <a:latin typeface="Aptos Display" panose="020B0004020202020204" pitchFamily="34" charset="0"/>
              </a:rPr>
              <a:t>There is a noticeable gap in the middle range of both Salary and Domain, suggesting that individuals from those specific domains are either missing from the data or do not fall within that salary range.</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but does not offer a clear pattern or correlation between Salary and Domain.</a:t>
            </a:r>
            <a:endParaRPr lang="en-IN" dirty="0">
              <a:latin typeface="Aptos Display" panose="020B0004020202020204" pitchFamily="34" charset="0"/>
            </a:endParaRPr>
          </a:p>
        </p:txBody>
      </p:sp>
    </p:spTree>
    <p:extLst>
      <p:ext uri="{BB962C8B-B14F-4D97-AF65-F5344CB8AC3E}">
        <p14:creationId xmlns:p14="http://schemas.microsoft.com/office/powerpoint/2010/main" val="1426168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53A963-4B9B-2A06-2D2C-980FA5420CC5}"/>
              </a:ext>
            </a:extLst>
          </p:cNvPr>
          <p:cNvPicPr>
            <a:picLocks noChangeAspect="1"/>
          </p:cNvPicPr>
          <p:nvPr/>
        </p:nvPicPr>
        <p:blipFill>
          <a:blip r:embed="rId2"/>
          <a:stretch>
            <a:fillRect/>
          </a:stretch>
        </p:blipFill>
        <p:spPr>
          <a:xfrm>
            <a:off x="1200147" y="371472"/>
            <a:ext cx="2286005" cy="2286005"/>
          </a:xfrm>
          <a:prstGeom prst="rect">
            <a:avLst/>
          </a:prstGeom>
        </p:spPr>
      </p:pic>
      <p:pic>
        <p:nvPicPr>
          <p:cNvPr id="5" name="Picture 4">
            <a:extLst>
              <a:ext uri="{FF2B5EF4-FFF2-40B4-BE49-F238E27FC236}">
                <a16:creationId xmlns:a16="http://schemas.microsoft.com/office/drawing/2014/main" id="{E95093A7-B0B5-4DB8-6F6A-CA605687884E}"/>
              </a:ext>
            </a:extLst>
          </p:cNvPr>
          <p:cNvPicPr>
            <a:picLocks noChangeAspect="1"/>
          </p:cNvPicPr>
          <p:nvPr/>
        </p:nvPicPr>
        <p:blipFill>
          <a:blip r:embed="rId3"/>
          <a:stretch>
            <a:fillRect/>
          </a:stretch>
        </p:blipFill>
        <p:spPr>
          <a:xfrm>
            <a:off x="8274822" y="371472"/>
            <a:ext cx="2286005" cy="2286005"/>
          </a:xfrm>
          <a:prstGeom prst="rect">
            <a:avLst/>
          </a:prstGeom>
        </p:spPr>
      </p:pic>
      <p:sp>
        <p:nvSpPr>
          <p:cNvPr id="6" name="TextBox 5">
            <a:extLst>
              <a:ext uri="{FF2B5EF4-FFF2-40B4-BE49-F238E27FC236}">
                <a16:creationId xmlns:a16="http://schemas.microsoft.com/office/drawing/2014/main" id="{2B087000-AF5E-3495-E1AE-16CC4367B809}"/>
              </a:ext>
            </a:extLst>
          </p:cNvPr>
          <p:cNvSpPr txBox="1"/>
          <p:nvPr/>
        </p:nvSpPr>
        <p:spPr>
          <a:xfrm>
            <a:off x="6219825" y="2924175"/>
            <a:ext cx="581977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English proficiency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positive correlation between the two variables; people with higher English proficiency tend to have higher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English proficiency.</a:t>
            </a:r>
          </a:p>
          <a:p>
            <a:pPr marL="285750" indent="-285750" algn="just">
              <a:buFont typeface="Arial" panose="020B0604020202020204" pitchFamily="34" charset="0"/>
              <a:buChar char="•"/>
            </a:pPr>
            <a:r>
              <a:rPr lang="en-US" dirty="0">
                <a:latin typeface="Aptos Display" panose="020B0004020202020204" pitchFamily="34" charset="0"/>
              </a:rPr>
              <a:t>There is a noticeable increase in the English proficiency as the salary increases, suggesting that higher salaries are associated with higher levels of skill or experience in English.</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English proficiency, which could be useful for understanding the impact of language skills on earnings.</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94B4E431-F53C-AF49-F683-19E345855298}"/>
              </a:ext>
            </a:extLst>
          </p:cNvPr>
          <p:cNvSpPr txBox="1"/>
          <p:nvPr/>
        </p:nvSpPr>
        <p:spPr>
          <a:xfrm>
            <a:off x="476250" y="2924175"/>
            <a:ext cx="5495926"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Logical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Logical scores tend to have lower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Logical scores.</a:t>
            </a:r>
          </a:p>
          <a:p>
            <a:pPr marL="285750" indent="-285750" algn="just">
              <a:buFont typeface="Arial" panose="020B0604020202020204" pitchFamily="34" charset="0"/>
              <a:buChar char="•"/>
            </a:pPr>
            <a:r>
              <a:rPr lang="en-US" dirty="0">
                <a:latin typeface="Aptos Display" panose="020B0004020202020204" pitchFamily="34" charset="0"/>
              </a:rPr>
              <a:t>There is a noticeable decrease in the Logical scores as the salary increases, suggesting that lower Logical scores are associated with higher salaries.</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Logical, which could be useful for understanding the impact of logical reasoning skills on earnings.</a:t>
            </a:r>
            <a:endParaRPr lang="en-IN" dirty="0">
              <a:latin typeface="Aptos Display" panose="020B0004020202020204" pitchFamily="34" charset="0"/>
            </a:endParaRPr>
          </a:p>
        </p:txBody>
      </p:sp>
    </p:spTree>
    <p:extLst>
      <p:ext uri="{BB962C8B-B14F-4D97-AF65-F5344CB8AC3E}">
        <p14:creationId xmlns:p14="http://schemas.microsoft.com/office/powerpoint/2010/main" val="3180181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6A50BB-3F92-B669-2A74-31EFC1D2144D}"/>
              </a:ext>
            </a:extLst>
          </p:cNvPr>
          <p:cNvPicPr>
            <a:picLocks noChangeAspect="1"/>
          </p:cNvPicPr>
          <p:nvPr/>
        </p:nvPicPr>
        <p:blipFill>
          <a:blip r:embed="rId2"/>
          <a:stretch>
            <a:fillRect/>
          </a:stretch>
        </p:blipFill>
        <p:spPr>
          <a:xfrm>
            <a:off x="1628772" y="257170"/>
            <a:ext cx="2286005" cy="2286005"/>
          </a:xfrm>
          <a:prstGeom prst="rect">
            <a:avLst/>
          </a:prstGeom>
        </p:spPr>
      </p:pic>
      <p:pic>
        <p:nvPicPr>
          <p:cNvPr id="5" name="Picture 4">
            <a:extLst>
              <a:ext uri="{FF2B5EF4-FFF2-40B4-BE49-F238E27FC236}">
                <a16:creationId xmlns:a16="http://schemas.microsoft.com/office/drawing/2014/main" id="{7416FE42-0210-A78C-0FF6-7537A451D9B6}"/>
              </a:ext>
            </a:extLst>
          </p:cNvPr>
          <p:cNvPicPr>
            <a:picLocks noChangeAspect="1"/>
          </p:cNvPicPr>
          <p:nvPr/>
        </p:nvPicPr>
        <p:blipFill>
          <a:blip r:embed="rId3"/>
          <a:stretch>
            <a:fillRect/>
          </a:stretch>
        </p:blipFill>
        <p:spPr>
          <a:xfrm>
            <a:off x="8277223" y="257170"/>
            <a:ext cx="2286005" cy="2286005"/>
          </a:xfrm>
          <a:prstGeom prst="rect">
            <a:avLst/>
          </a:prstGeom>
        </p:spPr>
      </p:pic>
      <p:sp>
        <p:nvSpPr>
          <p:cNvPr id="6" name="TextBox 5">
            <a:extLst>
              <a:ext uri="{FF2B5EF4-FFF2-40B4-BE49-F238E27FC236}">
                <a16:creationId xmlns:a16="http://schemas.microsoft.com/office/drawing/2014/main" id="{112A94B5-492A-8879-2318-690B82B36204}"/>
              </a:ext>
            </a:extLst>
          </p:cNvPr>
          <p:cNvSpPr txBox="1"/>
          <p:nvPr/>
        </p:nvSpPr>
        <p:spPr>
          <a:xfrm>
            <a:off x="314325" y="2857500"/>
            <a:ext cx="5781675"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Extraversion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extraversion tend to have lower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extraversion.</a:t>
            </a:r>
          </a:p>
          <a:p>
            <a:pPr marL="285750" indent="-285750" algn="just">
              <a:buFont typeface="Arial" panose="020B0604020202020204" pitchFamily="34" charset="0"/>
              <a:buChar char="•"/>
            </a:pPr>
            <a:r>
              <a:rPr lang="en-US" dirty="0">
                <a:latin typeface="Aptos Display" panose="020B0004020202020204" pitchFamily="34" charset="0"/>
              </a:rPr>
              <a:t>There is a noticeable decrease in the extraversion as the salary increases, suggesting that lower extraversion is associated with higher salaries.</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extraversion, which could be useful for understanding the impact of personality traits on earnings.</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BB07A997-CB4A-BB85-9BA6-A384EADD2455}"/>
              </a:ext>
            </a:extLst>
          </p:cNvPr>
          <p:cNvSpPr txBox="1"/>
          <p:nvPr/>
        </p:nvSpPr>
        <p:spPr>
          <a:xfrm>
            <a:off x="6543675" y="2749778"/>
            <a:ext cx="5457825"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Quant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Quant scores tend to have lower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Quant scores.</a:t>
            </a:r>
          </a:p>
          <a:p>
            <a:pPr marL="285750" indent="-285750" algn="just">
              <a:buFont typeface="Arial" panose="020B0604020202020204" pitchFamily="34" charset="0"/>
              <a:buChar char="•"/>
            </a:pPr>
            <a:r>
              <a:rPr lang="en-US" dirty="0">
                <a:latin typeface="Aptos Display" panose="020B0004020202020204" pitchFamily="34" charset="0"/>
              </a:rPr>
              <a:t>There is a noticeable decrease in the Quant scores as the salary increases, suggesting that lower Quant scores are associated with higher salaries.</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Quant, which could be useful for understanding the impact of quantitative skills on earnings.</a:t>
            </a:r>
            <a:endParaRPr lang="en-IN" dirty="0">
              <a:latin typeface="Aptos Display" panose="020B0004020202020204" pitchFamily="34" charset="0"/>
            </a:endParaRPr>
          </a:p>
        </p:txBody>
      </p:sp>
    </p:spTree>
    <p:extLst>
      <p:ext uri="{BB962C8B-B14F-4D97-AF65-F5344CB8AC3E}">
        <p14:creationId xmlns:p14="http://schemas.microsoft.com/office/powerpoint/2010/main" val="3458589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BCFB31-121F-F765-B466-D79EE8F25223}"/>
              </a:ext>
            </a:extLst>
          </p:cNvPr>
          <p:cNvPicPr>
            <a:picLocks noChangeAspect="1"/>
          </p:cNvPicPr>
          <p:nvPr/>
        </p:nvPicPr>
        <p:blipFill>
          <a:blip r:embed="rId2"/>
          <a:stretch>
            <a:fillRect/>
          </a:stretch>
        </p:blipFill>
        <p:spPr>
          <a:xfrm>
            <a:off x="1657347" y="703646"/>
            <a:ext cx="2286005" cy="2286005"/>
          </a:xfrm>
          <a:prstGeom prst="rect">
            <a:avLst/>
          </a:prstGeom>
        </p:spPr>
      </p:pic>
      <p:pic>
        <p:nvPicPr>
          <p:cNvPr id="5" name="Picture 4">
            <a:extLst>
              <a:ext uri="{FF2B5EF4-FFF2-40B4-BE49-F238E27FC236}">
                <a16:creationId xmlns:a16="http://schemas.microsoft.com/office/drawing/2014/main" id="{E9141A7F-673C-E04E-D6D5-E85D61D946FB}"/>
              </a:ext>
            </a:extLst>
          </p:cNvPr>
          <p:cNvPicPr>
            <a:picLocks noChangeAspect="1"/>
          </p:cNvPicPr>
          <p:nvPr/>
        </p:nvPicPr>
        <p:blipFill>
          <a:blip r:embed="rId3"/>
          <a:stretch>
            <a:fillRect/>
          </a:stretch>
        </p:blipFill>
        <p:spPr>
          <a:xfrm>
            <a:off x="8248648" y="597672"/>
            <a:ext cx="2286005" cy="2286005"/>
          </a:xfrm>
          <a:prstGeom prst="rect">
            <a:avLst/>
          </a:prstGeom>
        </p:spPr>
      </p:pic>
      <p:sp>
        <p:nvSpPr>
          <p:cNvPr id="6" name="TextBox 5">
            <a:extLst>
              <a:ext uri="{FF2B5EF4-FFF2-40B4-BE49-F238E27FC236}">
                <a16:creationId xmlns:a16="http://schemas.microsoft.com/office/drawing/2014/main" id="{A4707D7D-EBAA-3314-6C7C-6E9DD0986F74}"/>
              </a:ext>
            </a:extLst>
          </p:cNvPr>
          <p:cNvSpPr txBox="1"/>
          <p:nvPr/>
        </p:nvSpPr>
        <p:spPr>
          <a:xfrm>
            <a:off x="276225" y="3190875"/>
            <a:ext cx="5819775"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the relationship between Salary and Neuroticism among a population of individuals.</a:t>
            </a:r>
          </a:p>
          <a:p>
            <a:pPr marL="285750" indent="-285750" algn="just">
              <a:buFont typeface="Arial" panose="020B0604020202020204" pitchFamily="34" charset="0"/>
              <a:buChar char="•"/>
            </a:pPr>
            <a:r>
              <a:rPr lang="en-US" dirty="0">
                <a:latin typeface="Aptos Display" panose="020B0004020202020204" pitchFamily="34" charset="0"/>
              </a:rPr>
              <a:t>There is a negative correlation between the two variables; people with higher neuroticism tend to have lower salaries, and vice versa.</a:t>
            </a:r>
          </a:p>
          <a:p>
            <a:pPr marL="285750" indent="-285750" algn="just">
              <a:buFont typeface="Arial" panose="020B0604020202020204" pitchFamily="34" charset="0"/>
              <a:buChar char="•"/>
            </a:pPr>
            <a:r>
              <a:rPr lang="en-US" dirty="0">
                <a:latin typeface="Aptos Display" panose="020B0004020202020204" pitchFamily="34" charset="0"/>
              </a:rPr>
              <a:t>There is a high concentration of data points at the lower end of the salary axis, indicating that many individuals earn lower salaries regardless of their neuroticism.</a:t>
            </a:r>
          </a:p>
          <a:p>
            <a:pPr marL="285750" indent="-285750" algn="just">
              <a:buFont typeface="Arial" panose="020B0604020202020204" pitchFamily="34" charset="0"/>
              <a:buChar char="•"/>
            </a:pPr>
            <a:r>
              <a:rPr lang="en-US" dirty="0">
                <a:latin typeface="Aptos Display" panose="020B0004020202020204" pitchFamily="34" charset="0"/>
              </a:rPr>
              <a:t>There is a noticeable decrease in the neuroticism as the salary increases, suggesting that lower neuroticism is associated with higher salaries.</a:t>
            </a:r>
          </a:p>
          <a:p>
            <a:pPr marL="285750" indent="-285750" algn="just">
              <a:buFont typeface="Arial" panose="020B0604020202020204" pitchFamily="34" charset="0"/>
              <a:buChar char="•"/>
            </a:pPr>
            <a:r>
              <a:rPr lang="en-US" dirty="0">
                <a:latin typeface="Aptos Display" panose="020B0004020202020204" pitchFamily="34" charset="0"/>
              </a:rPr>
              <a:t>The plot provides insights into the distribution and relationship between salary and neuroticism, which could be useful for understanding the impact of emotional stability on earnings.</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CB861C41-FA37-4CCE-E6FF-29BCD7D412BB}"/>
              </a:ext>
            </a:extLst>
          </p:cNvPr>
          <p:cNvSpPr txBox="1"/>
          <p:nvPr/>
        </p:nvSpPr>
        <p:spPr>
          <a:xfrm>
            <a:off x="6229350" y="2893202"/>
            <a:ext cx="5686425" cy="35394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plot shows a negative correlation between salary and openness to experience. </a:t>
            </a:r>
          </a:p>
          <a:p>
            <a:pPr marL="285750" indent="-285750" algn="just">
              <a:buFont typeface="Arial" panose="020B0604020202020204" pitchFamily="34" charset="0"/>
              <a:buChar char="•"/>
            </a:pPr>
            <a:r>
              <a:rPr lang="en-US" dirty="0">
                <a:latin typeface="Aptos Display" panose="020B0004020202020204" pitchFamily="34" charset="0"/>
              </a:rPr>
              <a:t>This means that people who earn more money tend to have lower scores on openness, which is a personality trait that reflects curiosity, creativity, and willingness to try new things. </a:t>
            </a:r>
          </a:p>
          <a:p>
            <a:pPr marL="285750" indent="-285750" algn="just">
              <a:buFont typeface="Arial" panose="020B0604020202020204" pitchFamily="34" charset="0"/>
              <a:buChar char="•"/>
            </a:pPr>
            <a:r>
              <a:rPr lang="en-US" dirty="0">
                <a:latin typeface="Aptos Display" panose="020B0004020202020204" pitchFamily="34" charset="0"/>
              </a:rPr>
              <a:t>The data points are mostly clustered at the lower end of both axes, indicating that most people have low salaries and high openness. </a:t>
            </a:r>
          </a:p>
          <a:p>
            <a:pPr marL="285750" indent="-285750" algn="just">
              <a:buFont typeface="Arial" panose="020B0604020202020204" pitchFamily="34" charset="0"/>
              <a:buChar char="•"/>
            </a:pPr>
            <a:r>
              <a:rPr lang="en-US" dirty="0">
                <a:latin typeface="Aptos Display" panose="020B0004020202020204" pitchFamily="34" charset="0"/>
              </a:rPr>
              <a:t>As the salary increases, the openness score decreases, suggesting that higher-paying jobs or professions may require or attract people who are more conventional, conservative, or pragmatic. </a:t>
            </a:r>
          </a:p>
          <a:p>
            <a:pPr marL="285750" indent="-285750" algn="just">
              <a:buFont typeface="Arial" panose="020B0604020202020204" pitchFamily="34" charset="0"/>
              <a:buChar char="•"/>
            </a:pPr>
            <a:r>
              <a:rPr lang="en-US" dirty="0">
                <a:latin typeface="Aptos Display" panose="020B0004020202020204" pitchFamily="34" charset="0"/>
              </a:rPr>
              <a:t>Alternatively, it could also mean that people who are more open-minded may not pursue or value monetary rewards as much as other factors in their careers. </a:t>
            </a:r>
          </a:p>
          <a:p>
            <a:pPr marL="285750" indent="-285750" algn="just">
              <a:buFont typeface="Arial" panose="020B0604020202020204" pitchFamily="34" charset="0"/>
              <a:buChar char="•"/>
            </a:pPr>
            <a:r>
              <a:rPr lang="en-US" dirty="0">
                <a:latin typeface="Aptos Display" panose="020B0004020202020204" pitchFamily="34" charset="0"/>
              </a:rPr>
              <a:t>The plot does not imply causation, but it reveals an interesting relationship between two variables that may have social, psychological, and economic implications.</a:t>
            </a:r>
            <a:endParaRPr lang="en-IN" dirty="0">
              <a:latin typeface="Aptos Display" panose="020B0004020202020204" pitchFamily="34" charset="0"/>
            </a:endParaRPr>
          </a:p>
        </p:txBody>
      </p:sp>
    </p:spTree>
    <p:extLst>
      <p:ext uri="{BB962C8B-B14F-4D97-AF65-F5344CB8AC3E}">
        <p14:creationId xmlns:p14="http://schemas.microsoft.com/office/powerpoint/2010/main" val="1482718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8150AE-BAAE-4FD9-D18A-8384D6E07197}"/>
              </a:ext>
            </a:extLst>
          </p:cNvPr>
          <p:cNvPicPr>
            <a:picLocks noChangeAspect="1"/>
          </p:cNvPicPr>
          <p:nvPr/>
        </p:nvPicPr>
        <p:blipFill>
          <a:blip r:embed="rId2"/>
          <a:stretch>
            <a:fillRect/>
          </a:stretch>
        </p:blipFill>
        <p:spPr>
          <a:xfrm>
            <a:off x="838195" y="-219075"/>
            <a:ext cx="4593457" cy="3445092"/>
          </a:xfrm>
          <a:prstGeom prst="rect">
            <a:avLst/>
          </a:prstGeom>
        </p:spPr>
      </p:pic>
      <p:pic>
        <p:nvPicPr>
          <p:cNvPr id="3" name="Picture 2">
            <a:extLst>
              <a:ext uri="{FF2B5EF4-FFF2-40B4-BE49-F238E27FC236}">
                <a16:creationId xmlns:a16="http://schemas.microsoft.com/office/drawing/2014/main" id="{4AA4A491-1B06-5A9E-013B-C9ABBA81120D}"/>
              </a:ext>
            </a:extLst>
          </p:cNvPr>
          <p:cNvPicPr>
            <a:picLocks noChangeAspect="1"/>
          </p:cNvPicPr>
          <p:nvPr/>
        </p:nvPicPr>
        <p:blipFill>
          <a:blip r:embed="rId3"/>
          <a:stretch>
            <a:fillRect/>
          </a:stretch>
        </p:blipFill>
        <p:spPr>
          <a:xfrm>
            <a:off x="6674624" y="-304800"/>
            <a:ext cx="4593457" cy="3445092"/>
          </a:xfrm>
          <a:prstGeom prst="rect">
            <a:avLst/>
          </a:prstGeom>
        </p:spPr>
      </p:pic>
      <p:sp>
        <p:nvSpPr>
          <p:cNvPr id="6" name="TextBox 5">
            <a:extLst>
              <a:ext uri="{FF2B5EF4-FFF2-40B4-BE49-F238E27FC236}">
                <a16:creationId xmlns:a16="http://schemas.microsoft.com/office/drawing/2014/main" id="{85E8B95B-E007-3038-D237-4B685EBF06FA}"/>
              </a:ext>
            </a:extLst>
          </p:cNvPr>
          <p:cNvSpPr txBox="1"/>
          <p:nvPr/>
        </p:nvSpPr>
        <p:spPr>
          <a:xfrm>
            <a:off x="0" y="3103126"/>
            <a:ext cx="6096000" cy="3754874"/>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Negative Correlation: The plot shows a negative correlation between salary and 12th percentage, meaning that people who earn more money tend to have lower scores in their 12th grade, which is a measure of academic performance.</a:t>
            </a:r>
          </a:p>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Data Concentration: Most data points are concentrated in the lower salary range and higher 12th percentage, indicating that individuals with higher academic achievement tend to have lower salaries. This could suggest a mismatch between the skills and qualifications of the workforce and the demand and compensation of the labor market.</a:t>
            </a:r>
          </a:p>
          <a:p>
            <a:pPr marL="285750" indent="-285750" algn="just">
              <a:buFont typeface="Arial" panose="020B0604020202020204" pitchFamily="34" charset="0"/>
              <a:buChar char="•"/>
            </a:pPr>
            <a:r>
              <a:rPr lang="en-US" i="0" dirty="0">
                <a:solidFill>
                  <a:schemeClr val="tx1"/>
                </a:solidFill>
                <a:effectLst/>
                <a:latin typeface="Aptos Display" panose="020B0004020202020204" pitchFamily="34" charset="0"/>
              </a:rPr>
              <a:t>Sparse Data: There is sparse data for high salaries and low 12th percentages, indicating fewer occurrences of individuals with low academic scores earning high salaries. This could imply a lack of opportunities or barriers for low-performing students to access or succeed in high-paying jobs or professions.</a:t>
            </a:r>
          </a:p>
          <a:p>
            <a:pPr marL="285750" indent="-285750" algn="just">
              <a:buFont typeface="Arial" panose="020B0604020202020204" pitchFamily="34" charset="0"/>
              <a:buChar char="•"/>
            </a:pPr>
            <a:r>
              <a:rPr lang="en-US" i="0" dirty="0" err="1">
                <a:solidFill>
                  <a:schemeClr val="tx1"/>
                </a:solidFill>
                <a:effectLst/>
                <a:latin typeface="Aptos Display" panose="020B0004020202020204" pitchFamily="34" charset="0"/>
              </a:rPr>
              <a:t>Hexbin</a:t>
            </a:r>
            <a:r>
              <a:rPr lang="en-US" i="0" dirty="0">
                <a:solidFill>
                  <a:schemeClr val="tx1"/>
                </a:solidFill>
                <a:effectLst/>
                <a:latin typeface="Aptos Display" panose="020B0004020202020204" pitchFamily="34" charset="0"/>
              </a:rPr>
              <a:t> Density: The color gradient shows the density of data points; lighter colors represent higher densities. It’s evident that most people have both moderate salaries and high school percentages, suggesting a common or average profile of the population.</a:t>
            </a:r>
            <a:endParaRPr lang="en-IN" dirty="0">
              <a:solidFill>
                <a:schemeClr val="tx1"/>
              </a:solidFill>
              <a:latin typeface="Aptos Display" panose="020B0004020202020204" pitchFamily="34" charset="0"/>
            </a:endParaRPr>
          </a:p>
        </p:txBody>
      </p:sp>
      <p:sp>
        <p:nvSpPr>
          <p:cNvPr id="7" name="TextBox 6">
            <a:extLst>
              <a:ext uri="{FF2B5EF4-FFF2-40B4-BE49-F238E27FC236}">
                <a16:creationId xmlns:a16="http://schemas.microsoft.com/office/drawing/2014/main" id="{73CAE6DD-DA6E-1B7B-7F3E-0AB3362DA058}"/>
              </a:ext>
            </a:extLst>
          </p:cNvPr>
          <p:cNvSpPr txBox="1"/>
          <p:nvPr/>
        </p:nvSpPr>
        <p:spPr>
          <a:xfrm>
            <a:off x="6096000" y="2876550"/>
            <a:ext cx="59817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Negative Correlation: The plot shows a negative correlation between salary and 10th percentage, meaning that people who earn more money tend to have lower scores in their 10th grade, which is a measure of academic performance.</a:t>
            </a:r>
          </a:p>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higher 10th percentage, indicating that individuals with higher academic achievement tend to have lower salaries. This could suggest a mismatch between the skills and qualifications of the workforce and the demand and compensation of the labor market.</a:t>
            </a:r>
          </a:p>
          <a:p>
            <a:pPr marL="285750" indent="-285750" algn="just">
              <a:buFont typeface="Arial" panose="020B0604020202020204" pitchFamily="34" charset="0"/>
              <a:buChar char="•"/>
            </a:pPr>
            <a:r>
              <a:rPr lang="en-US" dirty="0">
                <a:latin typeface="Aptos Display" panose="020B0004020202020204" pitchFamily="34" charset="0"/>
              </a:rPr>
              <a:t>Sparse Data: There is sparse data for high salaries and low 10th percentages, indicating fewer occurrences of individuals with low academic scores earning high salaries. This could imply a lack of opportunities or barriers for low-performing students to access or succeed in high-paying jobs or professions.</a:t>
            </a:r>
          </a:p>
          <a:p>
            <a:pPr marL="285750" indent="-285750" algn="just">
              <a:buFont typeface="Arial" panose="020B0604020202020204" pitchFamily="34" charset="0"/>
              <a:buChar char="•"/>
            </a:pPr>
            <a:r>
              <a:rPr lang="en-US" dirty="0" err="1">
                <a:latin typeface="Aptos Display" panose="020B0004020202020204" pitchFamily="34" charset="0"/>
              </a:rPr>
              <a:t>Hexbin</a:t>
            </a:r>
            <a:r>
              <a:rPr lang="en-US" dirty="0">
                <a:latin typeface="Aptos Display" panose="020B0004020202020204" pitchFamily="34" charset="0"/>
              </a:rPr>
              <a:t> Density: The color gradient shows the density of data points; lighter colors represent higher densities. It’s evident that most people have both moderate salaries and high school percentages, suggesting a common or average profile of the population.</a:t>
            </a:r>
            <a:endParaRPr lang="en-IN" dirty="0">
              <a:latin typeface="Aptos Display" panose="020B0004020202020204" pitchFamily="34" charset="0"/>
            </a:endParaRPr>
          </a:p>
        </p:txBody>
      </p:sp>
    </p:spTree>
    <p:extLst>
      <p:ext uri="{BB962C8B-B14F-4D97-AF65-F5344CB8AC3E}">
        <p14:creationId xmlns:p14="http://schemas.microsoft.com/office/powerpoint/2010/main" val="3802990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73C13D-2F96-898F-6A2E-3D4D967C478B}"/>
              </a:ext>
            </a:extLst>
          </p:cNvPr>
          <p:cNvPicPr>
            <a:picLocks noChangeAspect="1"/>
          </p:cNvPicPr>
          <p:nvPr/>
        </p:nvPicPr>
        <p:blipFill>
          <a:blip r:embed="rId2"/>
          <a:stretch>
            <a:fillRect/>
          </a:stretch>
        </p:blipFill>
        <p:spPr>
          <a:xfrm>
            <a:off x="485768" y="0"/>
            <a:ext cx="4238632" cy="3178974"/>
          </a:xfrm>
          <a:prstGeom prst="rect">
            <a:avLst/>
          </a:prstGeom>
        </p:spPr>
      </p:pic>
      <p:pic>
        <p:nvPicPr>
          <p:cNvPr id="5" name="Picture 4">
            <a:extLst>
              <a:ext uri="{FF2B5EF4-FFF2-40B4-BE49-F238E27FC236}">
                <a16:creationId xmlns:a16="http://schemas.microsoft.com/office/drawing/2014/main" id="{E9C75271-2655-671D-F5EE-28DC14EC2B6B}"/>
              </a:ext>
            </a:extLst>
          </p:cNvPr>
          <p:cNvPicPr>
            <a:picLocks noChangeAspect="1"/>
          </p:cNvPicPr>
          <p:nvPr/>
        </p:nvPicPr>
        <p:blipFill>
          <a:blip r:embed="rId3"/>
          <a:stretch>
            <a:fillRect/>
          </a:stretch>
        </p:blipFill>
        <p:spPr>
          <a:xfrm>
            <a:off x="7515234" y="257169"/>
            <a:ext cx="3895740" cy="2921805"/>
          </a:xfrm>
          <a:prstGeom prst="rect">
            <a:avLst/>
          </a:prstGeom>
        </p:spPr>
      </p:pic>
      <p:sp>
        <p:nvSpPr>
          <p:cNvPr id="6" name="TextBox 5">
            <a:extLst>
              <a:ext uri="{FF2B5EF4-FFF2-40B4-BE49-F238E27FC236}">
                <a16:creationId xmlns:a16="http://schemas.microsoft.com/office/drawing/2014/main" id="{B0D13FEB-CB35-0B13-093D-954D3417EF45}"/>
              </a:ext>
            </a:extLst>
          </p:cNvPr>
          <p:cNvSpPr txBox="1"/>
          <p:nvPr/>
        </p:nvSpPr>
        <p:spPr>
          <a:xfrm>
            <a:off x="228600" y="3429000"/>
            <a:ext cx="5619750"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Negative Correlation: The plot shows a negative correlation between salary and college GPA, meaning that people who earn more money tend to have lower grades in college.</a:t>
            </a:r>
          </a:p>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clustered in a specific range of salary and college GPA, indicating a common trend among the sampled population.</a:t>
            </a:r>
          </a:p>
          <a:p>
            <a:pPr marL="285750" indent="-285750" algn="just">
              <a:buFont typeface="Arial" panose="020B0604020202020204" pitchFamily="34" charset="0"/>
              <a:buChar char="•"/>
            </a:pPr>
            <a:r>
              <a:rPr lang="en-US" dirty="0">
                <a:latin typeface="Aptos Display" panose="020B0004020202020204" pitchFamily="34" charset="0"/>
              </a:rPr>
              <a:t>Sparse Data: There is sparse data outside this concentration, indicating fewer individuals with higher salaries or GPAs outside the 60-80 range.</a:t>
            </a:r>
          </a:p>
          <a:p>
            <a:pPr marL="285750" indent="-285750" algn="just">
              <a:buFont typeface="Arial" panose="020B0604020202020204" pitchFamily="34" charset="0"/>
              <a:buChar char="•"/>
            </a:pPr>
            <a:r>
              <a:rPr lang="en-US" dirty="0" err="1">
                <a:latin typeface="Aptos Display" panose="020B0004020202020204" pitchFamily="34" charset="0"/>
              </a:rPr>
              <a:t>Hexbin</a:t>
            </a:r>
            <a:r>
              <a:rPr lang="en-US" dirty="0">
                <a:latin typeface="Aptos Display" panose="020B0004020202020204" pitchFamily="34" charset="0"/>
              </a:rPr>
              <a:t> Density: The color gradient shows the density of data points; lighter colors indicate higher densities, revealing where most data is clustered.</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6EEA2E1C-D4EC-5374-40F4-9BF09DCEADD0}"/>
              </a:ext>
            </a:extLst>
          </p:cNvPr>
          <p:cNvSpPr txBox="1"/>
          <p:nvPr/>
        </p:nvSpPr>
        <p:spPr>
          <a:xfrm>
            <a:off x="5924550" y="3314700"/>
            <a:ext cx="6172200" cy="289310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Negative Correlation: The plot shows a negative correlation between salary and domain, meaning that people who earn more money tend to have lower domain values, which could represent some measure of expertise or interest.</a:t>
            </a:r>
          </a:p>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clustered in the lower salary range and higher domain values, indicating that individuals or entities with higher domain values tend to have lower salaries. This could suggest a trade-off between pursuing one’s domain and earning more income.</a:t>
            </a:r>
          </a:p>
          <a:p>
            <a:pPr marL="285750" indent="-285750" algn="just">
              <a:buFont typeface="Arial" panose="020B0604020202020204" pitchFamily="34" charset="0"/>
              <a:buChar char="•"/>
            </a:pPr>
            <a:r>
              <a:rPr lang="en-US" dirty="0">
                <a:latin typeface="Aptos Display" panose="020B0004020202020204" pitchFamily="34" charset="0"/>
              </a:rPr>
              <a:t>Sparse Data: There is sparse data for high salaries and low domain values, indicating fewer occurrences of individuals or entities with low domain values earning high salaries. This could imply a rarity or exclusivity of high-paying jobs or professions that also have low domain requirements or preferences.</a:t>
            </a:r>
          </a:p>
          <a:p>
            <a:pPr marL="285750" indent="-285750" algn="just">
              <a:buFont typeface="Arial" panose="020B0604020202020204" pitchFamily="34" charset="0"/>
              <a:buChar char="•"/>
            </a:pPr>
            <a:r>
              <a:rPr lang="en-US" dirty="0" err="1">
                <a:latin typeface="Aptos Display" panose="020B0004020202020204" pitchFamily="34" charset="0"/>
              </a:rPr>
              <a:t>Hexbin</a:t>
            </a:r>
            <a:r>
              <a:rPr lang="en-US" dirty="0">
                <a:latin typeface="Aptos Display" panose="020B0004020202020204" pitchFamily="34" charset="0"/>
              </a:rPr>
              <a:t> Density: The color gradient shows the density of data points; lighter colors indicate higher densities, revealing where most data is clustered.</a:t>
            </a:r>
            <a:endParaRPr lang="en-IN" dirty="0">
              <a:latin typeface="Aptos Display" panose="020B0004020202020204" pitchFamily="34" charset="0"/>
            </a:endParaRPr>
          </a:p>
        </p:txBody>
      </p:sp>
    </p:spTree>
    <p:extLst>
      <p:ext uri="{BB962C8B-B14F-4D97-AF65-F5344CB8AC3E}">
        <p14:creationId xmlns:p14="http://schemas.microsoft.com/office/powerpoint/2010/main" val="2756295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592F0-232E-2575-FBF3-D1676B389D1B}"/>
              </a:ext>
            </a:extLst>
          </p:cNvPr>
          <p:cNvPicPr>
            <a:picLocks noChangeAspect="1"/>
          </p:cNvPicPr>
          <p:nvPr/>
        </p:nvPicPr>
        <p:blipFill>
          <a:blip r:embed="rId2"/>
          <a:stretch>
            <a:fillRect/>
          </a:stretch>
        </p:blipFill>
        <p:spPr>
          <a:xfrm>
            <a:off x="6813583" y="0"/>
            <a:ext cx="4521200" cy="3390900"/>
          </a:xfrm>
          <a:prstGeom prst="rect">
            <a:avLst/>
          </a:prstGeom>
        </p:spPr>
      </p:pic>
      <p:pic>
        <p:nvPicPr>
          <p:cNvPr id="5" name="Picture 4">
            <a:extLst>
              <a:ext uri="{FF2B5EF4-FFF2-40B4-BE49-F238E27FC236}">
                <a16:creationId xmlns:a16="http://schemas.microsoft.com/office/drawing/2014/main" id="{D59BB944-DA04-B278-835F-5EF8E1DE16C5}"/>
              </a:ext>
            </a:extLst>
          </p:cNvPr>
          <p:cNvPicPr>
            <a:picLocks noChangeAspect="1"/>
          </p:cNvPicPr>
          <p:nvPr/>
        </p:nvPicPr>
        <p:blipFill>
          <a:blip r:embed="rId3"/>
          <a:stretch>
            <a:fillRect/>
          </a:stretch>
        </p:blipFill>
        <p:spPr>
          <a:xfrm>
            <a:off x="750068" y="0"/>
            <a:ext cx="4521200" cy="3390900"/>
          </a:xfrm>
          <a:prstGeom prst="rect">
            <a:avLst/>
          </a:prstGeom>
        </p:spPr>
      </p:pic>
      <p:sp>
        <p:nvSpPr>
          <p:cNvPr id="6" name="TextBox 5">
            <a:extLst>
              <a:ext uri="{FF2B5EF4-FFF2-40B4-BE49-F238E27FC236}">
                <a16:creationId xmlns:a16="http://schemas.microsoft.com/office/drawing/2014/main" id="{56D34FCB-6856-1EC9-EE5C-6DA54495B4E5}"/>
              </a:ext>
            </a:extLst>
          </p:cNvPr>
          <p:cNvSpPr txBox="1"/>
          <p:nvPr/>
        </p:nvSpPr>
        <p:spPr>
          <a:xfrm>
            <a:off x="247650" y="3390900"/>
            <a:ext cx="5476875"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Negative Correlation: The plot shows a negative correlation between salary and college ID, meaning that people who earn more money tend to have lower grades in college.</a:t>
            </a:r>
          </a:p>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clustered in a specific range of salary and college ID, indicating a common trend among the sampled population.</a:t>
            </a:r>
          </a:p>
          <a:p>
            <a:pPr marL="285750" indent="-285750" algn="just">
              <a:buFont typeface="Arial" panose="020B0604020202020204" pitchFamily="34" charset="0"/>
              <a:buChar char="•"/>
            </a:pPr>
            <a:r>
              <a:rPr lang="en-US" dirty="0">
                <a:latin typeface="Aptos Display" panose="020B0004020202020204" pitchFamily="34" charset="0"/>
              </a:rPr>
              <a:t>Sparse Data: There is sparse data outside this concentration, indicating fewer individuals with higher salaries or college ID outside the 2500-5000 range.</a:t>
            </a:r>
          </a:p>
          <a:p>
            <a:pPr marL="285750" indent="-285750" algn="just">
              <a:buFont typeface="Arial" panose="020B0604020202020204" pitchFamily="34" charset="0"/>
              <a:buChar char="•"/>
            </a:pPr>
            <a:r>
              <a:rPr lang="en-US" dirty="0" err="1">
                <a:latin typeface="Aptos Display" panose="020B0004020202020204" pitchFamily="34" charset="0"/>
              </a:rPr>
              <a:t>Hexbin</a:t>
            </a:r>
            <a:r>
              <a:rPr lang="en-US" dirty="0">
                <a:latin typeface="Aptos Display" panose="020B0004020202020204" pitchFamily="34" charset="0"/>
              </a:rPr>
              <a:t> Density: The color gradient shows the density of data points; lighter colors indicate higher densities, revealing where most data is clustered.</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70F42483-09E3-A4A5-3BEB-E8F861ED64D0}"/>
              </a:ext>
            </a:extLst>
          </p:cNvPr>
          <p:cNvSpPr txBox="1"/>
          <p:nvPr/>
        </p:nvSpPr>
        <p:spPr>
          <a:xfrm>
            <a:off x="5981700" y="3429000"/>
            <a:ext cx="5857875"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lower </a:t>
            </a:r>
            <a:r>
              <a:rPr lang="en-US" dirty="0" err="1">
                <a:latin typeface="Aptos Display" panose="020B0004020202020204" pitchFamily="34" charset="0"/>
              </a:rPr>
              <a:t>CollegeCityID</a:t>
            </a:r>
            <a:r>
              <a:rPr lang="en-US" dirty="0">
                <a:latin typeface="Aptos Display" panose="020B0004020202020204" pitchFamily="34" charset="0"/>
              </a:rPr>
              <a:t>, indicating that a large number of individuals with specific </a:t>
            </a:r>
            <a:r>
              <a:rPr lang="en-US" dirty="0" err="1">
                <a:latin typeface="Aptos Display" panose="020B0004020202020204" pitchFamily="34" charset="0"/>
              </a:rPr>
              <a:t>CollegeCityIDs</a:t>
            </a:r>
            <a:r>
              <a:rPr lang="en-US" dirty="0">
                <a:latin typeface="Aptos Display" panose="020B0004020202020204" pitchFamily="34" charset="0"/>
              </a:rPr>
              <a:t> have salaries in the lower range.</a:t>
            </a:r>
          </a:p>
          <a:p>
            <a:pPr marL="285750" indent="-285750" algn="just">
              <a:buFont typeface="Arial" panose="020B0604020202020204" pitchFamily="34" charset="0"/>
              <a:buChar char="•"/>
            </a:pPr>
            <a:r>
              <a:rPr lang="en-US" dirty="0">
                <a:latin typeface="Aptos Display" panose="020B0004020202020204" pitchFamily="34" charset="0"/>
              </a:rPr>
              <a:t>Sparse Data: As we move towards higher salaries and </a:t>
            </a:r>
            <a:r>
              <a:rPr lang="en-US" dirty="0" err="1">
                <a:latin typeface="Aptos Display" panose="020B0004020202020204" pitchFamily="34" charset="0"/>
              </a:rPr>
              <a:t>CollegeCityIDs</a:t>
            </a:r>
            <a:r>
              <a:rPr lang="en-US" dirty="0">
                <a:latin typeface="Aptos Display" panose="020B0004020202020204" pitchFamily="34" charset="0"/>
              </a:rPr>
              <a:t>, the data becomes sparse. This could imply fewer colleges or cities with graduates earning higher salaries.</a:t>
            </a:r>
          </a:p>
          <a:p>
            <a:pPr marL="285750" indent="-285750" algn="just">
              <a:buFont typeface="Arial" panose="020B0604020202020204" pitchFamily="34" charset="0"/>
              <a:buChar char="•"/>
            </a:pPr>
            <a:r>
              <a:rPr lang="en-US" dirty="0">
                <a:latin typeface="Aptos Display" panose="020B0004020202020204" pitchFamily="34" charset="0"/>
              </a:rPr>
              <a:t>Color Intensity: The color intensity is highest at the lower end of the salary spectrum and diminishes with an increase in salary, visualizing the density of data points.</a:t>
            </a:r>
          </a:p>
          <a:p>
            <a:pPr marL="285750" indent="-285750" algn="just">
              <a:buFont typeface="Arial" panose="020B0604020202020204" pitchFamily="34" charset="0"/>
              <a:buChar char="•"/>
            </a:pPr>
            <a:r>
              <a:rPr lang="en-US" dirty="0">
                <a:latin typeface="Aptos Display" panose="020B0004020202020204" pitchFamily="34" charset="0"/>
              </a:rPr>
              <a:t>Correlation Absence: There isn’t a clear correlation between Salary and </a:t>
            </a:r>
            <a:r>
              <a:rPr lang="en-US" dirty="0" err="1">
                <a:latin typeface="Aptos Display" panose="020B0004020202020204" pitchFamily="34" charset="0"/>
              </a:rPr>
              <a:t>CollegeCityID</a:t>
            </a:r>
            <a:r>
              <a:rPr lang="en-US" dirty="0">
                <a:latin typeface="Aptos Display" panose="020B0004020202020204" pitchFamily="34" charset="0"/>
              </a:rPr>
              <a:t> visible from this plot; data is not showing a distinct trend or pattern.</a:t>
            </a:r>
            <a:endParaRPr lang="en-IN" dirty="0">
              <a:latin typeface="Aptos Display" panose="020B0004020202020204" pitchFamily="34" charset="0"/>
            </a:endParaRPr>
          </a:p>
        </p:txBody>
      </p:sp>
    </p:spTree>
    <p:extLst>
      <p:ext uri="{BB962C8B-B14F-4D97-AF65-F5344CB8AC3E}">
        <p14:creationId xmlns:p14="http://schemas.microsoft.com/office/powerpoint/2010/main" val="1130130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B467FD-508B-0484-ADD6-BAC12F39471E}"/>
              </a:ext>
            </a:extLst>
          </p:cNvPr>
          <p:cNvPicPr>
            <a:picLocks noChangeAspect="1"/>
          </p:cNvPicPr>
          <p:nvPr/>
        </p:nvPicPr>
        <p:blipFill>
          <a:blip r:embed="rId2"/>
          <a:stretch>
            <a:fillRect/>
          </a:stretch>
        </p:blipFill>
        <p:spPr>
          <a:xfrm>
            <a:off x="421492" y="-116706"/>
            <a:ext cx="4693433" cy="3520075"/>
          </a:xfrm>
          <a:prstGeom prst="rect">
            <a:avLst/>
          </a:prstGeom>
        </p:spPr>
      </p:pic>
      <p:pic>
        <p:nvPicPr>
          <p:cNvPr id="5" name="Picture 4">
            <a:extLst>
              <a:ext uri="{FF2B5EF4-FFF2-40B4-BE49-F238E27FC236}">
                <a16:creationId xmlns:a16="http://schemas.microsoft.com/office/drawing/2014/main" id="{DC0960A0-3CFD-352B-112B-8CDE05879B9B}"/>
              </a:ext>
            </a:extLst>
          </p:cNvPr>
          <p:cNvPicPr>
            <a:picLocks noChangeAspect="1"/>
          </p:cNvPicPr>
          <p:nvPr/>
        </p:nvPicPr>
        <p:blipFill>
          <a:blip r:embed="rId3"/>
          <a:stretch>
            <a:fillRect/>
          </a:stretch>
        </p:blipFill>
        <p:spPr>
          <a:xfrm>
            <a:off x="6698473" y="-116705"/>
            <a:ext cx="4693433" cy="3520074"/>
          </a:xfrm>
          <a:prstGeom prst="rect">
            <a:avLst/>
          </a:prstGeom>
        </p:spPr>
      </p:pic>
      <p:sp>
        <p:nvSpPr>
          <p:cNvPr id="6" name="TextBox 5">
            <a:extLst>
              <a:ext uri="{FF2B5EF4-FFF2-40B4-BE49-F238E27FC236}">
                <a16:creationId xmlns:a16="http://schemas.microsoft.com/office/drawing/2014/main" id="{E18A6417-EA2E-DE67-3AD0-01ECB260829B}"/>
              </a:ext>
            </a:extLst>
          </p:cNvPr>
          <p:cNvSpPr txBox="1"/>
          <p:nvPr/>
        </p:nvSpPr>
        <p:spPr>
          <a:xfrm>
            <a:off x="200025" y="3429000"/>
            <a:ext cx="531495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at the lower end of the salary and computer programming scale, indicating many individuals have low to moderate skills and earnings.</a:t>
            </a:r>
          </a:p>
          <a:p>
            <a:pPr marL="285750" indent="-285750" algn="just">
              <a:buFont typeface="Arial" panose="020B0604020202020204" pitchFamily="34" charset="0"/>
              <a:buChar char="•"/>
            </a:pPr>
            <a:r>
              <a:rPr lang="en-US" dirty="0">
                <a:latin typeface="Aptos Display" panose="020B0004020202020204" pitchFamily="34" charset="0"/>
              </a:rPr>
              <a:t>Sparse Data: As we move higher on both axes, data becomes sparse, showing fewer individuals with high salaries and high programming skills.</a:t>
            </a:r>
          </a:p>
          <a:p>
            <a:pPr marL="285750" indent="-285750" algn="just">
              <a:buFont typeface="Arial" panose="020B0604020202020204" pitchFamily="34" charset="0"/>
              <a:buChar char="•"/>
            </a:pPr>
            <a:r>
              <a:rPr lang="en-US" dirty="0">
                <a:latin typeface="Aptos Display" panose="020B0004020202020204" pitchFamily="34" charset="0"/>
              </a:rPr>
              <a:t>Color Intensity: The color intensity is highest at the bottom left corner, representing a large count in that bin. It fades as we move away, indicating decreasing counts.</a:t>
            </a:r>
          </a:p>
          <a:p>
            <a:pPr marL="285750" indent="-285750" algn="just">
              <a:buFont typeface="Arial" panose="020B0604020202020204" pitchFamily="34" charset="0"/>
              <a:buChar char="•"/>
            </a:pPr>
            <a:r>
              <a:rPr lang="en-US" dirty="0">
                <a:latin typeface="Aptos Display" panose="020B0004020202020204" pitchFamily="34" charset="0"/>
              </a:rPr>
              <a:t>Skill-Salary Relation: There seems to be a positive correlation between computer programming skills and salary up to a certain point; beyond that, data is limited.</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04AACBBE-3C8C-FA53-649E-74283B17B9D4}"/>
              </a:ext>
            </a:extLst>
          </p:cNvPr>
          <p:cNvSpPr txBox="1"/>
          <p:nvPr/>
        </p:nvSpPr>
        <p:spPr>
          <a:xfrm>
            <a:off x="6010275" y="3514725"/>
            <a:ext cx="5591175" cy="246221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lower computer science scores, as indicated by the dark purple </a:t>
            </a:r>
            <a:r>
              <a:rPr lang="en-US" dirty="0" err="1">
                <a:latin typeface="Aptos Display" panose="020B0004020202020204" pitchFamily="34" charset="0"/>
              </a:rPr>
              <a:t>hexbins</a:t>
            </a:r>
            <a:r>
              <a:rPr lang="en-US" dirty="0">
                <a:latin typeface="Aptos Display" panose="020B0004020202020204" pitchFamily="34" charset="0"/>
              </a:rPr>
              <a:t>.</a:t>
            </a:r>
          </a:p>
          <a:p>
            <a:pPr marL="285750" indent="-285750" algn="just">
              <a:buFont typeface="Arial" panose="020B0604020202020204" pitchFamily="34" charset="0"/>
              <a:buChar char="•"/>
            </a:pPr>
            <a:r>
              <a:rPr lang="en-US" dirty="0">
                <a:latin typeface="Aptos Display" panose="020B0004020202020204" pitchFamily="34" charset="0"/>
              </a:rPr>
              <a:t>Sparse Data: As both salary and computer science scores increase, there are fewer data points, leading to lighter colored </a:t>
            </a:r>
            <a:r>
              <a:rPr lang="en-US" dirty="0" err="1">
                <a:latin typeface="Aptos Display" panose="020B0004020202020204" pitchFamily="34" charset="0"/>
              </a:rPr>
              <a:t>hexbins</a:t>
            </a:r>
            <a:r>
              <a:rPr lang="en-US" dirty="0">
                <a:latin typeface="Aptos Display" panose="020B0004020202020204" pitchFamily="34" charset="0"/>
              </a:rPr>
              <a:t>.</a:t>
            </a:r>
          </a:p>
          <a:p>
            <a:pPr marL="285750" indent="-285750" algn="just">
              <a:buFont typeface="Arial" panose="020B0604020202020204" pitchFamily="34" charset="0"/>
              <a:buChar char="•"/>
            </a:pPr>
            <a:r>
              <a:rPr lang="en-US" dirty="0">
                <a:latin typeface="Aptos Display" panose="020B0004020202020204" pitchFamily="34" charset="0"/>
              </a:rPr>
              <a:t>Salary Distribution: The majority of individuals have salaries less than 1.0e6, with very few earning more.</a:t>
            </a:r>
          </a:p>
          <a:p>
            <a:pPr marL="285750" indent="-285750" algn="just">
              <a:buFont typeface="Arial" panose="020B0604020202020204" pitchFamily="34" charset="0"/>
              <a:buChar char="•"/>
            </a:pPr>
            <a:r>
              <a:rPr lang="en-US" dirty="0">
                <a:latin typeface="Aptos Display" panose="020B0004020202020204" pitchFamily="34" charset="0"/>
              </a:rPr>
              <a:t>Computer Science Scores: Most scores are below 200; higher scores are rare.</a:t>
            </a:r>
          </a:p>
          <a:p>
            <a:pPr marL="285750" indent="-285750" algn="just">
              <a:buFont typeface="Arial" panose="020B0604020202020204" pitchFamily="34" charset="0"/>
              <a:buChar char="•"/>
            </a:pPr>
            <a:r>
              <a:rPr lang="en-US" dirty="0">
                <a:latin typeface="Aptos Display" panose="020B0004020202020204" pitchFamily="34" charset="0"/>
              </a:rPr>
              <a:t>Correlation Absence: There isn’t a clear correlation between salary and computer science scores visible in this plot.</a:t>
            </a:r>
            <a:endParaRPr lang="en-IN" dirty="0">
              <a:latin typeface="Aptos Display" panose="020B0004020202020204" pitchFamily="34" charset="0"/>
            </a:endParaRPr>
          </a:p>
        </p:txBody>
      </p:sp>
    </p:spTree>
    <p:extLst>
      <p:ext uri="{BB962C8B-B14F-4D97-AF65-F5344CB8AC3E}">
        <p14:creationId xmlns:p14="http://schemas.microsoft.com/office/powerpoint/2010/main" val="269951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0A11-7659-2BE1-64A2-B2D0206B8EDB}"/>
              </a:ext>
            </a:extLst>
          </p:cNvPr>
          <p:cNvSpPr>
            <a:spLocks noGrp="1"/>
          </p:cNvSpPr>
          <p:nvPr>
            <p:ph type="title"/>
          </p:nvPr>
        </p:nvSpPr>
        <p:spPr/>
        <p:txBody>
          <a:bodyPr/>
          <a:lstStyle/>
          <a:p>
            <a:pPr marL="228600" lvl="0" indent="-228600" rtl="0">
              <a:lnSpc>
                <a:spcPct val="90000"/>
              </a:lnSpc>
              <a:spcBef>
                <a:spcPts val="1000"/>
              </a:spcBef>
              <a:spcAft>
                <a:spcPts val="0"/>
              </a:spcAft>
            </a:pPr>
            <a:r>
              <a:rPr lang="en-IN" b="1" dirty="0">
                <a:solidFill>
                  <a:srgbClr val="FF0000"/>
                </a:solidFill>
              </a:rPr>
              <a:t>Objective of the Project</a:t>
            </a:r>
            <a:endParaRPr lang="en-IN" dirty="0">
              <a:solidFill>
                <a:srgbClr val="FF0000"/>
              </a:solidFill>
            </a:endParaRPr>
          </a:p>
        </p:txBody>
      </p:sp>
      <p:pic>
        <p:nvPicPr>
          <p:cNvPr id="5" name="Picture 4">
            <a:extLst>
              <a:ext uri="{FF2B5EF4-FFF2-40B4-BE49-F238E27FC236}">
                <a16:creationId xmlns:a16="http://schemas.microsoft.com/office/drawing/2014/main" id="{28832AEF-C5C9-D32E-40E0-84DD9031E6B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9505950" y="0"/>
            <a:ext cx="2745197" cy="2857500"/>
          </a:xfrm>
          <a:prstGeom prst="ellipse">
            <a:avLst/>
          </a:prstGeom>
          <a:ln>
            <a:noFill/>
          </a:ln>
          <a:effectLst>
            <a:softEdge rad="112500"/>
          </a:effectLst>
        </p:spPr>
      </p:pic>
      <p:sp>
        <p:nvSpPr>
          <p:cNvPr id="3" name="Text Placeholder 2">
            <a:extLst>
              <a:ext uri="{FF2B5EF4-FFF2-40B4-BE49-F238E27FC236}">
                <a16:creationId xmlns:a16="http://schemas.microsoft.com/office/drawing/2014/main" id="{DC67AD0D-D68D-A1C6-E121-7345F9F8416E}"/>
              </a:ext>
            </a:extLst>
          </p:cNvPr>
          <p:cNvSpPr>
            <a:spLocks noGrp="1"/>
          </p:cNvSpPr>
          <p:nvPr>
            <p:ph type="body" idx="1"/>
          </p:nvPr>
        </p:nvSpPr>
        <p:spPr>
          <a:xfrm>
            <a:off x="581025" y="1743870"/>
            <a:ext cx="10515600" cy="4351338"/>
          </a:xfrm>
        </p:spPr>
        <p:txBody>
          <a:bodyPr>
            <a:normAutofit fontScale="62500" lnSpcReduction="20000"/>
          </a:bodyPr>
          <a:lstStyle/>
          <a:p>
            <a:pPr marL="114300" indent="0" algn="just">
              <a:buNone/>
            </a:pPr>
            <a:r>
              <a:rPr lang="en-US" dirty="0">
                <a:latin typeface="Aptos Display" panose="020B0004020202020204" pitchFamily="34" charset="0"/>
              </a:rPr>
              <a:t>The objective of the project is to conduct an Exploratory Data Analysis (EDA) on the given dataset to gain insights into the factors influencing salary and specialization preferences among engineering graduates. The project aims to explore the relationships between various features such as education background, skills, demographics, and job roles with the salary offered to fresh graduates. Additionally, the analysis will investigate whether there is a relationship between gender and specialization preferences.</a:t>
            </a:r>
          </a:p>
          <a:p>
            <a:pPr algn="just"/>
            <a:endParaRPr lang="en-US" dirty="0">
              <a:latin typeface="Aptos Display" panose="020B0004020202020204" pitchFamily="34" charset="0"/>
            </a:endParaRPr>
          </a:p>
          <a:p>
            <a:pPr marL="114300" indent="0" algn="just">
              <a:buNone/>
            </a:pPr>
            <a:r>
              <a:rPr lang="en-US" dirty="0">
                <a:latin typeface="Aptos Display" panose="020B0004020202020204" pitchFamily="34" charset="0"/>
              </a:rPr>
              <a:t>Through the EDA process, we seek to achieve the following objectives:</a:t>
            </a:r>
          </a:p>
          <a:p>
            <a:pPr marL="628650" indent="-514350" algn="just">
              <a:buFont typeface="+mj-lt"/>
              <a:buAutoNum type="arabicPeriod"/>
            </a:pPr>
            <a:r>
              <a:rPr lang="en-US" dirty="0">
                <a:latin typeface="Aptos Display" panose="020B0004020202020204" pitchFamily="34" charset="0"/>
              </a:rPr>
              <a:t>Understand the structure and characteristics of the dataset.</a:t>
            </a:r>
          </a:p>
          <a:p>
            <a:pPr marL="628650" indent="-514350" algn="just">
              <a:buFont typeface="+mj-lt"/>
              <a:buAutoNum type="arabicPeriod"/>
            </a:pPr>
            <a:r>
              <a:rPr lang="en-US" dirty="0">
                <a:latin typeface="Aptos Display" panose="020B0004020202020204" pitchFamily="34" charset="0"/>
              </a:rPr>
              <a:t>Identify key features and variables that may impact salary outcomes.</a:t>
            </a:r>
          </a:p>
          <a:p>
            <a:pPr marL="628650" indent="-514350" algn="just">
              <a:buFont typeface="+mj-lt"/>
              <a:buAutoNum type="arabicPeriod"/>
            </a:pPr>
            <a:r>
              <a:rPr lang="en-US" dirty="0">
                <a:latin typeface="Aptos Display" panose="020B0004020202020204" pitchFamily="34" charset="0"/>
              </a:rPr>
              <a:t>Analyze the distribution and patterns of numerical and categorical variables.</a:t>
            </a:r>
          </a:p>
          <a:p>
            <a:pPr marL="628650" indent="-514350" algn="just">
              <a:buFont typeface="+mj-lt"/>
              <a:buAutoNum type="arabicPeriod"/>
            </a:pPr>
            <a:r>
              <a:rPr lang="en-US" dirty="0">
                <a:latin typeface="Aptos Display" panose="020B0004020202020204" pitchFamily="34" charset="0"/>
              </a:rPr>
              <a:t>Identify outliers and anomalies in the data.</a:t>
            </a:r>
          </a:p>
          <a:p>
            <a:pPr marL="628650" indent="-514350" algn="just">
              <a:buFont typeface="+mj-lt"/>
              <a:buAutoNum type="arabicPeriod"/>
            </a:pPr>
            <a:r>
              <a:rPr lang="en-US" dirty="0">
                <a:latin typeface="Aptos Display" panose="020B0004020202020204" pitchFamily="34" charset="0"/>
              </a:rPr>
              <a:t>Explore relationships between different variables using visualization techniques.</a:t>
            </a:r>
          </a:p>
          <a:p>
            <a:pPr marL="628650" indent="-514350" algn="just">
              <a:buFont typeface="+mj-lt"/>
              <a:buAutoNum type="arabicPeriod"/>
            </a:pPr>
            <a:r>
              <a:rPr lang="en-US" dirty="0">
                <a:latin typeface="Aptos Display" panose="020B0004020202020204" pitchFamily="34" charset="0"/>
              </a:rPr>
              <a:t>Test the validity of a claim regarding salary expectations for specific job roles.</a:t>
            </a:r>
          </a:p>
          <a:p>
            <a:pPr marL="628650" indent="-514350" algn="just">
              <a:buFont typeface="+mj-lt"/>
              <a:buAutoNum type="arabicPeriod"/>
            </a:pPr>
            <a:r>
              <a:rPr lang="en-US" dirty="0">
                <a:latin typeface="Aptos Display" panose="020B0004020202020204" pitchFamily="34" charset="0"/>
              </a:rPr>
              <a:t>Investigate potential gender biases or preferences in specialization choices.</a:t>
            </a:r>
            <a:endParaRPr lang="en-IN" dirty="0">
              <a:latin typeface="Aptos Display" panose="020B0004020202020204" pitchFamily="34" charset="0"/>
            </a:endParaRPr>
          </a:p>
        </p:txBody>
      </p:sp>
    </p:spTree>
    <p:extLst>
      <p:ext uri="{BB962C8B-B14F-4D97-AF65-F5344CB8AC3E}">
        <p14:creationId xmlns:p14="http://schemas.microsoft.com/office/powerpoint/2010/main" val="397477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16573-190E-7AD2-35D4-91743C83DD1C}"/>
              </a:ext>
            </a:extLst>
          </p:cNvPr>
          <p:cNvPicPr>
            <a:picLocks noChangeAspect="1"/>
          </p:cNvPicPr>
          <p:nvPr/>
        </p:nvPicPr>
        <p:blipFill>
          <a:blip r:embed="rId2"/>
          <a:stretch>
            <a:fillRect/>
          </a:stretch>
        </p:blipFill>
        <p:spPr>
          <a:xfrm>
            <a:off x="6867524" y="69070"/>
            <a:ext cx="4241809" cy="3181356"/>
          </a:xfrm>
          <a:prstGeom prst="rect">
            <a:avLst/>
          </a:prstGeom>
        </p:spPr>
      </p:pic>
      <p:pic>
        <p:nvPicPr>
          <p:cNvPr id="5" name="Picture 4">
            <a:extLst>
              <a:ext uri="{FF2B5EF4-FFF2-40B4-BE49-F238E27FC236}">
                <a16:creationId xmlns:a16="http://schemas.microsoft.com/office/drawing/2014/main" id="{77ACAE87-39F4-0B6A-D050-B5D59E94FFAF}"/>
              </a:ext>
            </a:extLst>
          </p:cNvPr>
          <p:cNvPicPr>
            <a:picLocks noChangeAspect="1"/>
          </p:cNvPicPr>
          <p:nvPr/>
        </p:nvPicPr>
        <p:blipFill>
          <a:blip r:embed="rId3"/>
          <a:stretch>
            <a:fillRect/>
          </a:stretch>
        </p:blipFill>
        <p:spPr>
          <a:xfrm>
            <a:off x="721493" y="0"/>
            <a:ext cx="4572000" cy="3429000"/>
          </a:xfrm>
          <a:prstGeom prst="rect">
            <a:avLst/>
          </a:prstGeom>
        </p:spPr>
      </p:pic>
      <p:sp>
        <p:nvSpPr>
          <p:cNvPr id="7" name="TextBox 6">
            <a:extLst>
              <a:ext uri="{FF2B5EF4-FFF2-40B4-BE49-F238E27FC236}">
                <a16:creationId xmlns:a16="http://schemas.microsoft.com/office/drawing/2014/main" id="{3817572B-43AA-BEE4-15CF-13847FAAA634}"/>
              </a:ext>
            </a:extLst>
          </p:cNvPr>
          <p:cNvSpPr txBox="1"/>
          <p:nvPr/>
        </p:nvSpPr>
        <p:spPr>
          <a:xfrm>
            <a:off x="6096000" y="3393301"/>
            <a:ext cx="5830504"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higher domain values, as indicated by the lighter </a:t>
            </a:r>
            <a:r>
              <a:rPr lang="en-US" dirty="0" err="1">
                <a:latin typeface="Aptos Display" panose="020B0004020202020204" pitchFamily="34" charset="0"/>
              </a:rPr>
              <a:t>hexbins</a:t>
            </a:r>
            <a:r>
              <a:rPr lang="en-US" dirty="0">
                <a:latin typeface="Aptos Display" panose="020B0004020202020204" pitchFamily="34" charset="0"/>
              </a:rPr>
              <a:t>.</a:t>
            </a:r>
          </a:p>
          <a:p>
            <a:pPr marL="285750" indent="-285750" algn="just">
              <a:buFont typeface="Arial" panose="020B0604020202020204" pitchFamily="34" charset="0"/>
              <a:buChar char="•"/>
            </a:pPr>
            <a:r>
              <a:rPr lang="en-US" dirty="0">
                <a:latin typeface="Aptos Display" panose="020B0004020202020204" pitchFamily="34" charset="0"/>
              </a:rPr>
              <a:t>Salary Distribution: The majority of salaries are below 1.0 x 10^6, with very few data points above this value.</a:t>
            </a:r>
          </a:p>
          <a:p>
            <a:pPr marL="285750" indent="-285750" algn="just">
              <a:buFont typeface="Arial" panose="020B0604020202020204" pitchFamily="34" charset="0"/>
              <a:buChar char="•"/>
            </a:pPr>
            <a:r>
              <a:rPr lang="en-US" dirty="0">
                <a:latin typeface="Aptos Display" panose="020B0004020202020204" pitchFamily="34" charset="0"/>
              </a:rPr>
              <a:t>Domain Values: Higher domain values have a wider range of salaries associated with them.</a:t>
            </a:r>
          </a:p>
          <a:p>
            <a:pPr marL="285750" indent="-285750" algn="just">
              <a:buFont typeface="Arial" panose="020B0604020202020204" pitchFamily="34" charset="0"/>
              <a:buChar char="•"/>
            </a:pPr>
            <a:r>
              <a:rPr lang="en-US" dirty="0">
                <a:latin typeface="Aptos Display" panose="020B0004020202020204" pitchFamily="34" charset="0"/>
              </a:rPr>
              <a:t>Sparse Data: There is sparse data in the negative domain values and higher salary ranges, leading to darker </a:t>
            </a:r>
            <a:r>
              <a:rPr lang="en-US" dirty="0" err="1">
                <a:latin typeface="Aptos Display" panose="020B0004020202020204" pitchFamily="34" charset="0"/>
              </a:rPr>
              <a:t>hexbins</a:t>
            </a:r>
            <a:r>
              <a:rPr lang="en-US" dirty="0">
                <a:latin typeface="Aptos Display" panose="020B0004020202020204" pitchFamily="34" charset="0"/>
              </a:rPr>
              <a:t> indicating lower counts.</a:t>
            </a:r>
          </a:p>
          <a:p>
            <a:pPr marL="285750" indent="-285750" algn="just">
              <a:buFont typeface="Arial" panose="020B0604020202020204" pitchFamily="34" charset="0"/>
              <a:buChar char="•"/>
            </a:pPr>
            <a:r>
              <a:rPr lang="en-US" dirty="0">
                <a:latin typeface="Aptos Display" panose="020B0004020202020204" pitchFamily="34" charset="0"/>
              </a:rPr>
              <a:t>Count Bin Gradient: The count bin gradient on the right shows a clear distinction between areas of high and low data point concentration.</a:t>
            </a:r>
            <a:endParaRPr lang="en-IN" dirty="0">
              <a:latin typeface="Aptos Display" panose="020B0004020202020204" pitchFamily="34" charset="0"/>
            </a:endParaRPr>
          </a:p>
        </p:txBody>
      </p:sp>
      <p:sp>
        <p:nvSpPr>
          <p:cNvPr id="9" name="TextBox 8">
            <a:extLst>
              <a:ext uri="{FF2B5EF4-FFF2-40B4-BE49-F238E27FC236}">
                <a16:creationId xmlns:a16="http://schemas.microsoft.com/office/drawing/2014/main" id="{E63634DE-3951-A131-0EAA-07FEFA28769C}"/>
              </a:ext>
            </a:extLst>
          </p:cNvPr>
          <p:cNvSpPr txBox="1"/>
          <p:nvPr/>
        </p:nvSpPr>
        <p:spPr>
          <a:xfrm>
            <a:off x="265496" y="3429000"/>
            <a:ext cx="5830504"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higher English proficiency area.</a:t>
            </a:r>
          </a:p>
          <a:p>
            <a:pPr marL="285750" indent="-285750" algn="just">
              <a:buFont typeface="Arial" panose="020B0604020202020204" pitchFamily="34" charset="0"/>
              <a:buChar char="•"/>
            </a:pPr>
            <a:r>
              <a:rPr lang="en-US" dirty="0">
                <a:latin typeface="Aptos Display" panose="020B0004020202020204" pitchFamily="34" charset="0"/>
              </a:rPr>
              <a:t>Salary Range: Majority of individuals have a salary between 0 to 0.5 x 10^6, indicating a common income bracket.</a:t>
            </a:r>
          </a:p>
          <a:p>
            <a:pPr marL="285750" indent="-285750" algn="just">
              <a:buFont typeface="Arial" panose="020B0604020202020204" pitchFamily="34" charset="0"/>
              <a:buChar char="•"/>
            </a:pPr>
            <a:r>
              <a:rPr lang="en-US" dirty="0">
                <a:latin typeface="Aptos Display" panose="020B0004020202020204" pitchFamily="34" charset="0"/>
              </a:rPr>
              <a:t>English Proficiency: Individuals with higher English scores, especially above 700, predominantly fall within this salary range.</a:t>
            </a:r>
          </a:p>
          <a:p>
            <a:pPr marL="285750" indent="-285750" algn="just">
              <a:buFont typeface="Arial" panose="020B0604020202020204" pitchFamily="34" charset="0"/>
              <a:buChar char="•"/>
            </a:pPr>
            <a:r>
              <a:rPr lang="en-US" dirty="0">
                <a:latin typeface="Aptos Display" panose="020B0004020202020204" pitchFamily="34" charset="0"/>
              </a:rPr>
              <a:t>Sparse Data: As the salary increases beyond 0.5 x 10^6, the number of individuals decreases significantly.</a:t>
            </a:r>
          </a:p>
          <a:p>
            <a:pPr marL="285750" indent="-285750" algn="just">
              <a:buFont typeface="Arial" panose="020B0604020202020204" pitchFamily="34" charset="0"/>
              <a:buChar char="•"/>
            </a:pPr>
            <a:r>
              <a:rPr lang="en-US" dirty="0">
                <a:latin typeface="Aptos Display" panose="020B0004020202020204" pitchFamily="34" charset="0"/>
              </a:rPr>
              <a:t>Color Gradient: The color gradient shows that there are fewer people with both high salaries and high English proficiency.</a:t>
            </a:r>
            <a:endParaRPr lang="en-IN" dirty="0">
              <a:latin typeface="Aptos Display" panose="020B0004020202020204" pitchFamily="34" charset="0"/>
            </a:endParaRPr>
          </a:p>
        </p:txBody>
      </p:sp>
    </p:spTree>
    <p:extLst>
      <p:ext uri="{BB962C8B-B14F-4D97-AF65-F5344CB8AC3E}">
        <p14:creationId xmlns:p14="http://schemas.microsoft.com/office/powerpoint/2010/main" val="2710998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44C0C9-D04B-E8D7-5278-2AF66EA5A78C}"/>
              </a:ext>
            </a:extLst>
          </p:cNvPr>
          <p:cNvPicPr>
            <a:picLocks noChangeAspect="1"/>
          </p:cNvPicPr>
          <p:nvPr/>
        </p:nvPicPr>
        <p:blipFill>
          <a:blip r:embed="rId3"/>
          <a:stretch>
            <a:fillRect/>
          </a:stretch>
        </p:blipFill>
        <p:spPr>
          <a:xfrm>
            <a:off x="7019925" y="-85724"/>
            <a:ext cx="4419600" cy="3314699"/>
          </a:xfrm>
          <a:prstGeom prst="rect">
            <a:avLst/>
          </a:prstGeom>
        </p:spPr>
      </p:pic>
      <p:pic>
        <p:nvPicPr>
          <p:cNvPr id="5" name="Picture 4">
            <a:extLst>
              <a:ext uri="{FF2B5EF4-FFF2-40B4-BE49-F238E27FC236}">
                <a16:creationId xmlns:a16="http://schemas.microsoft.com/office/drawing/2014/main" id="{3B3FB8A4-9906-3C6F-6156-FAFA13933748}"/>
              </a:ext>
            </a:extLst>
          </p:cNvPr>
          <p:cNvPicPr>
            <a:picLocks noChangeAspect="1"/>
          </p:cNvPicPr>
          <p:nvPr/>
        </p:nvPicPr>
        <p:blipFill>
          <a:blip r:embed="rId4"/>
          <a:stretch>
            <a:fillRect/>
          </a:stretch>
        </p:blipFill>
        <p:spPr>
          <a:xfrm>
            <a:off x="473843" y="0"/>
            <a:ext cx="4118008" cy="3088506"/>
          </a:xfrm>
          <a:prstGeom prst="rect">
            <a:avLst/>
          </a:prstGeom>
        </p:spPr>
      </p:pic>
      <p:sp>
        <p:nvSpPr>
          <p:cNvPr id="6" name="TextBox 5">
            <a:extLst>
              <a:ext uri="{FF2B5EF4-FFF2-40B4-BE49-F238E27FC236}">
                <a16:creationId xmlns:a16="http://schemas.microsoft.com/office/drawing/2014/main" id="{EBF50D4B-97FD-EA52-E503-D8E00FA35A25}"/>
              </a:ext>
            </a:extLst>
          </p:cNvPr>
          <p:cNvSpPr txBox="1"/>
          <p:nvPr/>
        </p:nvSpPr>
        <p:spPr>
          <a:xfrm>
            <a:off x="266700" y="3228975"/>
            <a:ext cx="582930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lower quant values, indicating a large number of individuals with lower salaries and quant scores.</a:t>
            </a:r>
          </a:p>
          <a:p>
            <a:pPr marL="285750" indent="-285750" algn="just">
              <a:buFont typeface="Arial" panose="020B0604020202020204" pitchFamily="34" charset="0"/>
              <a:buChar char="•"/>
            </a:pPr>
            <a:r>
              <a:rPr lang="en-US" dirty="0">
                <a:latin typeface="Aptos Display" panose="020B0004020202020204" pitchFamily="34" charset="0"/>
              </a:rPr>
              <a:t>Color Intensity: The color intensity is highest (darker shade) at the bottom left corner of the plot, gradually lightening as it moves up and to the right, showing fewer people with higher salaries and quant scores.</a:t>
            </a:r>
          </a:p>
          <a:p>
            <a:pPr marL="285750" indent="-285750" algn="just">
              <a:buFont typeface="Arial" panose="020B0604020202020204" pitchFamily="34" charset="0"/>
              <a:buChar char="•"/>
            </a:pPr>
            <a:r>
              <a:rPr lang="en-US" dirty="0">
                <a:latin typeface="Aptos Display" panose="020B0004020202020204" pitchFamily="34" charset="0"/>
              </a:rPr>
              <a:t>Salary Distribution: There is a clear pattern where individuals with lower salaries are more common. The distribution thins out as salary increases.</a:t>
            </a:r>
          </a:p>
          <a:p>
            <a:pPr marL="285750" indent="-285750" algn="just">
              <a:buFont typeface="Arial" panose="020B0604020202020204" pitchFamily="34" charset="0"/>
              <a:buChar char="•"/>
            </a:pPr>
            <a:r>
              <a:rPr lang="en-US" dirty="0">
                <a:latin typeface="Aptos Display" panose="020B0004020202020204" pitchFamily="34" charset="0"/>
              </a:rPr>
              <a:t>Quant Scores: Similar to salary, lower quant scores are more frequent. There’s a noticeable decline in frequency as quant scores increase.</a:t>
            </a:r>
          </a:p>
          <a:p>
            <a:pPr marL="285750" indent="-285750" algn="just">
              <a:buFont typeface="Arial" panose="020B0604020202020204" pitchFamily="34" charset="0"/>
              <a:buChar char="•"/>
            </a:pPr>
            <a:r>
              <a:rPr lang="en-US" dirty="0">
                <a:latin typeface="Aptos Display" panose="020B0004020202020204" pitchFamily="34" charset="0"/>
              </a:rPr>
              <a:t>Correlation Insight: The plot suggests a weak positive correlation between salary and quant; as one increases, so does the other but not strongly.</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51609717-689B-EFE2-B363-8414344695F7}"/>
              </a:ext>
            </a:extLst>
          </p:cNvPr>
          <p:cNvSpPr txBox="1"/>
          <p:nvPr/>
        </p:nvSpPr>
        <p:spPr>
          <a:xfrm>
            <a:off x="6172200" y="3305175"/>
            <a:ext cx="601980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lower logical score area, indicating a large number of individuals with lower salaries and logical skills.</a:t>
            </a:r>
          </a:p>
          <a:p>
            <a:pPr marL="285750" indent="-285750" algn="just">
              <a:buFont typeface="Arial" panose="020B0604020202020204" pitchFamily="34" charset="0"/>
              <a:buChar char="•"/>
            </a:pPr>
            <a:r>
              <a:rPr lang="en-US" dirty="0">
                <a:latin typeface="Aptos Display" panose="020B0004020202020204" pitchFamily="34" charset="0"/>
              </a:rPr>
              <a:t>Color Intensity: The color intensity is highest at the lower end of both axes, indicating a higher count in those bins. It fades as we move up and to the right, showing fewer people with higher salaries and logical skills.</a:t>
            </a:r>
          </a:p>
          <a:p>
            <a:pPr marL="285750" indent="-285750" algn="just">
              <a:buFont typeface="Arial" panose="020B0604020202020204" pitchFamily="34" charset="0"/>
              <a:buChar char="•"/>
            </a:pPr>
            <a:r>
              <a:rPr lang="en-US" dirty="0">
                <a:latin typeface="Aptos Display" panose="020B0004020202020204" pitchFamily="34" charset="0"/>
              </a:rPr>
              <a:t>Salary Distribution: There is a clear pattern where individuals with lower salaries are more common. The distribution thins out as salary increases.</a:t>
            </a:r>
          </a:p>
          <a:p>
            <a:pPr marL="285750" indent="-285750" algn="just">
              <a:buFont typeface="Arial" panose="020B0604020202020204" pitchFamily="34" charset="0"/>
              <a:buChar char="•"/>
            </a:pPr>
            <a:r>
              <a:rPr lang="en-US" dirty="0">
                <a:latin typeface="Aptos Display" panose="020B0004020202020204" pitchFamily="34" charset="0"/>
              </a:rPr>
              <a:t>Logical Score Distribution: Similar to salary, lower logical scores are more frequent. There’s a noticeable decline in frequency as logical scores increase.</a:t>
            </a:r>
          </a:p>
          <a:p>
            <a:pPr marL="285750" indent="-285750" algn="just">
              <a:buFont typeface="Arial" panose="020B0604020202020204" pitchFamily="34" charset="0"/>
              <a:buChar char="•"/>
            </a:pPr>
            <a:r>
              <a:rPr lang="en-US" dirty="0">
                <a:latin typeface="Aptos Display" panose="020B0004020202020204" pitchFamily="34" charset="0"/>
              </a:rPr>
              <a:t>Correlation Insight: The plot suggests a weak positive correlation between salary and logical skill; as one increases, so does the other but not strongly.</a:t>
            </a:r>
            <a:endParaRPr lang="en-IN" dirty="0">
              <a:latin typeface="Aptos Display" panose="020B0004020202020204" pitchFamily="34" charset="0"/>
            </a:endParaRPr>
          </a:p>
        </p:txBody>
      </p:sp>
    </p:spTree>
    <p:extLst>
      <p:ext uri="{BB962C8B-B14F-4D97-AF65-F5344CB8AC3E}">
        <p14:creationId xmlns:p14="http://schemas.microsoft.com/office/powerpoint/2010/main" val="1939908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991244-BD91-3ECE-6090-B31ED8A459F6}"/>
              </a:ext>
            </a:extLst>
          </p:cNvPr>
          <p:cNvPicPr>
            <a:picLocks noChangeAspect="1"/>
          </p:cNvPicPr>
          <p:nvPr/>
        </p:nvPicPr>
        <p:blipFill>
          <a:blip r:embed="rId2"/>
          <a:stretch>
            <a:fillRect/>
          </a:stretch>
        </p:blipFill>
        <p:spPr>
          <a:xfrm>
            <a:off x="6762750" y="-71438"/>
            <a:ext cx="4661295" cy="3495972"/>
          </a:xfrm>
          <a:prstGeom prst="rect">
            <a:avLst/>
          </a:prstGeom>
        </p:spPr>
      </p:pic>
      <p:pic>
        <p:nvPicPr>
          <p:cNvPr id="9" name="Picture 8">
            <a:extLst>
              <a:ext uri="{FF2B5EF4-FFF2-40B4-BE49-F238E27FC236}">
                <a16:creationId xmlns:a16="http://schemas.microsoft.com/office/drawing/2014/main" id="{B0059740-64FD-AF1F-F563-514BA3B2F6ED}"/>
              </a:ext>
            </a:extLst>
          </p:cNvPr>
          <p:cNvPicPr>
            <a:picLocks noChangeAspect="1"/>
          </p:cNvPicPr>
          <p:nvPr/>
        </p:nvPicPr>
        <p:blipFill>
          <a:blip r:embed="rId3"/>
          <a:stretch>
            <a:fillRect/>
          </a:stretch>
        </p:blipFill>
        <p:spPr>
          <a:xfrm>
            <a:off x="767955" y="4466"/>
            <a:ext cx="4566045" cy="3424534"/>
          </a:xfrm>
          <a:prstGeom prst="rect">
            <a:avLst/>
          </a:prstGeom>
        </p:spPr>
      </p:pic>
      <p:sp>
        <p:nvSpPr>
          <p:cNvPr id="2" name="TextBox 1">
            <a:extLst>
              <a:ext uri="{FF2B5EF4-FFF2-40B4-BE49-F238E27FC236}">
                <a16:creationId xmlns:a16="http://schemas.microsoft.com/office/drawing/2014/main" id="{892E8B2A-98C9-97F3-628B-9E5165C5667F}"/>
              </a:ext>
            </a:extLst>
          </p:cNvPr>
          <p:cNvSpPr txBox="1"/>
          <p:nvPr/>
        </p:nvSpPr>
        <p:spPr>
          <a:xfrm>
            <a:off x="171450" y="3429000"/>
            <a:ext cx="5448300"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lower neuroticism area, indicating that a large number of individuals have low salaries and low levels of neuroticism.</a:t>
            </a:r>
          </a:p>
          <a:p>
            <a:pPr marL="285750" indent="-285750" algn="just">
              <a:buFont typeface="Arial" panose="020B0604020202020204" pitchFamily="34" charset="0"/>
              <a:buChar char="•"/>
            </a:pPr>
            <a:r>
              <a:rPr lang="en-US" dirty="0">
                <a:latin typeface="Aptos Display" panose="020B0004020202020204" pitchFamily="34" charset="0"/>
              </a:rPr>
              <a:t>Sparse Data: As we move towards higher salary and higher neuroticism levels, the data becomes sparse.</a:t>
            </a:r>
          </a:p>
          <a:p>
            <a:pPr marL="285750" indent="-285750" algn="just">
              <a:buFont typeface="Arial" panose="020B0604020202020204" pitchFamily="34" charset="0"/>
              <a:buChar char="•"/>
            </a:pPr>
            <a:r>
              <a:rPr lang="en-US" dirty="0">
                <a:latin typeface="Aptos Display" panose="020B0004020202020204" pitchFamily="34" charset="0"/>
              </a:rPr>
              <a:t>Color Intensity: The color intensity is highest (green) at the lower end of both axes, gradually fading (to purple) as we move away from this point, representing a decrease in data density.</a:t>
            </a:r>
          </a:p>
          <a:p>
            <a:pPr marL="285750" indent="-285750" algn="just">
              <a:buFont typeface="Arial" panose="020B0604020202020204" pitchFamily="34" charset="0"/>
              <a:buChar char="•"/>
            </a:pPr>
            <a:r>
              <a:rPr lang="en-US" dirty="0">
                <a:latin typeface="Aptos Display" panose="020B0004020202020204" pitchFamily="34" charset="0"/>
              </a:rPr>
              <a:t>Salary Distribution: Individuals with salaries around 0.5 x 10^6 have varied levels of neuroticism, but it’s mostly on the lower side.</a:t>
            </a:r>
          </a:p>
          <a:p>
            <a:pPr marL="285750" indent="-285750" algn="just">
              <a:buFont typeface="Arial" panose="020B0604020202020204" pitchFamily="34" charset="0"/>
              <a:buChar char="•"/>
            </a:pPr>
            <a:r>
              <a:rPr lang="en-US" dirty="0">
                <a:latin typeface="Aptos Display" panose="020B0004020202020204" pitchFamily="34" charset="0"/>
              </a:rPr>
              <a:t>Neuroticism Levels: There are hardly any individuals with high levels of neuroticism irrespective of their salary.</a:t>
            </a:r>
            <a:endParaRPr lang="en-IN" dirty="0">
              <a:latin typeface="Aptos Display" panose="020B0004020202020204" pitchFamily="34" charset="0"/>
            </a:endParaRPr>
          </a:p>
        </p:txBody>
      </p:sp>
      <p:sp>
        <p:nvSpPr>
          <p:cNvPr id="3" name="TextBox 2">
            <a:extLst>
              <a:ext uri="{FF2B5EF4-FFF2-40B4-BE49-F238E27FC236}">
                <a16:creationId xmlns:a16="http://schemas.microsoft.com/office/drawing/2014/main" id="{FBCAF1BF-4AC1-53E6-16B8-793EF474B994}"/>
              </a:ext>
            </a:extLst>
          </p:cNvPr>
          <p:cNvSpPr txBox="1"/>
          <p:nvPr/>
        </p:nvSpPr>
        <p:spPr>
          <a:xfrm>
            <a:off x="5619750" y="3213556"/>
            <a:ext cx="6210300"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Data Concentration: Most data points are concentrated in the lower salary range and higher openness to experience, indicating that many individuals have low incomes and high curiosity levels.</a:t>
            </a:r>
          </a:p>
          <a:p>
            <a:pPr marL="285750" indent="-285750" algn="just">
              <a:buFont typeface="Arial" panose="020B0604020202020204" pitchFamily="34" charset="0"/>
              <a:buChar char="•"/>
            </a:pPr>
            <a:r>
              <a:rPr lang="en-US" dirty="0">
                <a:latin typeface="Aptos Display" panose="020B0004020202020204" pitchFamily="34" charset="0"/>
              </a:rPr>
              <a:t>Sparse Data: As we move towards higher salary and lower openness to experience, the data becomes sparse, showing that fewer people have these characteristics.</a:t>
            </a:r>
          </a:p>
          <a:p>
            <a:pPr marL="285750" indent="-285750" algn="just">
              <a:buFont typeface="Arial" panose="020B0604020202020204" pitchFamily="34" charset="0"/>
              <a:buChar char="•"/>
            </a:pPr>
            <a:r>
              <a:rPr lang="en-US" dirty="0">
                <a:latin typeface="Aptos Display" panose="020B0004020202020204" pitchFamily="34" charset="0"/>
              </a:rPr>
              <a:t>Color Intensity: The color intensity is highest (green) at the lower end of the salary axis and the upper end of the openness to experience axis, representing a higher count in those bins. It fades (to purple) as we move away from this point, indicating a decrease in data density.</a:t>
            </a:r>
          </a:p>
          <a:p>
            <a:pPr marL="285750" indent="-285750" algn="just">
              <a:buFont typeface="Arial" panose="020B0604020202020204" pitchFamily="34" charset="0"/>
              <a:buChar char="•"/>
            </a:pPr>
            <a:r>
              <a:rPr lang="en-US" dirty="0">
                <a:latin typeface="Aptos Display" panose="020B0004020202020204" pitchFamily="34" charset="0"/>
              </a:rPr>
              <a:t>Salary Range: The majority of individuals have a salary less than 0.5 x 10^6, indicating a common income bracket.</a:t>
            </a:r>
          </a:p>
          <a:p>
            <a:pPr marL="285750" indent="-285750" algn="just">
              <a:buFont typeface="Arial" panose="020B0604020202020204" pitchFamily="34" charset="0"/>
              <a:buChar char="•"/>
            </a:pPr>
            <a:r>
              <a:rPr lang="en-US" dirty="0">
                <a:latin typeface="Aptos Display" panose="020B0004020202020204" pitchFamily="34" charset="0"/>
              </a:rPr>
              <a:t>Openness to Experience: Individuals with this salary range tend to have a positive score in openness to experience, mostly between 0 and 2.</a:t>
            </a:r>
            <a:endParaRPr lang="en-IN" dirty="0">
              <a:latin typeface="Aptos Display" panose="020B0004020202020204" pitchFamily="34" charset="0"/>
            </a:endParaRPr>
          </a:p>
        </p:txBody>
      </p:sp>
    </p:spTree>
    <p:extLst>
      <p:ext uri="{BB962C8B-B14F-4D97-AF65-F5344CB8AC3E}">
        <p14:creationId xmlns:p14="http://schemas.microsoft.com/office/powerpoint/2010/main" val="3639418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17B13F-C6CC-4862-908C-ED065E78476F}"/>
              </a:ext>
            </a:extLst>
          </p:cNvPr>
          <p:cNvPicPr>
            <a:picLocks noChangeAspect="1"/>
          </p:cNvPicPr>
          <p:nvPr/>
        </p:nvPicPr>
        <p:blipFill>
          <a:blip r:embed="rId2"/>
          <a:stretch>
            <a:fillRect/>
          </a:stretch>
        </p:blipFill>
        <p:spPr>
          <a:xfrm>
            <a:off x="457201" y="0"/>
            <a:ext cx="4410074" cy="2838450"/>
          </a:xfrm>
          <a:prstGeom prst="rect">
            <a:avLst/>
          </a:prstGeom>
        </p:spPr>
      </p:pic>
      <p:sp>
        <p:nvSpPr>
          <p:cNvPr id="8" name="TextBox 7">
            <a:extLst>
              <a:ext uri="{FF2B5EF4-FFF2-40B4-BE49-F238E27FC236}">
                <a16:creationId xmlns:a16="http://schemas.microsoft.com/office/drawing/2014/main" id="{57302171-9FFA-F56B-26D7-5A518468A54B}"/>
              </a:ext>
            </a:extLst>
          </p:cNvPr>
          <p:cNvSpPr txBox="1"/>
          <p:nvPr/>
        </p:nvSpPr>
        <p:spPr>
          <a:xfrm>
            <a:off x="333375" y="2933700"/>
            <a:ext cx="5762625"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degrees: </a:t>
            </a:r>
            <a:r>
              <a:rPr lang="en-US" dirty="0" err="1">
                <a:latin typeface="Aptos Display" panose="020B0004020202020204" pitchFamily="34" charset="0"/>
              </a:rPr>
              <a:t>B.Tech</a:t>
            </a:r>
            <a:r>
              <a:rPr lang="en-US" dirty="0">
                <a:latin typeface="Aptos Display" panose="020B0004020202020204" pitchFamily="34" charset="0"/>
              </a:rPr>
              <a:t>/B.E., MCA, </a:t>
            </a:r>
            <a:r>
              <a:rPr lang="en-US" dirty="0" err="1">
                <a:latin typeface="Aptos Display" panose="020B0004020202020204" pitchFamily="34" charset="0"/>
              </a:rPr>
              <a:t>M.Tech</a:t>
            </a:r>
            <a:r>
              <a:rPr lang="en-US" dirty="0">
                <a:latin typeface="Aptos Display" panose="020B0004020202020204" pitchFamily="34" charset="0"/>
              </a:rPr>
              <a:t>/M.E., and M.Sc. (Tech.).</a:t>
            </a:r>
          </a:p>
          <a:p>
            <a:pPr marL="285750" indent="-285750" algn="just">
              <a:buFont typeface="Arial" panose="020B0604020202020204" pitchFamily="34" charset="0"/>
              <a:buChar char="•"/>
            </a:pPr>
            <a:r>
              <a:rPr lang="en-US" dirty="0" err="1">
                <a:latin typeface="Aptos Display" panose="020B0004020202020204" pitchFamily="34" charset="0"/>
              </a:rPr>
              <a:t>B.Tech</a:t>
            </a:r>
            <a:r>
              <a:rPr lang="en-US" dirty="0">
                <a:latin typeface="Aptos Display" panose="020B0004020202020204" pitchFamily="34" charset="0"/>
              </a:rPr>
              <a:t>/B.E. Salary: </a:t>
            </a:r>
            <a:r>
              <a:rPr lang="en-US" dirty="0" err="1">
                <a:latin typeface="Aptos Display" panose="020B0004020202020204" pitchFamily="34" charset="0"/>
              </a:rPr>
              <a:t>B.Tech</a:t>
            </a:r>
            <a:r>
              <a:rPr lang="en-US" dirty="0">
                <a:latin typeface="Aptos Display" panose="020B0004020202020204" pitchFamily="34" charset="0"/>
              </a:rPr>
              <a:t>/B.E. graduates have the widest salary range, with some outliers earning significantly higher than the rest. Their median salary is slightly higher than MCA and </a:t>
            </a:r>
            <a:r>
              <a:rPr lang="en-US" dirty="0" err="1">
                <a:latin typeface="Aptos Display" panose="020B0004020202020204" pitchFamily="34" charset="0"/>
              </a:rPr>
              <a:t>M.Tech</a:t>
            </a:r>
            <a:r>
              <a:rPr lang="en-US" dirty="0">
                <a:latin typeface="Aptos Display" panose="020B0004020202020204" pitchFamily="34" charset="0"/>
              </a:rPr>
              <a:t>/M.E. graduates.</a:t>
            </a:r>
          </a:p>
          <a:p>
            <a:pPr marL="285750" indent="-285750" algn="just">
              <a:buFont typeface="Arial" panose="020B0604020202020204" pitchFamily="34" charset="0"/>
              <a:buChar char="•"/>
            </a:pPr>
            <a:r>
              <a:rPr lang="en-US" dirty="0">
                <a:latin typeface="Aptos Display" panose="020B0004020202020204" pitchFamily="34" charset="0"/>
              </a:rPr>
              <a:t>MCA Salary: MCA degree holders have a compact salary range and fewer outliers, indicating more consistency in their earnings. Their median salary is slightly lower than </a:t>
            </a:r>
            <a:r>
              <a:rPr lang="en-US" dirty="0" err="1">
                <a:latin typeface="Aptos Display" panose="020B0004020202020204" pitchFamily="34" charset="0"/>
              </a:rPr>
              <a:t>B.Tech</a:t>
            </a:r>
            <a:r>
              <a:rPr lang="en-US" dirty="0">
                <a:latin typeface="Aptos Display" panose="020B0004020202020204" pitchFamily="34" charset="0"/>
              </a:rPr>
              <a:t>/B.E. and </a:t>
            </a:r>
            <a:r>
              <a:rPr lang="en-US" dirty="0" err="1">
                <a:latin typeface="Aptos Display" panose="020B0004020202020204" pitchFamily="34" charset="0"/>
              </a:rPr>
              <a:t>M.Tech</a:t>
            </a:r>
            <a:r>
              <a:rPr lang="en-US" dirty="0">
                <a:latin typeface="Aptos Display" panose="020B0004020202020204" pitchFamily="34" charset="0"/>
              </a:rPr>
              <a:t>/M.E. graduates.</a:t>
            </a:r>
          </a:p>
          <a:p>
            <a:pPr marL="285750" indent="-285750" algn="just">
              <a:buFont typeface="Arial" panose="020B0604020202020204" pitchFamily="34" charset="0"/>
              <a:buChar char="•"/>
            </a:pPr>
            <a:r>
              <a:rPr lang="en-US" dirty="0" err="1">
                <a:latin typeface="Aptos Display" panose="020B0004020202020204" pitchFamily="34" charset="0"/>
              </a:rPr>
              <a:t>M.Tech</a:t>
            </a:r>
            <a:r>
              <a:rPr lang="en-US" dirty="0">
                <a:latin typeface="Aptos Display" panose="020B0004020202020204" pitchFamily="34" charset="0"/>
              </a:rPr>
              <a:t>/M.E. Salary: </a:t>
            </a:r>
            <a:r>
              <a:rPr lang="en-US" dirty="0" err="1">
                <a:latin typeface="Aptos Display" panose="020B0004020202020204" pitchFamily="34" charset="0"/>
              </a:rPr>
              <a:t>M.Tech</a:t>
            </a:r>
            <a:r>
              <a:rPr lang="en-US" dirty="0">
                <a:latin typeface="Aptos Display" panose="020B0004020202020204" pitchFamily="34" charset="0"/>
              </a:rPr>
              <a:t>/M.E. graduates have a similar salary range and number of outliers as MCA graduates, but their median salary is slightly higher than MCA graduates and almost equal to </a:t>
            </a:r>
            <a:r>
              <a:rPr lang="en-US" dirty="0" err="1">
                <a:latin typeface="Aptos Display" panose="020B0004020202020204" pitchFamily="34" charset="0"/>
              </a:rPr>
              <a:t>B.Tech</a:t>
            </a:r>
            <a:r>
              <a:rPr lang="en-US" dirty="0">
                <a:latin typeface="Aptos Display" panose="020B0004020202020204" pitchFamily="34" charset="0"/>
              </a:rPr>
              <a:t>/B.E. graduates.</a:t>
            </a:r>
          </a:p>
          <a:p>
            <a:pPr marL="285750" indent="-285750" algn="just">
              <a:buFont typeface="Arial" panose="020B0604020202020204" pitchFamily="34" charset="0"/>
              <a:buChar char="•"/>
            </a:pPr>
            <a:r>
              <a:rPr lang="en-US" dirty="0">
                <a:latin typeface="Aptos Display" panose="020B0004020202020204" pitchFamily="34" charset="0"/>
              </a:rPr>
              <a:t>M.Sc. (Tech.) Salary: M.Sc. (Tech.) graduates have the narrowest salary range and no outliers, indicating the least variation in their earnings. Their median salary is the lowest among the four degrees.</a:t>
            </a:r>
            <a:endParaRPr lang="en-IN" dirty="0">
              <a:latin typeface="Aptos Display" panose="020B0004020202020204" pitchFamily="34" charset="0"/>
            </a:endParaRPr>
          </a:p>
        </p:txBody>
      </p:sp>
      <p:pic>
        <p:nvPicPr>
          <p:cNvPr id="10" name="Picture 9">
            <a:extLst>
              <a:ext uri="{FF2B5EF4-FFF2-40B4-BE49-F238E27FC236}">
                <a16:creationId xmlns:a16="http://schemas.microsoft.com/office/drawing/2014/main" id="{89B5735E-7B45-09E7-5AC5-38F47CD4C4AC}"/>
              </a:ext>
            </a:extLst>
          </p:cNvPr>
          <p:cNvPicPr>
            <a:picLocks noChangeAspect="1"/>
          </p:cNvPicPr>
          <p:nvPr/>
        </p:nvPicPr>
        <p:blipFill>
          <a:blip r:embed="rId3"/>
          <a:stretch>
            <a:fillRect/>
          </a:stretch>
        </p:blipFill>
        <p:spPr>
          <a:xfrm>
            <a:off x="6553200" y="0"/>
            <a:ext cx="4524376" cy="3189912"/>
          </a:xfrm>
          <a:prstGeom prst="rect">
            <a:avLst/>
          </a:prstGeom>
        </p:spPr>
      </p:pic>
      <p:sp>
        <p:nvSpPr>
          <p:cNvPr id="13" name="TextBox 12">
            <a:extLst>
              <a:ext uri="{FF2B5EF4-FFF2-40B4-BE49-F238E27FC236}">
                <a16:creationId xmlns:a16="http://schemas.microsoft.com/office/drawing/2014/main" id="{DB8EC19D-1F02-9798-EF6F-643703FAF630}"/>
              </a:ext>
            </a:extLst>
          </p:cNvPr>
          <p:cNvSpPr txBox="1"/>
          <p:nvPr/>
        </p:nvSpPr>
        <p:spPr>
          <a:xfrm>
            <a:off x="6181725" y="3079482"/>
            <a:ext cx="5915025" cy="35394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Salary Comparison: The box plot compares the salary distribution across various states in India.</a:t>
            </a:r>
          </a:p>
          <a:p>
            <a:pPr marL="285750" indent="-285750" algn="just">
              <a:buFont typeface="Arial" panose="020B0604020202020204" pitchFamily="34" charset="0"/>
              <a:buChar char="•"/>
            </a:pPr>
            <a:r>
              <a:rPr lang="en-US" dirty="0">
                <a:latin typeface="Aptos Display" panose="020B0004020202020204" pitchFamily="34" charset="0"/>
              </a:rPr>
              <a:t>Southern States: Andhra Pradesh, Tamil Nadu, and Karnataka have higher median salaries compared to other states, indicating a higher income level in these regions.</a:t>
            </a:r>
          </a:p>
          <a:p>
            <a:pPr marL="285750" indent="-285750" algn="just">
              <a:buFont typeface="Arial" panose="020B0604020202020204" pitchFamily="34" charset="0"/>
              <a:buChar char="•"/>
            </a:pPr>
            <a:r>
              <a:rPr lang="en-US" dirty="0">
                <a:latin typeface="Aptos Display" panose="020B0004020202020204" pitchFamily="34" charset="0"/>
              </a:rPr>
              <a:t>Salary Variation: There is a significant variation in salaries within each state, as indicated by the length of the boxes and the presence of outliers. This suggests a diversity of occupations and economic opportunities in each state.</a:t>
            </a:r>
          </a:p>
          <a:p>
            <a:pPr marL="285750" indent="-285750" algn="just">
              <a:buFont typeface="Arial" panose="020B0604020202020204" pitchFamily="34" charset="0"/>
              <a:buChar char="•"/>
            </a:pPr>
            <a:r>
              <a:rPr lang="en-US" dirty="0">
                <a:latin typeface="Aptos Display" panose="020B0004020202020204" pitchFamily="34" charset="0"/>
              </a:rPr>
              <a:t>Low-Income States: States like Bihar and Assam have lower median salaries with less variation, indicating a lower income level and fewer economic opportunities in these regions.</a:t>
            </a:r>
          </a:p>
          <a:p>
            <a:pPr marL="285750" indent="-285750" algn="just">
              <a:buFont typeface="Arial" panose="020B0604020202020204" pitchFamily="34" charset="0"/>
              <a:buChar char="•"/>
            </a:pPr>
            <a:r>
              <a:rPr lang="en-US" dirty="0">
                <a:latin typeface="Aptos Display" panose="020B0004020202020204" pitchFamily="34" charset="0"/>
              </a:rPr>
              <a:t>Delhi: Delhi, although having a wide range of salaries, has a lower median salary compared to southern states like Andhra Pradesh and Karnataka. This could be due to the high cost of living and the presence of many low-wage workers in the capital city.</a:t>
            </a:r>
            <a:endParaRPr lang="en-IN" dirty="0">
              <a:latin typeface="Aptos Display" panose="020B0004020202020204" pitchFamily="34" charset="0"/>
            </a:endParaRPr>
          </a:p>
        </p:txBody>
      </p:sp>
    </p:spTree>
    <p:extLst>
      <p:ext uri="{BB962C8B-B14F-4D97-AF65-F5344CB8AC3E}">
        <p14:creationId xmlns:p14="http://schemas.microsoft.com/office/powerpoint/2010/main" val="2620795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993543-7DFF-5FC1-3CEA-B03262E91557}"/>
              </a:ext>
            </a:extLst>
          </p:cNvPr>
          <p:cNvPicPr>
            <a:picLocks noChangeAspect="1"/>
          </p:cNvPicPr>
          <p:nvPr/>
        </p:nvPicPr>
        <p:blipFill>
          <a:blip r:embed="rId2"/>
          <a:stretch>
            <a:fillRect/>
          </a:stretch>
        </p:blipFill>
        <p:spPr>
          <a:xfrm>
            <a:off x="133350" y="0"/>
            <a:ext cx="4697738" cy="2609855"/>
          </a:xfrm>
          <a:prstGeom prst="rect">
            <a:avLst/>
          </a:prstGeom>
        </p:spPr>
      </p:pic>
      <p:sp>
        <p:nvSpPr>
          <p:cNvPr id="6" name="TextBox 5">
            <a:extLst>
              <a:ext uri="{FF2B5EF4-FFF2-40B4-BE49-F238E27FC236}">
                <a16:creationId xmlns:a16="http://schemas.microsoft.com/office/drawing/2014/main" id="{2A2CE1E6-4E06-A957-4132-C84CE1E730F7}"/>
              </a:ext>
            </a:extLst>
          </p:cNvPr>
          <p:cNvSpPr txBox="1"/>
          <p:nvPr/>
        </p:nvSpPr>
        <p:spPr>
          <a:xfrm>
            <a:off x="133350" y="2781300"/>
            <a:ext cx="5962650" cy="310854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Salary Comparison: The box plot compares the salary distribution between two genders, labeled as “f” and “m”.</a:t>
            </a:r>
          </a:p>
          <a:p>
            <a:pPr marL="285750" indent="-285750" algn="just">
              <a:buFont typeface="Arial" panose="020B0604020202020204" pitchFamily="34" charset="0"/>
              <a:buChar char="•"/>
            </a:pPr>
            <a:r>
              <a:rPr lang="en-US" dirty="0">
                <a:latin typeface="Aptos Display" panose="020B0004020202020204" pitchFamily="34" charset="0"/>
              </a:rPr>
              <a:t>Median Salary: Both genders have a similar median salary, indicated by the line within each box. This suggests that there is no significant difference in the average salaries of males and females.</a:t>
            </a:r>
          </a:p>
          <a:p>
            <a:pPr marL="285750" indent="-285750" algn="just">
              <a:buFont typeface="Arial" panose="020B0604020202020204" pitchFamily="34" charset="0"/>
              <a:buChar char="•"/>
            </a:pPr>
            <a:r>
              <a:rPr lang="en-US" dirty="0">
                <a:latin typeface="Aptos Display" panose="020B0004020202020204" pitchFamily="34" charset="0"/>
              </a:rPr>
              <a:t>Salary Variation: The interquartile range (IQR), represented by the width of the boxes, is also similar for both genders, indicating comparable salary distributions. However, there are several outliers in both categories, shown as circles beyond the whiskers of the boxes. These represent individuals with salaries significantly higher than their peers.</a:t>
            </a:r>
          </a:p>
          <a:p>
            <a:pPr marL="285750" indent="-285750" algn="just">
              <a:buFont typeface="Arial" panose="020B0604020202020204" pitchFamily="34" charset="0"/>
              <a:buChar char="•"/>
            </a:pPr>
            <a:r>
              <a:rPr lang="en-US" dirty="0">
                <a:latin typeface="Aptos Display" panose="020B0004020202020204" pitchFamily="34" charset="0"/>
              </a:rPr>
              <a:t>Outlier Analysis: The maximum salary within 1.5 IQR for both genders is almost equal; however, male outliers tend to have higher salaries than female outliers. This could indicate that there are more males in high-paying positions or industries than females.</a:t>
            </a:r>
            <a:endParaRPr lang="en-IN" dirty="0">
              <a:latin typeface="Aptos Display" panose="020B0004020202020204" pitchFamily="34" charset="0"/>
            </a:endParaRPr>
          </a:p>
        </p:txBody>
      </p:sp>
    </p:spTree>
    <p:extLst>
      <p:ext uri="{BB962C8B-B14F-4D97-AF65-F5344CB8AC3E}">
        <p14:creationId xmlns:p14="http://schemas.microsoft.com/office/powerpoint/2010/main" val="2522162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885BB1-FBD1-33FB-32F4-06152D6F4E0F}"/>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8911BA5C-3ADA-2C20-F14B-C0ABCF505AB4}"/>
              </a:ext>
            </a:extLst>
          </p:cNvPr>
          <p:cNvSpPr>
            <a:spLocks noGrp="1"/>
          </p:cNvSpPr>
          <p:nvPr>
            <p:ph type="body" idx="2"/>
          </p:nvPr>
        </p:nvSpPr>
        <p:spPr>
          <a:xfrm>
            <a:off x="-133350" y="287337"/>
            <a:ext cx="5274280" cy="6370638"/>
          </a:xfrm>
        </p:spPr>
        <p:txBody>
          <a:bodyPr>
            <a:noAutofit/>
          </a:bodyPr>
          <a:lstStyle/>
          <a:p>
            <a:pPr marL="228600" indent="0" algn="just"/>
            <a:r>
              <a:rPr lang="en-US" sz="1400" dirty="0">
                <a:latin typeface="Aptos Display" panose="020B0004020202020204" pitchFamily="34" charset="0"/>
              </a:rPr>
              <a:t>Here are some points to explain the observation from the correlation graph:</a:t>
            </a:r>
          </a:p>
          <a:p>
            <a:pPr marL="514350" indent="-285750" algn="just">
              <a:buFont typeface="Arial" panose="020B0604020202020204" pitchFamily="34" charset="0"/>
              <a:buChar char="•"/>
            </a:pPr>
            <a:r>
              <a:rPr lang="en-US" sz="1400" dirty="0">
                <a:latin typeface="Aptos Display" panose="020B0004020202020204" pitchFamily="34" charset="0"/>
              </a:rPr>
              <a:t>Correlation Coefficients: The graph displays the correlation coefficients between various numerical columns, ranging from -0.2 to 1.0. Each cell’s color intensity and value indicate the strength and direction of the correlation between two variables.</a:t>
            </a:r>
          </a:p>
          <a:p>
            <a:pPr marL="514350" indent="-285750" algn="just">
              <a:buFont typeface="Arial" panose="020B0604020202020204" pitchFamily="34" charset="0"/>
              <a:buChar char="•"/>
            </a:pPr>
            <a:r>
              <a:rPr lang="en-US" sz="1400" dirty="0">
                <a:latin typeface="Aptos Display" panose="020B0004020202020204" pitchFamily="34" charset="0"/>
              </a:rPr>
              <a:t>Salary Correlation: Salary has a strong positive correlation with 12percentage and </a:t>
            </a:r>
            <a:r>
              <a:rPr lang="en-US" sz="1400" dirty="0" err="1">
                <a:latin typeface="Aptos Display" panose="020B0004020202020204" pitchFamily="34" charset="0"/>
              </a:rPr>
              <a:t>collegeGPA</a:t>
            </a:r>
            <a:r>
              <a:rPr lang="en-US" sz="1400" dirty="0">
                <a:latin typeface="Aptos Display" panose="020B0004020202020204" pitchFamily="34" charset="0"/>
              </a:rPr>
              <a:t>, indicating that higher academic scores are associated with higher salaries.</a:t>
            </a:r>
          </a:p>
          <a:p>
            <a:pPr marL="514350" indent="-285750" algn="just">
              <a:buFont typeface="Arial" panose="020B0604020202020204" pitchFamily="34" charset="0"/>
              <a:buChar char="•"/>
            </a:pPr>
            <a:r>
              <a:rPr lang="en-US" sz="1400" dirty="0">
                <a:latin typeface="Aptos Display" panose="020B0004020202020204" pitchFamily="34" charset="0"/>
              </a:rPr>
              <a:t>Negative Correlations: There is a negative correlation between salary and conscientiousness and agreeableness, suggesting that higher levels of these traits might be related to lower salaries.</a:t>
            </a:r>
          </a:p>
          <a:p>
            <a:pPr marL="514350" indent="-285750" algn="just">
              <a:buFont typeface="Arial" panose="020B0604020202020204" pitchFamily="34" charset="0"/>
              <a:buChar char="•"/>
            </a:pPr>
            <a:r>
              <a:rPr lang="en-US" sz="1400" dirty="0">
                <a:latin typeface="Aptos Display" panose="020B0004020202020204" pitchFamily="34" charset="0"/>
              </a:rPr>
              <a:t>Strong Positive Correlations: There are strong positive correlations (close to 1) among 10percentage-12percentage-collegeGPA and English-Logical-Quant, indicating they move in tandem.</a:t>
            </a:r>
          </a:p>
          <a:p>
            <a:pPr marL="514350" indent="-285750" algn="just">
              <a:buFont typeface="Arial" panose="020B0604020202020204" pitchFamily="34" charset="0"/>
              <a:buChar char="•"/>
            </a:pPr>
            <a:r>
              <a:rPr lang="en-US" sz="1400" dirty="0">
                <a:latin typeface="Aptos Display" panose="020B0004020202020204" pitchFamily="34" charset="0"/>
              </a:rPr>
              <a:t>Personality Traits: Neuroticism is negatively correlated with conscientiousness and agreeableness but positively correlated with extraversion, indicating different aspects of emotional stability and sociability.</a:t>
            </a:r>
          </a:p>
          <a:p>
            <a:pPr marL="514350" indent="-285750" algn="just">
              <a:buFont typeface="Arial" panose="020B0604020202020204" pitchFamily="34" charset="0"/>
              <a:buChar char="•"/>
            </a:pPr>
            <a:r>
              <a:rPr lang="en-US" sz="1400" dirty="0">
                <a:latin typeface="Aptos Display" panose="020B0004020202020204" pitchFamily="34" charset="0"/>
              </a:rPr>
              <a:t>Domain Knowledge: Domain knowledge has a positive correlation with </a:t>
            </a:r>
            <a:r>
              <a:rPr lang="en-US" sz="1400" dirty="0" err="1">
                <a:latin typeface="Aptos Display" panose="020B0004020202020204" pitchFamily="34" charset="0"/>
              </a:rPr>
              <a:t>ComputerProgramming</a:t>
            </a:r>
            <a:r>
              <a:rPr lang="en-US" sz="1400" dirty="0">
                <a:latin typeface="Aptos Display" panose="020B0004020202020204" pitchFamily="34" charset="0"/>
              </a:rPr>
              <a:t> but is negatively correlated with </a:t>
            </a:r>
            <a:r>
              <a:rPr lang="en-US" sz="1400" dirty="0" err="1">
                <a:latin typeface="Aptos Display" panose="020B0004020202020204" pitchFamily="34" charset="0"/>
              </a:rPr>
              <a:t>ElectronicsAndSemicon</a:t>
            </a:r>
            <a:r>
              <a:rPr lang="en-US" sz="1400" dirty="0">
                <a:latin typeface="Aptos Display" panose="020B0004020202020204" pitchFamily="34" charset="0"/>
              </a:rPr>
              <a:t>, indicating different skill sets and preferences.</a:t>
            </a:r>
            <a:endParaRPr lang="en-IN" sz="1400" dirty="0">
              <a:latin typeface="Aptos Display" panose="020B0004020202020204" pitchFamily="34" charset="0"/>
            </a:endParaRPr>
          </a:p>
        </p:txBody>
      </p:sp>
      <p:pic>
        <p:nvPicPr>
          <p:cNvPr id="6" name="Picture 5">
            <a:extLst>
              <a:ext uri="{FF2B5EF4-FFF2-40B4-BE49-F238E27FC236}">
                <a16:creationId xmlns:a16="http://schemas.microsoft.com/office/drawing/2014/main" id="{26818D97-1280-0DC4-ECE0-A60296CB7A09}"/>
              </a:ext>
            </a:extLst>
          </p:cNvPr>
          <p:cNvPicPr>
            <a:picLocks noChangeAspect="1"/>
          </p:cNvPicPr>
          <p:nvPr/>
        </p:nvPicPr>
        <p:blipFill>
          <a:blip r:embed="rId2"/>
          <a:stretch>
            <a:fillRect/>
          </a:stretch>
        </p:blipFill>
        <p:spPr>
          <a:xfrm>
            <a:off x="5140930" y="726553"/>
            <a:ext cx="6256716" cy="5395367"/>
          </a:xfrm>
          <a:prstGeom prst="rect">
            <a:avLst/>
          </a:prstGeom>
        </p:spPr>
      </p:pic>
    </p:spTree>
    <p:extLst>
      <p:ext uri="{BB962C8B-B14F-4D97-AF65-F5344CB8AC3E}">
        <p14:creationId xmlns:p14="http://schemas.microsoft.com/office/powerpoint/2010/main" val="3961718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F125-A4FC-CE28-ED85-0DE080CC1E48}"/>
              </a:ext>
            </a:extLst>
          </p:cNvPr>
          <p:cNvSpPr>
            <a:spLocks noGrp="1"/>
          </p:cNvSpPr>
          <p:nvPr>
            <p:ph type="title"/>
          </p:nvPr>
        </p:nvSpPr>
        <p:spPr/>
        <p:txBody>
          <a:bodyPr/>
          <a:lstStyle/>
          <a:p>
            <a:r>
              <a:rPr lang="en-IN" dirty="0"/>
              <a:t>Research Questions</a:t>
            </a:r>
          </a:p>
        </p:txBody>
      </p:sp>
      <p:sp>
        <p:nvSpPr>
          <p:cNvPr id="3" name="Text Placeholder 2">
            <a:extLst>
              <a:ext uri="{FF2B5EF4-FFF2-40B4-BE49-F238E27FC236}">
                <a16:creationId xmlns:a16="http://schemas.microsoft.com/office/drawing/2014/main" id="{F8505867-7F36-F221-3A27-E99E4ED5A3B7}"/>
              </a:ext>
            </a:extLst>
          </p:cNvPr>
          <p:cNvSpPr>
            <a:spLocks noGrp="1"/>
          </p:cNvSpPr>
          <p:nvPr>
            <p:ph type="body" idx="1"/>
          </p:nvPr>
        </p:nvSpPr>
        <p:spPr>
          <a:xfrm>
            <a:off x="838200" y="1511300"/>
            <a:ext cx="10515600" cy="4351338"/>
          </a:xfrm>
        </p:spPr>
        <p:txBody>
          <a:bodyPr/>
          <a:lstStyle/>
          <a:p>
            <a:pPr marL="114300" indent="0">
              <a:buNone/>
            </a:pPr>
            <a:r>
              <a:rPr lang="en-IN" dirty="0"/>
              <a:t>Q. </a:t>
            </a:r>
            <a:r>
              <a:rPr lang="en-US" sz="1800" b="0" i="0" u="none" strike="noStrike" dirty="0">
                <a:solidFill>
                  <a:srgbClr val="000000"/>
                </a:solidFill>
                <a:effectLst/>
                <a:latin typeface="Arial" panose="020B0604020202020204" pitchFamily="34" charset="0"/>
              </a:rPr>
              <a:t>Times of India article dated Jan 18, 2019 states that “</a:t>
            </a:r>
            <a:r>
              <a:rPr lang="en-US" sz="1800" b="0" i="1" u="none" strike="noStrike" dirty="0">
                <a:solidFill>
                  <a:srgbClr val="000000"/>
                </a:solidFill>
                <a:effectLst/>
                <a:latin typeface="Arial" panose="020B0604020202020204" pitchFamily="34" charset="0"/>
              </a:rPr>
              <a:t>After doing your Computer Science Engineering if you take up jobs as a Programming Analyst, Software Engineer, Hardware Engineer and Associate Engineer you can earn up to 2.5-3 lakhs as a fresh graduate.</a:t>
            </a:r>
            <a:r>
              <a:rPr lang="en-US" sz="1800" b="0" i="0" u="none" strike="noStrike" dirty="0">
                <a:solidFill>
                  <a:srgbClr val="000000"/>
                </a:solidFill>
                <a:effectLst/>
                <a:latin typeface="Arial" panose="020B0604020202020204" pitchFamily="34" charset="0"/>
              </a:rPr>
              <a:t>” Test this claim with the data given to you.</a:t>
            </a:r>
            <a:endParaRPr lang="en-IN" dirty="0"/>
          </a:p>
        </p:txBody>
      </p:sp>
      <p:pic>
        <p:nvPicPr>
          <p:cNvPr id="5" name="Picture 4">
            <a:extLst>
              <a:ext uri="{FF2B5EF4-FFF2-40B4-BE49-F238E27FC236}">
                <a16:creationId xmlns:a16="http://schemas.microsoft.com/office/drawing/2014/main" id="{146830CB-5677-2113-5790-866FF281455A}"/>
              </a:ext>
            </a:extLst>
          </p:cNvPr>
          <p:cNvPicPr>
            <a:picLocks noChangeAspect="1"/>
          </p:cNvPicPr>
          <p:nvPr/>
        </p:nvPicPr>
        <p:blipFill>
          <a:blip r:embed="rId2"/>
          <a:stretch>
            <a:fillRect/>
          </a:stretch>
        </p:blipFill>
        <p:spPr>
          <a:xfrm>
            <a:off x="1683197" y="2836863"/>
            <a:ext cx="8825606" cy="3274697"/>
          </a:xfrm>
          <a:prstGeom prst="rect">
            <a:avLst/>
          </a:prstGeom>
        </p:spPr>
      </p:pic>
    </p:spTree>
    <p:extLst>
      <p:ext uri="{BB962C8B-B14F-4D97-AF65-F5344CB8AC3E}">
        <p14:creationId xmlns:p14="http://schemas.microsoft.com/office/powerpoint/2010/main" val="3779923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680C984-D23A-70C2-9206-0A423AA83081}"/>
              </a:ext>
            </a:extLst>
          </p:cNvPr>
          <p:cNvSpPr>
            <a:spLocks noGrp="1"/>
          </p:cNvSpPr>
          <p:nvPr>
            <p:ph type="body" idx="1"/>
          </p:nvPr>
        </p:nvSpPr>
        <p:spPr>
          <a:xfrm>
            <a:off x="266701" y="685006"/>
            <a:ext cx="4514850" cy="5487988"/>
          </a:xfrm>
        </p:spPr>
        <p:txBody>
          <a:bodyPr>
            <a:normAutofit lnSpcReduction="10000"/>
          </a:bodyPr>
          <a:lstStyle/>
          <a:p>
            <a:pPr marL="514350" indent="-285750" algn="just">
              <a:buFont typeface="Arial" panose="020B0604020202020204" pitchFamily="34" charset="0"/>
              <a:buChar char="•"/>
            </a:pPr>
            <a:r>
              <a:rPr lang="en-US" dirty="0">
                <a:latin typeface="Aptos Display" panose="020B0004020202020204" pitchFamily="34" charset="0"/>
              </a:rPr>
              <a:t>Salary Comparison: The graph compares the claimed salary range for three different job titles: Associate Engineer, Hardware Engineer, and Software Engineer.</a:t>
            </a:r>
          </a:p>
          <a:p>
            <a:pPr marL="514350" indent="-285750" algn="just">
              <a:buFont typeface="Arial" panose="020B0604020202020204" pitchFamily="34" charset="0"/>
              <a:buChar char="•"/>
            </a:pPr>
            <a:r>
              <a:rPr lang="en-US" dirty="0">
                <a:latin typeface="Aptos Display" panose="020B0004020202020204" pitchFamily="34" charset="0"/>
              </a:rPr>
              <a:t>Average Salary: A red dashed line indicates the average salary for relevant job titles, which is higher than the claimed salary range for all three roles.</a:t>
            </a:r>
          </a:p>
          <a:p>
            <a:pPr marL="514350" indent="-285750" algn="just">
              <a:buFont typeface="Arial" panose="020B0604020202020204" pitchFamily="34" charset="0"/>
              <a:buChar char="•"/>
            </a:pPr>
            <a:r>
              <a:rPr lang="en-US" dirty="0">
                <a:latin typeface="Aptos Display" panose="020B0004020202020204" pitchFamily="34" charset="0"/>
              </a:rPr>
              <a:t>Associate Engineer: The claimed salary range for an associate engineer is the lowest among the three roles, indicating that this is an entry-level position with lower pay.</a:t>
            </a:r>
          </a:p>
          <a:p>
            <a:pPr marL="514350" indent="-285750" algn="just">
              <a:buFont typeface="Arial" panose="020B0604020202020204" pitchFamily="34" charset="0"/>
              <a:buChar char="•"/>
            </a:pPr>
            <a:r>
              <a:rPr lang="en-US" dirty="0">
                <a:latin typeface="Aptos Display" panose="020B0004020202020204" pitchFamily="34" charset="0"/>
              </a:rPr>
              <a:t>Hardware Engineer: The claimed salary range for a hardware engineer is slightly higher than the associate engineer, but still below the average salary. This suggests that this role requires more skills and experience, but not as much as a software engineer.</a:t>
            </a:r>
          </a:p>
          <a:p>
            <a:pPr marL="514350" indent="-285750" algn="just">
              <a:buFont typeface="Arial" panose="020B0604020202020204" pitchFamily="34" charset="0"/>
              <a:buChar char="•"/>
            </a:pPr>
            <a:r>
              <a:rPr lang="en-US" dirty="0">
                <a:latin typeface="Aptos Display" panose="020B0004020202020204" pitchFamily="34" charset="0"/>
              </a:rPr>
              <a:t>Software Engineer: The software engineer’s claimed salary range is the highest among the three roles, but still below the average salary. This indicates that this role is more demanding and rewarding, but also more competitive and challenging.</a:t>
            </a:r>
            <a:endParaRPr lang="en-IN" dirty="0">
              <a:latin typeface="Aptos Display" panose="020B0004020202020204" pitchFamily="34" charset="0"/>
            </a:endParaRPr>
          </a:p>
        </p:txBody>
      </p:sp>
      <p:pic>
        <p:nvPicPr>
          <p:cNvPr id="16" name="Picture 15">
            <a:extLst>
              <a:ext uri="{FF2B5EF4-FFF2-40B4-BE49-F238E27FC236}">
                <a16:creationId xmlns:a16="http://schemas.microsoft.com/office/drawing/2014/main" id="{D04A4174-36A2-9BE7-A60A-C7100D6DCB26}"/>
              </a:ext>
            </a:extLst>
          </p:cNvPr>
          <p:cNvPicPr>
            <a:picLocks noChangeAspect="1"/>
          </p:cNvPicPr>
          <p:nvPr/>
        </p:nvPicPr>
        <p:blipFill>
          <a:blip r:embed="rId2"/>
          <a:stretch>
            <a:fillRect/>
          </a:stretch>
        </p:blipFill>
        <p:spPr>
          <a:xfrm>
            <a:off x="5013688" y="1483668"/>
            <a:ext cx="7044962" cy="4202758"/>
          </a:xfrm>
          <a:prstGeom prst="rect">
            <a:avLst/>
          </a:prstGeom>
        </p:spPr>
      </p:pic>
    </p:spTree>
    <p:extLst>
      <p:ext uri="{BB962C8B-B14F-4D97-AF65-F5344CB8AC3E}">
        <p14:creationId xmlns:p14="http://schemas.microsoft.com/office/powerpoint/2010/main" val="386544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0F3C40-B93B-1AE2-DB7E-749FB175AFF4}"/>
              </a:ext>
            </a:extLst>
          </p:cNvPr>
          <p:cNvSpPr>
            <a:spLocks noGrp="1"/>
          </p:cNvSpPr>
          <p:nvPr>
            <p:ph type="title"/>
          </p:nvPr>
        </p:nvSpPr>
        <p:spPr/>
        <p:txBody>
          <a:bodyPr>
            <a:normAutofit/>
          </a:bodyPr>
          <a:lstStyle/>
          <a:p>
            <a:r>
              <a:rPr lang="en-US" sz="2400" dirty="0"/>
              <a:t>Is there a relationship between gender and specialization? (i.e. Does the preference of Specialization depend on the Gender?)</a:t>
            </a:r>
            <a:endParaRPr lang="en-IN" sz="2400" dirty="0"/>
          </a:p>
        </p:txBody>
      </p:sp>
      <p:sp>
        <p:nvSpPr>
          <p:cNvPr id="6" name="Text Placeholder 5">
            <a:extLst>
              <a:ext uri="{FF2B5EF4-FFF2-40B4-BE49-F238E27FC236}">
                <a16:creationId xmlns:a16="http://schemas.microsoft.com/office/drawing/2014/main" id="{E5B7C95B-294A-2C3A-8B66-A3785B48AE98}"/>
              </a:ext>
            </a:extLst>
          </p:cNvPr>
          <p:cNvSpPr>
            <a:spLocks noGrp="1"/>
          </p:cNvSpPr>
          <p:nvPr>
            <p:ph type="body" idx="1"/>
          </p:nvPr>
        </p:nvSpPr>
        <p:spPr/>
        <p:txBody>
          <a:bodyPr/>
          <a:lstStyle/>
          <a:p>
            <a:endParaRPr lang="en-IN" dirty="0"/>
          </a:p>
        </p:txBody>
      </p:sp>
      <p:pic>
        <p:nvPicPr>
          <p:cNvPr id="8" name="Picture 7">
            <a:extLst>
              <a:ext uri="{FF2B5EF4-FFF2-40B4-BE49-F238E27FC236}">
                <a16:creationId xmlns:a16="http://schemas.microsoft.com/office/drawing/2014/main" id="{E9E76D1C-DB19-6E45-450B-2A0586950F1E}"/>
              </a:ext>
            </a:extLst>
          </p:cNvPr>
          <p:cNvPicPr>
            <a:picLocks noChangeAspect="1"/>
          </p:cNvPicPr>
          <p:nvPr/>
        </p:nvPicPr>
        <p:blipFill>
          <a:blip r:embed="rId2"/>
          <a:stretch>
            <a:fillRect/>
          </a:stretch>
        </p:blipFill>
        <p:spPr>
          <a:xfrm>
            <a:off x="838200" y="1804787"/>
            <a:ext cx="10515600" cy="4372176"/>
          </a:xfrm>
          <a:prstGeom prst="rect">
            <a:avLst/>
          </a:prstGeom>
        </p:spPr>
      </p:pic>
    </p:spTree>
    <p:extLst>
      <p:ext uri="{BB962C8B-B14F-4D97-AF65-F5344CB8AC3E}">
        <p14:creationId xmlns:p14="http://schemas.microsoft.com/office/powerpoint/2010/main" val="544827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1694F6C-A2B2-EDF5-7491-DE31E375977A}"/>
              </a:ext>
            </a:extLst>
          </p:cNvPr>
          <p:cNvSpPr>
            <a:spLocks noGrp="1"/>
          </p:cNvSpPr>
          <p:nvPr>
            <p:ph type="body" idx="1"/>
          </p:nvPr>
        </p:nvSpPr>
        <p:spPr>
          <a:xfrm>
            <a:off x="533400" y="3838575"/>
            <a:ext cx="11125200" cy="2268538"/>
          </a:xfrm>
        </p:spPr>
        <p:txBody>
          <a:bodyPr>
            <a:normAutofit/>
          </a:bodyPr>
          <a:lstStyle/>
          <a:p>
            <a:pPr marL="228600" indent="0" algn="just"/>
            <a:r>
              <a:rPr lang="en-US" dirty="0">
                <a:latin typeface="Aptos Display" panose="020B0004020202020204" pitchFamily="34" charset="0"/>
              </a:rPr>
              <a:t>Here are some observations you can make from the graph:</a:t>
            </a:r>
          </a:p>
          <a:p>
            <a:pPr marL="514350" indent="-285750" algn="just">
              <a:buFont typeface="Arial" panose="020B0604020202020204" pitchFamily="34" charset="0"/>
              <a:buChar char="•"/>
            </a:pPr>
            <a:r>
              <a:rPr lang="en-US" dirty="0">
                <a:latin typeface="Aptos Display" panose="020B0004020202020204" pitchFamily="34" charset="0"/>
              </a:rPr>
              <a:t>Women appear to be more generalized in their specializations than men. This is because the women's specialization bar appears to be more spread out across the specializations offered, while the men's specialization bar appears to be higher for certain specializations.</a:t>
            </a:r>
          </a:p>
          <a:p>
            <a:pPr marL="514350" indent="-285750" algn="just">
              <a:buFont typeface="Arial" panose="020B0604020202020204" pitchFamily="34" charset="0"/>
              <a:buChar char="•"/>
            </a:pPr>
            <a:r>
              <a:rPr lang="en-US" dirty="0">
                <a:latin typeface="Aptos Display" panose="020B0004020202020204" pitchFamily="34" charset="0"/>
              </a:rPr>
              <a:t>Potentially, there are more men than women in the dataset. The total height of the men's bars seems to be higher than the total height of the women's bars. However, it would be difficult to say for sure without seeing the y-axis labels.</a:t>
            </a:r>
          </a:p>
        </p:txBody>
      </p:sp>
      <p:pic>
        <p:nvPicPr>
          <p:cNvPr id="8" name="Picture 7">
            <a:extLst>
              <a:ext uri="{FF2B5EF4-FFF2-40B4-BE49-F238E27FC236}">
                <a16:creationId xmlns:a16="http://schemas.microsoft.com/office/drawing/2014/main" id="{AF753BFE-AA56-4368-9C17-0483258BD10D}"/>
              </a:ext>
            </a:extLst>
          </p:cNvPr>
          <p:cNvPicPr>
            <a:picLocks noChangeAspect="1"/>
          </p:cNvPicPr>
          <p:nvPr/>
        </p:nvPicPr>
        <p:blipFill>
          <a:blip r:embed="rId2"/>
          <a:stretch>
            <a:fillRect/>
          </a:stretch>
        </p:blipFill>
        <p:spPr>
          <a:xfrm>
            <a:off x="1047749" y="108997"/>
            <a:ext cx="9667875" cy="3491453"/>
          </a:xfrm>
          <a:prstGeom prst="rect">
            <a:avLst/>
          </a:prstGeom>
        </p:spPr>
      </p:pic>
    </p:spTree>
    <p:extLst>
      <p:ext uri="{BB962C8B-B14F-4D97-AF65-F5344CB8AC3E}">
        <p14:creationId xmlns:p14="http://schemas.microsoft.com/office/powerpoint/2010/main" val="315986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E2A7-8105-AC7E-83E8-5C77900754F5}"/>
              </a:ext>
            </a:extLst>
          </p:cNvPr>
          <p:cNvSpPr>
            <a:spLocks noGrp="1"/>
          </p:cNvSpPr>
          <p:nvPr>
            <p:ph type="title"/>
          </p:nvPr>
        </p:nvSpPr>
        <p:spPr>
          <a:xfrm>
            <a:off x="3781229" y="103868"/>
            <a:ext cx="4629539" cy="586597"/>
          </a:xfrm>
        </p:spPr>
        <p:txBody>
          <a:bodyPr>
            <a:normAutofit fontScale="90000"/>
          </a:bodyPr>
          <a:lstStyle/>
          <a:p>
            <a:pPr algn="ctr"/>
            <a:r>
              <a:rPr lang="en-IN" b="1" dirty="0">
                <a:solidFill>
                  <a:srgbClr val="FF0000"/>
                </a:solidFill>
                <a:latin typeface="Arial" panose="020B0604020202020204" pitchFamily="34" charset="0"/>
                <a:cs typeface="Arial" panose="020B0604020202020204" pitchFamily="34" charset="0"/>
              </a:rPr>
              <a:t>About Dataset</a:t>
            </a:r>
          </a:p>
        </p:txBody>
      </p:sp>
      <p:sp>
        <p:nvSpPr>
          <p:cNvPr id="3" name="Text Placeholder 2">
            <a:extLst>
              <a:ext uri="{FF2B5EF4-FFF2-40B4-BE49-F238E27FC236}">
                <a16:creationId xmlns:a16="http://schemas.microsoft.com/office/drawing/2014/main" id="{D4A08E09-E0CB-5499-68CF-E345B57FE819}"/>
              </a:ext>
            </a:extLst>
          </p:cNvPr>
          <p:cNvSpPr>
            <a:spLocks noGrp="1"/>
          </p:cNvSpPr>
          <p:nvPr>
            <p:ph type="body" idx="1"/>
          </p:nvPr>
        </p:nvSpPr>
        <p:spPr>
          <a:xfrm>
            <a:off x="371667" y="847725"/>
            <a:ext cx="11448661" cy="5191125"/>
          </a:xfrm>
        </p:spPr>
        <p:txBody>
          <a:bodyPr numCol="2">
            <a:noAutofit/>
          </a:bodyPr>
          <a:lstStyle/>
          <a:p>
            <a:pPr marL="114300" indent="0" algn="just">
              <a:buNone/>
            </a:pPr>
            <a:r>
              <a:rPr lang="en-US" sz="1600" dirty="0">
                <a:latin typeface="Aptos Display" panose="020B0004020202020204" pitchFamily="34" charset="0"/>
              </a:rPr>
              <a:t>Based on the information provided, we have a dataset with around 40 independent variables and 4000 data points. The dataset primarily focuses on the employment outcomes of engineering graduates and contains various demographic, educational, and skill-related features.</a:t>
            </a:r>
          </a:p>
          <a:p>
            <a:pPr marL="114300" indent="0" algn="just">
              <a:buNone/>
            </a:pPr>
            <a:r>
              <a:rPr lang="en-US" sz="1600" dirty="0">
                <a:latin typeface="Aptos Display" panose="020B0004020202020204" pitchFamily="34" charset="0"/>
              </a:rPr>
              <a:t>Here's a summary of the dataset variables:</a:t>
            </a:r>
          </a:p>
          <a:p>
            <a:pPr algn="just"/>
            <a:r>
              <a:rPr lang="en-US" sz="1600" b="1" dirty="0">
                <a:latin typeface="Aptos Display" panose="020B0004020202020204" pitchFamily="34" charset="0"/>
              </a:rPr>
              <a:t>ID</a:t>
            </a:r>
            <a:r>
              <a:rPr lang="en-US" sz="1600" dirty="0">
                <a:latin typeface="Aptos Display" panose="020B0004020202020204" pitchFamily="34" charset="0"/>
              </a:rPr>
              <a:t>: A unique identifier for each candidate.</a:t>
            </a:r>
          </a:p>
          <a:p>
            <a:pPr algn="just"/>
            <a:r>
              <a:rPr lang="en-US" sz="1600" b="1" dirty="0">
                <a:latin typeface="Aptos Display" panose="020B0004020202020204" pitchFamily="34" charset="0"/>
              </a:rPr>
              <a:t>Salary</a:t>
            </a:r>
            <a:r>
              <a:rPr lang="en-US" sz="1600" dirty="0">
                <a:latin typeface="Aptos Display" panose="020B0004020202020204" pitchFamily="34" charset="0"/>
              </a:rPr>
              <a:t>: Annual CTC offered to the candidate (in INR).</a:t>
            </a:r>
          </a:p>
          <a:p>
            <a:pPr algn="just"/>
            <a:r>
              <a:rPr lang="en-US" sz="1600" b="1" dirty="0">
                <a:latin typeface="Aptos Display" panose="020B0004020202020204" pitchFamily="34" charset="0"/>
              </a:rPr>
              <a:t>DOJ</a:t>
            </a:r>
            <a:r>
              <a:rPr lang="en-US" sz="1600" dirty="0">
                <a:latin typeface="Aptos Display" panose="020B0004020202020204" pitchFamily="34" charset="0"/>
              </a:rPr>
              <a:t>: Date of joining the company.</a:t>
            </a:r>
          </a:p>
          <a:p>
            <a:pPr algn="just"/>
            <a:r>
              <a:rPr lang="en-US" sz="1600" b="1" dirty="0">
                <a:latin typeface="Aptos Display" panose="020B0004020202020204" pitchFamily="34" charset="0"/>
              </a:rPr>
              <a:t>DOL</a:t>
            </a:r>
            <a:r>
              <a:rPr lang="en-US" sz="1600" dirty="0">
                <a:latin typeface="Aptos Display" panose="020B0004020202020204" pitchFamily="34" charset="0"/>
              </a:rPr>
              <a:t>: Date of leaving the company.</a:t>
            </a:r>
          </a:p>
          <a:p>
            <a:pPr algn="just"/>
            <a:r>
              <a:rPr lang="en-US" sz="1600" b="1" dirty="0">
                <a:latin typeface="Aptos Display" panose="020B0004020202020204" pitchFamily="34" charset="0"/>
              </a:rPr>
              <a:t>Designation</a:t>
            </a:r>
            <a:r>
              <a:rPr lang="en-US" sz="1600" dirty="0">
                <a:latin typeface="Aptos Display" panose="020B0004020202020204" pitchFamily="34" charset="0"/>
              </a:rPr>
              <a:t>: Designation offered in the job.</a:t>
            </a:r>
          </a:p>
          <a:p>
            <a:pPr algn="just"/>
            <a:r>
              <a:rPr lang="en-US" sz="1600" b="1" dirty="0" err="1">
                <a:latin typeface="Aptos Display" panose="020B0004020202020204" pitchFamily="34" charset="0"/>
              </a:rPr>
              <a:t>JobCity</a:t>
            </a:r>
            <a:r>
              <a:rPr lang="en-US" sz="1600" dirty="0">
                <a:latin typeface="Aptos Display" panose="020B0004020202020204" pitchFamily="34" charset="0"/>
              </a:rPr>
              <a:t>: Location of the job (city).</a:t>
            </a:r>
          </a:p>
          <a:p>
            <a:pPr algn="just"/>
            <a:r>
              <a:rPr lang="en-US" sz="1600" b="1" dirty="0">
                <a:latin typeface="Aptos Display" panose="020B0004020202020204" pitchFamily="34" charset="0"/>
              </a:rPr>
              <a:t>Gender</a:t>
            </a:r>
            <a:r>
              <a:rPr lang="en-US" sz="1600" dirty="0">
                <a:latin typeface="Aptos Display" panose="020B0004020202020204" pitchFamily="34" charset="0"/>
              </a:rPr>
              <a:t>: Candidate's gender.</a:t>
            </a:r>
          </a:p>
          <a:p>
            <a:pPr algn="just"/>
            <a:r>
              <a:rPr lang="en-US" sz="1600" b="1" dirty="0">
                <a:latin typeface="Aptos Display" panose="020B0004020202020204" pitchFamily="34" charset="0"/>
              </a:rPr>
              <a:t>DOB</a:t>
            </a:r>
            <a:r>
              <a:rPr lang="en-US" sz="1600" dirty="0">
                <a:latin typeface="Aptos Display" panose="020B0004020202020204" pitchFamily="34" charset="0"/>
              </a:rPr>
              <a:t>: Date of birth of the candidate.</a:t>
            </a:r>
          </a:p>
          <a:p>
            <a:pPr algn="just"/>
            <a:r>
              <a:rPr lang="en-US" sz="1600" b="1" dirty="0">
                <a:latin typeface="Aptos Display" panose="020B0004020202020204" pitchFamily="34" charset="0"/>
              </a:rPr>
              <a:t>10percentage</a:t>
            </a:r>
            <a:r>
              <a:rPr lang="en-US" sz="1600" dirty="0">
                <a:latin typeface="Aptos Display" panose="020B0004020202020204" pitchFamily="34" charset="0"/>
              </a:rPr>
              <a:t>: Overall marks obtained in grade 10 examinations.</a:t>
            </a:r>
          </a:p>
          <a:p>
            <a:pPr algn="just"/>
            <a:r>
              <a:rPr lang="en-US" sz="1600" b="1" dirty="0">
                <a:latin typeface="Aptos Display" panose="020B0004020202020204" pitchFamily="34" charset="0"/>
              </a:rPr>
              <a:t>10board</a:t>
            </a:r>
            <a:r>
              <a:rPr lang="en-US" sz="1600" dirty="0">
                <a:latin typeface="Aptos Display" panose="020B0004020202020204" pitchFamily="34" charset="0"/>
              </a:rPr>
              <a:t>: The school board whose curriculum the candidate followed in grade 10.</a:t>
            </a:r>
          </a:p>
          <a:p>
            <a:pPr algn="just"/>
            <a:r>
              <a:rPr lang="en-US" sz="1600" b="1" dirty="0">
                <a:latin typeface="Aptos Display" panose="020B0004020202020204" pitchFamily="34" charset="0"/>
              </a:rPr>
              <a:t>12graduation</a:t>
            </a:r>
            <a:r>
              <a:rPr lang="en-US" sz="1600" dirty="0">
                <a:latin typeface="Aptos Display" panose="020B0004020202020204" pitchFamily="34" charset="0"/>
              </a:rPr>
              <a:t>: Year of graduation from senior year high school.</a:t>
            </a:r>
          </a:p>
          <a:p>
            <a:pPr algn="just"/>
            <a:r>
              <a:rPr lang="en-US" sz="1600" b="1" dirty="0">
                <a:latin typeface="Aptos Display" panose="020B0004020202020204" pitchFamily="34" charset="0"/>
              </a:rPr>
              <a:t>12percentage</a:t>
            </a:r>
            <a:r>
              <a:rPr lang="en-US" sz="1600" dirty="0">
                <a:latin typeface="Aptos Display" panose="020B0004020202020204" pitchFamily="34" charset="0"/>
              </a:rPr>
              <a:t>: Overall marks obtained in grade 12 examinations.</a:t>
            </a:r>
          </a:p>
          <a:p>
            <a:pPr algn="just"/>
            <a:r>
              <a:rPr lang="en-US" sz="1600" b="1" dirty="0">
                <a:latin typeface="Aptos Display" panose="020B0004020202020204" pitchFamily="34" charset="0"/>
              </a:rPr>
              <a:t>12board</a:t>
            </a:r>
            <a:r>
              <a:rPr lang="en-US" sz="1600" dirty="0">
                <a:latin typeface="Aptos Display" panose="020B0004020202020204" pitchFamily="34" charset="0"/>
              </a:rPr>
              <a:t>: The school board whose curriculum the candidate followed in grade 12.</a:t>
            </a:r>
          </a:p>
          <a:p>
            <a:pPr algn="just"/>
            <a:r>
              <a:rPr lang="en-US" sz="1600" b="1" dirty="0" err="1">
                <a:latin typeface="Aptos Display" panose="020B0004020202020204" pitchFamily="34" charset="0"/>
              </a:rPr>
              <a:t>CollegeID</a:t>
            </a:r>
            <a:r>
              <a:rPr lang="en-US" sz="1600" dirty="0">
                <a:latin typeface="Aptos Display" panose="020B0004020202020204" pitchFamily="34" charset="0"/>
              </a:rPr>
              <a:t>: Unique ID identifying the college which the candidate attended.</a:t>
            </a:r>
          </a:p>
          <a:p>
            <a:pPr algn="just"/>
            <a:r>
              <a:rPr lang="en-US" sz="1600" b="1" dirty="0" err="1">
                <a:latin typeface="Aptos Display" panose="020B0004020202020204" pitchFamily="34" charset="0"/>
              </a:rPr>
              <a:t>CollegeTier</a:t>
            </a:r>
            <a:r>
              <a:rPr lang="en-US" sz="1600" dirty="0">
                <a:latin typeface="Aptos Display" panose="020B0004020202020204" pitchFamily="34" charset="0"/>
              </a:rPr>
              <a:t>: Tier of college.</a:t>
            </a:r>
          </a:p>
          <a:p>
            <a:pPr algn="just"/>
            <a:r>
              <a:rPr lang="en-US" sz="1600" b="1" dirty="0">
                <a:latin typeface="Aptos Display" panose="020B0004020202020204" pitchFamily="34" charset="0"/>
              </a:rPr>
              <a:t>Degree</a:t>
            </a:r>
            <a:r>
              <a:rPr lang="en-US" sz="1600" dirty="0">
                <a:latin typeface="Aptos Display" panose="020B0004020202020204" pitchFamily="34" charset="0"/>
              </a:rPr>
              <a:t>: Degree obtained/pursued by the candidate.</a:t>
            </a:r>
          </a:p>
          <a:p>
            <a:pPr algn="just"/>
            <a:r>
              <a:rPr lang="en-US" sz="1600" b="1" dirty="0">
                <a:latin typeface="Aptos Display" panose="020B0004020202020204" pitchFamily="34" charset="0"/>
              </a:rPr>
              <a:t>Specialization</a:t>
            </a:r>
            <a:r>
              <a:rPr lang="en-US" sz="1600" dirty="0">
                <a:latin typeface="Aptos Display" panose="020B0004020202020204" pitchFamily="34" charset="0"/>
              </a:rPr>
              <a:t>: Specialization pursued by the candidate.</a:t>
            </a:r>
          </a:p>
          <a:p>
            <a:pPr algn="just"/>
            <a:r>
              <a:rPr lang="en-US" sz="1600" b="1" dirty="0" err="1">
                <a:latin typeface="Aptos Display" panose="020B0004020202020204" pitchFamily="34" charset="0"/>
              </a:rPr>
              <a:t>CollegeGPA</a:t>
            </a:r>
            <a:r>
              <a:rPr lang="en-US" sz="1600" dirty="0">
                <a:latin typeface="Aptos Display" panose="020B0004020202020204" pitchFamily="34" charset="0"/>
              </a:rPr>
              <a:t>: Aggregate GPA at graduation.</a:t>
            </a:r>
          </a:p>
          <a:p>
            <a:pPr algn="just"/>
            <a:r>
              <a:rPr lang="en-US" sz="1600" b="1" dirty="0" err="1">
                <a:latin typeface="Aptos Display" panose="020B0004020202020204" pitchFamily="34" charset="0"/>
              </a:rPr>
              <a:t>CollegeCityID</a:t>
            </a:r>
            <a:r>
              <a:rPr lang="en-US" sz="1600" dirty="0">
                <a:latin typeface="Aptos Display" panose="020B0004020202020204" pitchFamily="34" charset="0"/>
              </a:rPr>
              <a:t>: Unique ID to identify the city in which the college is located.</a:t>
            </a:r>
          </a:p>
          <a:p>
            <a:pPr algn="just"/>
            <a:endParaRPr lang="en-IN" sz="1600" dirty="0">
              <a:latin typeface="Aptos Display" panose="020B0004020202020204" pitchFamily="34" charset="0"/>
            </a:endParaRPr>
          </a:p>
        </p:txBody>
      </p:sp>
    </p:spTree>
    <p:extLst>
      <p:ext uri="{BB962C8B-B14F-4D97-AF65-F5344CB8AC3E}">
        <p14:creationId xmlns:p14="http://schemas.microsoft.com/office/powerpoint/2010/main" val="869285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0F231F-234D-6575-6ABF-B9DFD2F7A6B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7585074" y="2009776"/>
            <a:ext cx="4302125" cy="4302125"/>
          </a:xfrm>
          <a:prstGeom prst="rect">
            <a:avLst/>
          </a:prstGeom>
        </p:spPr>
      </p:pic>
      <p:sp>
        <p:nvSpPr>
          <p:cNvPr id="2" name="Title 1">
            <a:extLst>
              <a:ext uri="{FF2B5EF4-FFF2-40B4-BE49-F238E27FC236}">
                <a16:creationId xmlns:a16="http://schemas.microsoft.com/office/drawing/2014/main" id="{CC8E1B81-37A8-2CB1-1EC9-4AD594F4AF01}"/>
              </a:ext>
            </a:extLst>
          </p:cNvPr>
          <p:cNvSpPr>
            <a:spLocks noGrp="1"/>
          </p:cNvSpPr>
          <p:nvPr>
            <p:ph type="title"/>
          </p:nvPr>
        </p:nvSpPr>
        <p:spPr/>
        <p:txBody>
          <a:bodyPr>
            <a:normAutofit/>
          </a:bodyPr>
          <a:lstStyle/>
          <a:p>
            <a:pPr algn="ctr"/>
            <a:r>
              <a:rPr lang="en-IN" sz="4800" b="1" dirty="0">
                <a:solidFill>
                  <a:srgbClr val="FF0000"/>
                </a:solidFill>
                <a:latin typeface="Algerian" panose="04020705040A02060702" pitchFamily="82" charset="0"/>
              </a:rPr>
              <a:t>Conclusion</a:t>
            </a:r>
          </a:p>
        </p:txBody>
      </p:sp>
      <p:sp>
        <p:nvSpPr>
          <p:cNvPr id="3" name="Text Placeholder 2">
            <a:extLst>
              <a:ext uri="{FF2B5EF4-FFF2-40B4-BE49-F238E27FC236}">
                <a16:creationId xmlns:a16="http://schemas.microsoft.com/office/drawing/2014/main" id="{2BF99C98-7342-DABB-8EAA-0F2F0890D5D9}"/>
              </a:ext>
            </a:extLst>
          </p:cNvPr>
          <p:cNvSpPr>
            <a:spLocks noGrp="1"/>
          </p:cNvSpPr>
          <p:nvPr>
            <p:ph type="body" idx="1"/>
          </p:nvPr>
        </p:nvSpPr>
        <p:spPr>
          <a:xfrm>
            <a:off x="1095429" y="1903413"/>
            <a:ext cx="6705600" cy="4351338"/>
          </a:xfrm>
        </p:spPr>
        <p:txBody>
          <a:bodyPr>
            <a:normAutofit/>
          </a:bodyPr>
          <a:lstStyle/>
          <a:p>
            <a:pPr marL="114300" indent="0" algn="just">
              <a:buNone/>
            </a:pPr>
            <a:r>
              <a:rPr lang="en-US" sz="1600" dirty="0">
                <a:solidFill>
                  <a:schemeClr val="tx1"/>
                </a:solidFill>
                <a:latin typeface="Aptos Display" panose="020B0004020202020204" pitchFamily="34" charset="0"/>
              </a:rPr>
              <a:t>In conclusion, the exploratory data analysis (EDA) provided valuable insights into the factors influencing salary and specialization preferences among engineering graduates. The analysis revealed significant correlations between certain variables and salary outcomes, indicating the importance of education background, skills, and job roles. Additionally, the investigation into gender and specialization preferences highlighted potential areas for diversity initiatives. Overall, the findings underscore the complexity of salary determinants and the need for data-driven decision-making in recruitment and career planning processes within the engineering sector. Further research and analysis could deepen our understanding and inform targeted interventions to promote equitable opportunities and outcomes.</a:t>
            </a:r>
            <a:endParaRPr lang="en-IN" sz="160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5341552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5BC3B3-6B2A-C059-47D9-51F8ECC53E49}"/>
              </a:ext>
            </a:extLst>
          </p:cNvPr>
          <p:cNvSpPr>
            <a:spLocks noGrp="1"/>
          </p:cNvSpPr>
          <p:nvPr>
            <p:ph type="body" idx="1"/>
          </p:nvPr>
        </p:nvSpPr>
        <p:spPr>
          <a:xfrm>
            <a:off x="-104774" y="172421"/>
            <a:ext cx="12141458" cy="6247429"/>
          </a:xfrm>
        </p:spPr>
        <p:txBody>
          <a:bodyPr numCol="2">
            <a:noAutofit/>
          </a:bodyPr>
          <a:lstStyle/>
          <a:p>
            <a:pPr algn="just"/>
            <a:r>
              <a:rPr lang="en-US" sz="1600" b="1" dirty="0" err="1">
                <a:latin typeface="Aptos Display" panose="020B0004020202020204" pitchFamily="34" charset="0"/>
              </a:rPr>
              <a:t>CollegeCityTier</a:t>
            </a:r>
            <a:r>
              <a:rPr lang="en-US" sz="1600" dirty="0">
                <a:latin typeface="Aptos Display" panose="020B0004020202020204" pitchFamily="34" charset="0"/>
              </a:rPr>
              <a:t>: Tier of the city in which the college is located.</a:t>
            </a:r>
          </a:p>
          <a:p>
            <a:pPr algn="just"/>
            <a:r>
              <a:rPr lang="en-US" sz="1600" b="1" dirty="0" err="1">
                <a:latin typeface="Aptos Display" panose="020B0004020202020204" pitchFamily="34" charset="0"/>
              </a:rPr>
              <a:t>CollegeState</a:t>
            </a:r>
            <a:r>
              <a:rPr lang="en-US" sz="1600" dirty="0">
                <a:latin typeface="Aptos Display" panose="020B0004020202020204" pitchFamily="34" charset="0"/>
              </a:rPr>
              <a:t>: Name of States.</a:t>
            </a:r>
          </a:p>
          <a:p>
            <a:pPr algn="just"/>
            <a:r>
              <a:rPr lang="en-US" sz="1600" b="1" dirty="0" err="1">
                <a:latin typeface="Aptos Display" panose="020B0004020202020204" pitchFamily="34" charset="0"/>
              </a:rPr>
              <a:t>GraduationYear</a:t>
            </a:r>
            <a:r>
              <a:rPr lang="en-US" sz="1600" dirty="0">
                <a:latin typeface="Aptos Display" panose="020B0004020202020204" pitchFamily="34" charset="0"/>
              </a:rPr>
              <a:t>: Year of graduation (Bachelor’s degree).</a:t>
            </a:r>
          </a:p>
          <a:p>
            <a:pPr algn="just"/>
            <a:r>
              <a:rPr lang="en-US" sz="1600" b="1" dirty="0">
                <a:latin typeface="Aptos Display" panose="020B0004020202020204" pitchFamily="34" charset="0"/>
              </a:rPr>
              <a:t>English</a:t>
            </a:r>
            <a:r>
              <a:rPr lang="en-US" sz="1600" dirty="0">
                <a:latin typeface="Aptos Display" panose="020B0004020202020204" pitchFamily="34" charset="0"/>
              </a:rPr>
              <a:t>: Scores in AMCAT English section.</a:t>
            </a:r>
          </a:p>
          <a:p>
            <a:pPr algn="just"/>
            <a:r>
              <a:rPr lang="en-US" sz="1600" b="1" dirty="0">
                <a:latin typeface="Aptos Display" panose="020B0004020202020204" pitchFamily="34" charset="0"/>
              </a:rPr>
              <a:t>Logical</a:t>
            </a:r>
            <a:r>
              <a:rPr lang="en-US" sz="1600" dirty="0">
                <a:latin typeface="Aptos Display" panose="020B0004020202020204" pitchFamily="34" charset="0"/>
              </a:rPr>
              <a:t>: Scores in AMCAT Logical section.</a:t>
            </a:r>
          </a:p>
          <a:p>
            <a:pPr algn="just"/>
            <a:r>
              <a:rPr lang="en-US" sz="1600" b="1" dirty="0">
                <a:latin typeface="Aptos Display" panose="020B0004020202020204" pitchFamily="34" charset="0"/>
              </a:rPr>
              <a:t>Quant</a:t>
            </a:r>
            <a:r>
              <a:rPr lang="en-US" sz="1600" dirty="0">
                <a:latin typeface="Aptos Display" panose="020B0004020202020204" pitchFamily="34" charset="0"/>
              </a:rPr>
              <a:t>: Scores in AMCAT Quantitative section.</a:t>
            </a:r>
          </a:p>
          <a:p>
            <a:pPr algn="just"/>
            <a:r>
              <a:rPr lang="en-US" sz="1600" b="1" dirty="0">
                <a:latin typeface="Aptos Display" panose="020B0004020202020204" pitchFamily="34" charset="0"/>
              </a:rPr>
              <a:t>Domain</a:t>
            </a:r>
            <a:r>
              <a:rPr lang="en-US" sz="1600" dirty="0">
                <a:latin typeface="Aptos Display" panose="020B0004020202020204" pitchFamily="34" charset="0"/>
              </a:rPr>
              <a:t>: Scores in AMCAT’s domain module.</a:t>
            </a:r>
          </a:p>
          <a:p>
            <a:pPr algn="just"/>
            <a:r>
              <a:rPr lang="en-US" sz="1600" b="1" dirty="0" err="1">
                <a:latin typeface="Aptos Display" panose="020B0004020202020204" pitchFamily="34" charset="0"/>
              </a:rPr>
              <a:t>ComputerProgramming</a:t>
            </a:r>
            <a:r>
              <a:rPr lang="en-US" sz="1600" dirty="0">
                <a:latin typeface="Aptos Display" panose="020B0004020202020204" pitchFamily="34" charset="0"/>
              </a:rPr>
              <a:t>: Score in AMCAT’s Computer programming section.</a:t>
            </a:r>
          </a:p>
          <a:p>
            <a:pPr algn="just"/>
            <a:r>
              <a:rPr lang="en-US" sz="1600" b="1" dirty="0" err="1">
                <a:latin typeface="Aptos Display" panose="020B0004020202020204" pitchFamily="34" charset="0"/>
              </a:rPr>
              <a:t>ElectronicsAndSemicon</a:t>
            </a:r>
            <a:r>
              <a:rPr lang="en-US" sz="1600" dirty="0">
                <a:latin typeface="Aptos Display" panose="020B0004020202020204" pitchFamily="34" charset="0"/>
              </a:rPr>
              <a:t>: Score in AMCAT’s Electronics &amp; Semiconductor Engineering section.</a:t>
            </a:r>
          </a:p>
          <a:p>
            <a:pPr algn="just"/>
            <a:r>
              <a:rPr lang="en-US" sz="1600" b="1" dirty="0" err="1">
                <a:latin typeface="Aptos Display" panose="020B0004020202020204" pitchFamily="34" charset="0"/>
              </a:rPr>
              <a:t>ComputerScience</a:t>
            </a:r>
            <a:r>
              <a:rPr lang="en-US" sz="1600" dirty="0">
                <a:latin typeface="Aptos Display" panose="020B0004020202020204" pitchFamily="34" charset="0"/>
              </a:rPr>
              <a:t>: Score in AMCAT’s Computer Science section.</a:t>
            </a:r>
          </a:p>
          <a:p>
            <a:pPr algn="just"/>
            <a:r>
              <a:rPr lang="en-US" sz="1600" b="1" dirty="0" err="1">
                <a:latin typeface="Aptos Display" panose="020B0004020202020204" pitchFamily="34" charset="0"/>
              </a:rPr>
              <a:t>MechanicalEngg</a:t>
            </a:r>
            <a:r>
              <a:rPr lang="en-US" sz="1600" dirty="0">
                <a:latin typeface="Aptos Display" panose="020B0004020202020204" pitchFamily="34" charset="0"/>
              </a:rPr>
              <a:t>: Score in AMCAT’s Mechanical Engineering section.</a:t>
            </a:r>
          </a:p>
          <a:p>
            <a:pPr algn="just"/>
            <a:r>
              <a:rPr lang="en-US" sz="1600" b="1" dirty="0" err="1">
                <a:latin typeface="Aptos Display" panose="020B0004020202020204" pitchFamily="34" charset="0"/>
              </a:rPr>
              <a:t>ElectricalEngg</a:t>
            </a:r>
            <a:r>
              <a:rPr lang="en-US" sz="1600" dirty="0">
                <a:latin typeface="Aptos Display" panose="020B0004020202020204" pitchFamily="34" charset="0"/>
              </a:rPr>
              <a:t>: Score in AMCAT’s Electrical Engineering section.</a:t>
            </a:r>
          </a:p>
          <a:p>
            <a:pPr algn="just"/>
            <a:r>
              <a:rPr lang="en-US" sz="1600" b="1" dirty="0" err="1">
                <a:latin typeface="Aptos Display" panose="020B0004020202020204" pitchFamily="34" charset="0"/>
              </a:rPr>
              <a:t>TelecomEngg</a:t>
            </a:r>
            <a:r>
              <a:rPr lang="en-US" sz="1600" dirty="0">
                <a:latin typeface="Aptos Display" panose="020B0004020202020204" pitchFamily="34" charset="0"/>
              </a:rPr>
              <a:t>: Score in AMCAT’s Telecommunication Engineering section.</a:t>
            </a:r>
          </a:p>
          <a:p>
            <a:pPr algn="just"/>
            <a:r>
              <a:rPr lang="en-US" sz="1600" b="1" dirty="0" err="1">
                <a:latin typeface="Aptos Display" panose="020B0004020202020204" pitchFamily="34" charset="0"/>
              </a:rPr>
              <a:t>CivilEngg</a:t>
            </a:r>
            <a:r>
              <a:rPr lang="en-US" sz="1600" dirty="0">
                <a:latin typeface="Aptos Display" panose="020B0004020202020204" pitchFamily="34" charset="0"/>
              </a:rPr>
              <a:t>: Score in AMCAT’s Civil Engineering section.</a:t>
            </a:r>
          </a:p>
          <a:p>
            <a:pPr algn="just"/>
            <a:r>
              <a:rPr lang="en-US" sz="1600" b="1" dirty="0">
                <a:latin typeface="Aptos Display" panose="020B0004020202020204" pitchFamily="34" charset="0"/>
              </a:rPr>
              <a:t>Conscientiousness</a:t>
            </a:r>
            <a:r>
              <a:rPr lang="en-US" sz="1600" dirty="0">
                <a:latin typeface="Aptos Display" panose="020B0004020202020204" pitchFamily="34" charset="0"/>
              </a:rPr>
              <a:t>: Scores in one of the sections of AMCAT’s personality test.</a:t>
            </a:r>
          </a:p>
          <a:p>
            <a:pPr algn="just"/>
            <a:r>
              <a:rPr lang="en-US" sz="1600" b="1" dirty="0">
                <a:latin typeface="Aptos Display" panose="020B0004020202020204" pitchFamily="34" charset="0"/>
              </a:rPr>
              <a:t>Agreeableness</a:t>
            </a:r>
            <a:r>
              <a:rPr lang="en-US" sz="1600" dirty="0">
                <a:latin typeface="Aptos Display" panose="020B0004020202020204" pitchFamily="34" charset="0"/>
              </a:rPr>
              <a:t>: Scores in one of the sections of AMCAT’s personality test.</a:t>
            </a:r>
          </a:p>
          <a:p>
            <a:pPr algn="just"/>
            <a:r>
              <a:rPr lang="en-US" sz="1600" b="1" dirty="0">
                <a:latin typeface="Aptos Display" panose="020B0004020202020204" pitchFamily="34" charset="0"/>
              </a:rPr>
              <a:t>Extraversion</a:t>
            </a:r>
            <a:r>
              <a:rPr lang="en-US" sz="1600" dirty="0">
                <a:latin typeface="Aptos Display" panose="020B0004020202020204" pitchFamily="34" charset="0"/>
              </a:rPr>
              <a:t>: Scores in one of the sections of AMCAT’s personality test.</a:t>
            </a:r>
          </a:p>
          <a:p>
            <a:pPr algn="just"/>
            <a:r>
              <a:rPr lang="en-US" sz="1600" b="1" dirty="0">
                <a:latin typeface="Aptos Display" panose="020B0004020202020204" pitchFamily="34" charset="0"/>
              </a:rPr>
              <a:t>Neuroticism</a:t>
            </a:r>
            <a:r>
              <a:rPr lang="en-US" sz="1600" dirty="0">
                <a:latin typeface="Aptos Display" panose="020B0004020202020204" pitchFamily="34" charset="0"/>
              </a:rPr>
              <a:t>: Scores in one of the sections of AMCAT’s personality test.</a:t>
            </a:r>
          </a:p>
          <a:p>
            <a:pPr algn="just"/>
            <a:r>
              <a:rPr lang="en-US" sz="1600" b="1" dirty="0" err="1">
                <a:latin typeface="Aptos Display" panose="020B0004020202020204" pitchFamily="34" charset="0"/>
              </a:rPr>
              <a:t>Openess_to_experience</a:t>
            </a:r>
            <a:r>
              <a:rPr lang="en-US" sz="1600" dirty="0">
                <a:latin typeface="Aptos Display" panose="020B0004020202020204" pitchFamily="34" charset="0"/>
              </a:rPr>
              <a:t>: Scores in one of the sections of AMCAT’s personality test.</a:t>
            </a:r>
          </a:p>
          <a:p>
            <a:pPr marL="114300" indent="0" algn="just">
              <a:buNone/>
            </a:pPr>
            <a:r>
              <a:rPr lang="en-US" sz="1600" dirty="0">
                <a:latin typeface="Aptos Display" panose="020B0004020202020204" pitchFamily="34" charset="0"/>
              </a:rPr>
              <a:t>This dataset appears to be rich in information and could be used for various analyses, including predicting salary based on different factors, understanding employment trends, and exploring the relationship between demographic and skill-related features. Additionally, the standardized scores from the AMCAT test provide insights into the cognitive and personality skills of the candidates.</a:t>
            </a:r>
          </a:p>
          <a:p>
            <a:pPr algn="just"/>
            <a:endParaRPr lang="en-IN" sz="1600" dirty="0">
              <a:latin typeface="Aptos Display" panose="020B0004020202020204" pitchFamily="34" charset="0"/>
            </a:endParaRPr>
          </a:p>
        </p:txBody>
      </p:sp>
    </p:spTree>
    <p:extLst>
      <p:ext uri="{BB962C8B-B14F-4D97-AF65-F5344CB8AC3E}">
        <p14:creationId xmlns:p14="http://schemas.microsoft.com/office/powerpoint/2010/main" val="244780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FB9FCD7-E0AE-A081-9C23-4111F8996950}"/>
              </a:ext>
            </a:extLst>
          </p:cNvPr>
          <p:cNvSpPr>
            <a:spLocks noGrp="1" noChangeArrowheads="1"/>
          </p:cNvSpPr>
          <p:nvPr>
            <p:ph type="body" idx="1"/>
          </p:nvPr>
        </p:nvSpPr>
        <p:spPr bwMode="auto">
          <a:xfrm>
            <a:off x="190434" y="335845"/>
            <a:ext cx="11811131"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err="1">
                <a:ln>
                  <a:noFill/>
                </a:ln>
                <a:solidFill>
                  <a:schemeClr val="tx1"/>
                </a:solidFill>
                <a:effectLst/>
                <a:latin typeface="Arial" panose="020B0604020202020204" pitchFamily="34" charset="0"/>
              </a:rPr>
              <a:t>df.shape</a:t>
            </a:r>
            <a:r>
              <a:rPr kumimoji="0" lang="en-US" altLang="en-US" sz="1800" b="1" i="1"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output of </a:t>
            </a:r>
            <a:r>
              <a:rPr kumimoji="0" lang="en-US" altLang="en-US" sz="1800" b="1" i="1" u="none" strike="noStrike" cap="none" normalizeH="0" baseline="0" dirty="0" err="1">
                <a:ln>
                  <a:noFill/>
                </a:ln>
                <a:solidFill>
                  <a:schemeClr val="tx1"/>
                </a:solidFill>
                <a:effectLst/>
                <a:latin typeface="Arial" panose="020B0604020202020204" pitchFamily="34" charset="0"/>
              </a:rPr>
              <a:t>df.shape</a:t>
            </a:r>
            <a:r>
              <a:rPr kumimoji="0" lang="en-US" altLang="en-US" sz="1800" b="1" i="1"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a tuple containing two integers that represent the dimensions of the Data Frame </a:t>
            </a:r>
            <a:r>
              <a:rPr kumimoji="0" lang="en-US" altLang="en-US" sz="1800" b="1" i="1"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The first element in the tuple represents the number of rows in the Data Frame. In this case, there are 3998 rows.</a:t>
            </a: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The second element represents the number of columns in the Data Frame. In this case, there are 39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So, the Data Frame </a:t>
            </a:r>
            <a:r>
              <a:rPr kumimoji="0" lang="en-US" altLang="en-US" sz="1800" b="0" i="0" u="none" strike="noStrike" cap="none" normalizeH="0" baseline="0" dirty="0" err="1">
                <a:ln>
                  <a:noFill/>
                </a:ln>
                <a:solidFill>
                  <a:schemeClr val="tx1"/>
                </a:solidFill>
                <a:effectLst/>
                <a:latin typeface="Arial" panose="020B0604020202020204" pitchFamily="34" charset="0"/>
              </a:rPr>
              <a:t>df</a:t>
            </a:r>
            <a:r>
              <a:rPr kumimoji="0" lang="en-US" altLang="en-US" sz="1800" b="0" i="0" u="none" strike="noStrike" cap="none" normalizeH="0" baseline="0" dirty="0">
                <a:ln>
                  <a:noFill/>
                </a:ln>
                <a:solidFill>
                  <a:schemeClr val="tx1"/>
                </a:solidFill>
                <a:effectLst/>
                <a:latin typeface="Arial" panose="020B0604020202020204" pitchFamily="34" charset="0"/>
              </a:rPr>
              <a:t> has </a:t>
            </a:r>
            <a:r>
              <a:rPr kumimoji="0" lang="en-US" altLang="en-US" sz="1800" b="1" i="1" u="none" strike="noStrike" cap="none" normalizeH="0" baseline="0" dirty="0">
                <a:ln>
                  <a:noFill/>
                </a:ln>
                <a:solidFill>
                  <a:schemeClr val="tx1"/>
                </a:solidFill>
                <a:effectLst/>
                <a:latin typeface="Arial" panose="020B0604020202020204" pitchFamily="34" charset="0"/>
              </a:rPr>
              <a:t>3998 rows </a:t>
            </a: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b="1" i="1" u="none" strike="noStrike" cap="none" normalizeH="0" baseline="0" dirty="0">
                <a:ln>
                  <a:noFill/>
                </a:ln>
                <a:solidFill>
                  <a:schemeClr val="tx1"/>
                </a:solidFill>
                <a:effectLst/>
                <a:latin typeface="Arial" panose="020B0604020202020204" pitchFamily="34" charset="0"/>
              </a:rPr>
              <a:t>39 columns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err="1">
                <a:ln>
                  <a:noFill/>
                </a:ln>
                <a:solidFill>
                  <a:schemeClr val="tx1"/>
                </a:solidFill>
                <a:effectLst/>
                <a:latin typeface="Arial" panose="020B0604020202020204" pitchFamily="34" charset="0"/>
              </a:rPr>
              <a:t>df.describe</a:t>
            </a:r>
            <a:r>
              <a:rPr kumimoji="0" lang="en-US" altLang="en-US" sz="1800" b="1"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u="none" strike="noStrike" cap="none" normalizeH="0" baseline="0" dirty="0">
                <a:ln>
                  <a:noFill/>
                </a:ln>
                <a:solidFill>
                  <a:schemeClr val="tx1"/>
                </a:solidFill>
                <a:effectLst/>
                <a:latin typeface="Arial" panose="020B0604020202020204" pitchFamily="34" charset="0"/>
              </a:rPr>
              <a:t>The output of the </a:t>
            </a:r>
            <a:r>
              <a:rPr kumimoji="0" lang="en-US" altLang="en-US" sz="1800" b="1" i="1" u="none" strike="noStrike" cap="none" normalizeH="0" baseline="0" dirty="0">
                <a:ln>
                  <a:noFill/>
                </a:ln>
                <a:solidFill>
                  <a:schemeClr val="tx1"/>
                </a:solidFill>
                <a:effectLst/>
                <a:latin typeface="Arial" panose="020B0604020202020204" pitchFamily="34" charset="0"/>
              </a:rPr>
              <a:t>describe</a:t>
            </a:r>
            <a:r>
              <a:rPr kumimoji="0" lang="en-US" altLang="en-US" sz="1800" u="none" strike="noStrike" cap="none" normalizeH="0" baseline="0" dirty="0">
                <a:ln>
                  <a:noFill/>
                </a:ln>
                <a:solidFill>
                  <a:schemeClr val="tx1"/>
                </a:solidFill>
                <a:effectLst/>
                <a:latin typeface="Arial" panose="020B0604020202020204" pitchFamily="34" charset="0"/>
              </a:rPr>
              <a:t> method is a summary of the statistics of each column in the Data Frame. It shows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en-US" altLang="en-US" sz="1800" u="none" strike="noStrike" cap="none" normalizeH="0" baseline="0" dirty="0">
                <a:ln>
                  <a:noFill/>
                </a:ln>
                <a:solidFill>
                  <a:schemeClr val="tx1"/>
                </a:solidFill>
                <a:effectLst/>
                <a:latin typeface="Arial" panose="020B0604020202020204" pitchFamily="34" charset="0"/>
              </a:rPr>
              <a:t>The number of non-null values (count)</a:t>
            </a:r>
          </a:p>
          <a:p>
            <a:pPr marL="285750" indent="-285750" eaLnBrk="0" fontAlgn="base" hangingPunct="0">
              <a:lnSpc>
                <a:spcPct val="100000"/>
              </a:lnSpc>
              <a:spcBef>
                <a:spcPct val="0"/>
              </a:spcBef>
              <a:spcAft>
                <a:spcPct val="0"/>
              </a:spcAft>
              <a:buClrTx/>
              <a:buSzTx/>
            </a:pPr>
            <a:r>
              <a:rPr kumimoji="0" lang="en-US" altLang="en-US" sz="1800" u="none" strike="noStrike" cap="none" normalizeH="0" baseline="0" dirty="0">
                <a:ln>
                  <a:noFill/>
                </a:ln>
                <a:solidFill>
                  <a:schemeClr val="tx1"/>
                </a:solidFill>
                <a:effectLst/>
                <a:latin typeface="Arial" panose="020B0604020202020204" pitchFamily="34" charset="0"/>
              </a:rPr>
              <a:t>The mean value</a:t>
            </a:r>
          </a:p>
          <a:p>
            <a:pPr marL="285750" indent="-285750" eaLnBrk="0" fontAlgn="base" hangingPunct="0">
              <a:lnSpc>
                <a:spcPct val="100000"/>
              </a:lnSpc>
              <a:spcBef>
                <a:spcPct val="0"/>
              </a:spcBef>
              <a:spcAft>
                <a:spcPct val="0"/>
              </a:spcAft>
              <a:buClrTx/>
              <a:buSzTx/>
            </a:pPr>
            <a:r>
              <a:rPr kumimoji="0" lang="en-US" altLang="en-US" sz="1800" u="none" strike="noStrike" cap="none" normalizeH="0" baseline="0" dirty="0">
                <a:ln>
                  <a:noFill/>
                </a:ln>
                <a:solidFill>
                  <a:schemeClr val="tx1"/>
                </a:solidFill>
                <a:effectLst/>
                <a:latin typeface="Arial" panose="020B0604020202020204" pitchFamily="34" charset="0"/>
              </a:rPr>
              <a:t>The standard deviation (std)</a:t>
            </a:r>
          </a:p>
          <a:p>
            <a:pPr marL="285750" indent="-285750" eaLnBrk="0" fontAlgn="base" hangingPunct="0">
              <a:lnSpc>
                <a:spcPct val="100000"/>
              </a:lnSpc>
              <a:spcBef>
                <a:spcPct val="0"/>
              </a:spcBef>
              <a:spcAft>
                <a:spcPct val="0"/>
              </a:spcAft>
              <a:buClrTx/>
              <a:buSzTx/>
            </a:pPr>
            <a:r>
              <a:rPr kumimoji="0" lang="en-US" altLang="en-US" sz="1800" u="none" strike="noStrike" cap="none" normalizeH="0" baseline="0" dirty="0">
                <a:ln>
                  <a:noFill/>
                </a:ln>
                <a:solidFill>
                  <a:schemeClr val="tx1"/>
                </a:solidFill>
                <a:effectLst/>
                <a:latin typeface="Arial" panose="020B0604020202020204" pitchFamily="34" charset="0"/>
              </a:rPr>
              <a:t>The minimum and maximum values (min, max)</a:t>
            </a:r>
          </a:p>
          <a:p>
            <a:pPr marL="285750" indent="-285750" eaLnBrk="0" fontAlgn="base" hangingPunct="0">
              <a:lnSpc>
                <a:spcPct val="100000"/>
              </a:lnSpc>
              <a:spcBef>
                <a:spcPct val="0"/>
              </a:spcBef>
              <a:spcAft>
                <a:spcPct val="0"/>
              </a:spcAft>
              <a:buClrTx/>
              <a:buSzTx/>
            </a:pPr>
            <a:r>
              <a:rPr kumimoji="0" lang="en-US" altLang="en-US" sz="1800" u="none" strike="noStrike" cap="none" normalizeH="0" baseline="0" dirty="0">
                <a:ln>
                  <a:noFill/>
                </a:ln>
                <a:solidFill>
                  <a:schemeClr val="tx1"/>
                </a:solidFill>
                <a:effectLst/>
                <a:latin typeface="Arial" panose="020B0604020202020204" pitchFamily="34" charset="0"/>
              </a:rPr>
              <a:t>The quartiles (25%, 50%, and 75%)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T</a:t>
            </a:r>
            <a:r>
              <a:rPr kumimoji="0" lang="en-US" altLang="en-US" sz="1800" u="none" strike="noStrike" cap="none" normalizeH="0" baseline="0" dirty="0">
                <a:ln>
                  <a:noFill/>
                </a:ln>
                <a:solidFill>
                  <a:schemeClr val="tx1"/>
                </a:solidFill>
                <a:effectLst/>
                <a:latin typeface="Arial" panose="020B0604020202020204" pitchFamily="34" charset="0"/>
              </a:rPr>
              <a:t>he Salary column has a </a:t>
            </a:r>
            <a:r>
              <a:rPr kumimoji="0" lang="en-US" altLang="en-US" sz="1800" b="1" i="1" u="none" strike="noStrike" cap="none" normalizeH="0" baseline="0" dirty="0">
                <a:ln>
                  <a:noFill/>
                </a:ln>
                <a:solidFill>
                  <a:schemeClr val="tx1"/>
                </a:solidFill>
                <a:effectLst/>
                <a:latin typeface="Arial" panose="020B0604020202020204" pitchFamily="34" charset="0"/>
              </a:rPr>
              <a:t>mean</a:t>
            </a:r>
            <a:r>
              <a:rPr kumimoji="0" lang="en-US" altLang="en-US" sz="1800" u="none" strike="noStrike" cap="none" normalizeH="0" baseline="0" dirty="0">
                <a:ln>
                  <a:noFill/>
                </a:ln>
                <a:solidFill>
                  <a:schemeClr val="tx1"/>
                </a:solidFill>
                <a:effectLst/>
                <a:latin typeface="Arial" panose="020B0604020202020204" pitchFamily="34" charset="0"/>
              </a:rPr>
              <a:t> of </a:t>
            </a:r>
            <a:r>
              <a:rPr kumimoji="0" lang="en-US" altLang="en-US" sz="1800" b="1" i="1" u="none" strike="noStrike" cap="none" normalizeH="0" baseline="0" dirty="0">
                <a:ln>
                  <a:noFill/>
                </a:ln>
                <a:solidFill>
                  <a:schemeClr val="tx1"/>
                </a:solidFill>
                <a:effectLst/>
                <a:latin typeface="Arial" panose="020B0604020202020204" pitchFamily="34" charset="0"/>
              </a:rPr>
              <a:t>307,699.8</a:t>
            </a:r>
            <a:r>
              <a:rPr kumimoji="0" lang="en-US" altLang="en-US" sz="1800" u="none" strike="noStrike" cap="none" normalizeH="0" baseline="0" dirty="0">
                <a:ln>
                  <a:noFill/>
                </a:ln>
                <a:solidFill>
                  <a:schemeClr val="tx1"/>
                </a:solidFill>
                <a:effectLst/>
                <a:latin typeface="Arial" panose="020B0604020202020204" pitchFamily="34" charset="0"/>
              </a:rPr>
              <a:t>, a </a:t>
            </a:r>
            <a:r>
              <a:rPr kumimoji="0" lang="en-US" altLang="en-US" sz="1800" b="1" i="1" u="none" strike="noStrike" cap="none" normalizeH="0" baseline="0" dirty="0">
                <a:ln>
                  <a:noFill/>
                </a:ln>
                <a:solidFill>
                  <a:schemeClr val="tx1"/>
                </a:solidFill>
                <a:effectLst/>
                <a:latin typeface="Arial" panose="020B0604020202020204" pitchFamily="34" charset="0"/>
              </a:rPr>
              <a:t>standard deviation</a:t>
            </a:r>
            <a:r>
              <a:rPr kumimoji="0" lang="en-US" altLang="en-US" sz="1800" u="none" strike="noStrike" cap="none" normalizeH="0" baseline="0" dirty="0">
                <a:ln>
                  <a:noFill/>
                </a:ln>
                <a:solidFill>
                  <a:schemeClr val="tx1"/>
                </a:solidFill>
                <a:effectLst/>
                <a:latin typeface="Arial" panose="020B0604020202020204" pitchFamily="34" charset="0"/>
              </a:rPr>
              <a:t> of </a:t>
            </a:r>
            <a:r>
              <a:rPr kumimoji="0" lang="en-US" altLang="en-US" sz="1800" b="1" i="1" u="none" strike="noStrike" cap="none" normalizeH="0" baseline="0" dirty="0">
                <a:ln>
                  <a:noFill/>
                </a:ln>
                <a:solidFill>
                  <a:schemeClr val="tx1"/>
                </a:solidFill>
                <a:effectLst/>
                <a:latin typeface="Arial" panose="020B0604020202020204" pitchFamily="34" charset="0"/>
              </a:rPr>
              <a:t>212,737.5</a:t>
            </a:r>
            <a:r>
              <a:rPr kumimoji="0" lang="en-US" altLang="en-US" sz="1800" u="none" strike="noStrike" cap="none" normalizeH="0" baseline="0" dirty="0">
                <a:ln>
                  <a:noFill/>
                </a:ln>
                <a:solidFill>
                  <a:schemeClr val="tx1"/>
                </a:solidFill>
                <a:effectLst/>
                <a:latin typeface="Arial" panose="020B0604020202020204" pitchFamily="34" charset="0"/>
              </a:rPr>
              <a:t>, a </a:t>
            </a:r>
            <a:r>
              <a:rPr kumimoji="0" lang="en-US" altLang="en-US" sz="1800" b="1" i="1" u="none" strike="noStrike" cap="none" normalizeH="0" baseline="0" dirty="0">
                <a:ln>
                  <a:noFill/>
                </a:ln>
                <a:solidFill>
                  <a:schemeClr val="tx1"/>
                </a:solidFill>
                <a:effectLst/>
                <a:latin typeface="Arial" panose="020B0604020202020204" pitchFamily="34" charset="0"/>
              </a:rPr>
              <a:t>minimum</a:t>
            </a:r>
            <a:r>
              <a:rPr kumimoji="0" lang="en-US" altLang="en-US" sz="1800" u="none" strike="noStrike" cap="none" normalizeH="0" baseline="0" dirty="0">
                <a:ln>
                  <a:noFill/>
                </a:ln>
                <a:solidFill>
                  <a:schemeClr val="tx1"/>
                </a:solidFill>
                <a:effectLst/>
                <a:latin typeface="Arial" panose="020B0604020202020204" pitchFamily="34" charset="0"/>
              </a:rPr>
              <a:t> value of </a:t>
            </a:r>
            <a:r>
              <a:rPr kumimoji="0" lang="en-US" altLang="en-US" sz="1800" b="1" i="1" u="none" strike="noStrike" cap="none" normalizeH="0" baseline="0" dirty="0">
                <a:ln>
                  <a:noFill/>
                </a:ln>
                <a:solidFill>
                  <a:schemeClr val="tx1"/>
                </a:solidFill>
                <a:effectLst/>
                <a:latin typeface="Arial" panose="020B0604020202020204" pitchFamily="34" charset="0"/>
              </a:rPr>
              <a:t>35,000</a:t>
            </a:r>
            <a:r>
              <a:rPr kumimoji="0" lang="en-US" altLang="en-US" sz="1800" u="none" strike="noStrike" cap="none" normalizeH="0" baseline="0" dirty="0">
                <a:ln>
                  <a:noFill/>
                </a:ln>
                <a:solidFill>
                  <a:schemeClr val="tx1"/>
                </a:solidFill>
                <a:effectLst/>
                <a:latin typeface="Arial" panose="020B0604020202020204" pitchFamily="34" charset="0"/>
              </a:rPr>
              <a:t>, and a </a:t>
            </a:r>
            <a:r>
              <a:rPr kumimoji="0" lang="en-US" altLang="en-US" sz="1800" b="1" i="1" u="none" strike="noStrike" cap="none" normalizeH="0" baseline="0" dirty="0">
                <a:ln>
                  <a:noFill/>
                </a:ln>
                <a:solidFill>
                  <a:schemeClr val="tx1"/>
                </a:solidFill>
                <a:effectLst/>
                <a:latin typeface="Arial" panose="020B0604020202020204" pitchFamily="34" charset="0"/>
              </a:rPr>
              <a:t>maximum</a:t>
            </a:r>
            <a:r>
              <a:rPr kumimoji="0" lang="en-US" altLang="en-US" sz="1800" u="none" strike="noStrike" cap="none" normalizeH="0" baseline="0" dirty="0">
                <a:ln>
                  <a:noFill/>
                </a:ln>
                <a:solidFill>
                  <a:schemeClr val="tx1"/>
                </a:solidFill>
                <a:effectLst/>
                <a:latin typeface="Arial" panose="020B0604020202020204" pitchFamily="34" charset="0"/>
              </a:rPr>
              <a:t> value of </a:t>
            </a:r>
            <a:r>
              <a:rPr kumimoji="0" lang="en-US" altLang="en-US" sz="1800" b="1" i="1" u="none" strike="noStrike" cap="none" normalizeH="0" baseline="0" dirty="0">
                <a:ln>
                  <a:noFill/>
                </a:ln>
                <a:solidFill>
                  <a:schemeClr val="tx1"/>
                </a:solidFill>
                <a:effectLst/>
                <a:latin typeface="Arial" panose="020B0604020202020204" pitchFamily="34" charset="0"/>
              </a:rPr>
              <a:t>4,000,000</a:t>
            </a:r>
            <a:r>
              <a:rPr kumimoji="0" lang="en-US" altLang="en-US" sz="180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2034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F26D-A32F-C1C1-3C46-44565FC9D852}"/>
              </a:ext>
            </a:extLst>
          </p:cNvPr>
          <p:cNvSpPr>
            <a:spLocks noGrp="1"/>
          </p:cNvSpPr>
          <p:nvPr>
            <p:ph type="title"/>
          </p:nvPr>
        </p:nvSpPr>
        <p:spPr>
          <a:xfrm>
            <a:off x="838200" y="-157389"/>
            <a:ext cx="10515600" cy="1325563"/>
          </a:xfrm>
        </p:spPr>
        <p:txBody>
          <a:bodyPr/>
          <a:lstStyle/>
          <a:p>
            <a:pPr algn="ctr"/>
            <a:r>
              <a:rPr lang="en-IN" b="1" dirty="0">
                <a:solidFill>
                  <a:srgbClr val="FF0000"/>
                </a:solidFill>
              </a:rPr>
              <a:t>Univariate Analysis</a:t>
            </a:r>
          </a:p>
        </p:txBody>
      </p:sp>
      <p:pic>
        <p:nvPicPr>
          <p:cNvPr id="5" name="Picture 4">
            <a:extLst>
              <a:ext uri="{FF2B5EF4-FFF2-40B4-BE49-F238E27FC236}">
                <a16:creationId xmlns:a16="http://schemas.microsoft.com/office/drawing/2014/main" id="{26D92DEB-D481-D522-C47E-A1930FB1D45A}"/>
              </a:ext>
            </a:extLst>
          </p:cNvPr>
          <p:cNvPicPr>
            <a:picLocks noChangeAspect="1"/>
          </p:cNvPicPr>
          <p:nvPr/>
        </p:nvPicPr>
        <p:blipFill>
          <a:blip r:embed="rId2"/>
          <a:stretch>
            <a:fillRect/>
          </a:stretch>
        </p:blipFill>
        <p:spPr>
          <a:xfrm>
            <a:off x="0" y="2715780"/>
            <a:ext cx="4711567" cy="2893100"/>
          </a:xfrm>
          <a:prstGeom prst="rect">
            <a:avLst/>
          </a:prstGeom>
        </p:spPr>
      </p:pic>
      <p:sp>
        <p:nvSpPr>
          <p:cNvPr id="3" name="TextBox 2">
            <a:extLst>
              <a:ext uri="{FF2B5EF4-FFF2-40B4-BE49-F238E27FC236}">
                <a16:creationId xmlns:a16="http://schemas.microsoft.com/office/drawing/2014/main" id="{4DE733EF-BCE9-67C2-AF47-8128880DDAD7}"/>
              </a:ext>
            </a:extLst>
          </p:cNvPr>
          <p:cNvSpPr txBox="1"/>
          <p:nvPr/>
        </p:nvSpPr>
        <p:spPr>
          <a:xfrm>
            <a:off x="615819" y="956119"/>
            <a:ext cx="11147555" cy="2277547"/>
          </a:xfrm>
          <a:prstGeom prst="rect">
            <a:avLst/>
          </a:prstGeom>
          <a:noFill/>
        </p:spPr>
        <p:txBody>
          <a:bodyPr wrap="square" rtlCol="0">
            <a:spAutoFit/>
          </a:bodyPr>
          <a:lstStyle/>
          <a:p>
            <a:r>
              <a:rPr lang="en-US" dirty="0"/>
              <a:t>Univariate analysis involves analyzing one variable at a time. It helps in understanding the distribution, central tendency, dispersion, and shape of the data. Common techniques used in univariate analysis include histograms, box plots, density plots, and summary statistics.</a:t>
            </a:r>
          </a:p>
          <a:p>
            <a:endParaRPr lang="en-US" dirty="0"/>
          </a:p>
          <a:p>
            <a:endParaRPr lang="en-US" dirty="0"/>
          </a:p>
          <a:p>
            <a:endParaRPr lang="en-IN" sz="2400" b="1" i="1" dirty="0"/>
          </a:p>
          <a:p>
            <a:r>
              <a:rPr lang="en-IN" sz="2400" b="1" i="1" dirty="0"/>
              <a:t>Salary:</a:t>
            </a:r>
          </a:p>
          <a:p>
            <a:endParaRPr lang="en-IN" sz="2400" b="1" i="1" dirty="0"/>
          </a:p>
          <a:p>
            <a:endParaRPr lang="en-IN" dirty="0"/>
          </a:p>
        </p:txBody>
      </p:sp>
      <p:sp>
        <p:nvSpPr>
          <p:cNvPr id="6" name="TextBox 5">
            <a:extLst>
              <a:ext uri="{FF2B5EF4-FFF2-40B4-BE49-F238E27FC236}">
                <a16:creationId xmlns:a16="http://schemas.microsoft.com/office/drawing/2014/main" id="{F11A09E7-8D11-267C-7CC9-219A9BAE5D47}"/>
              </a:ext>
            </a:extLst>
          </p:cNvPr>
          <p:cNvSpPr txBox="1"/>
          <p:nvPr/>
        </p:nvSpPr>
        <p:spPr>
          <a:xfrm>
            <a:off x="4434760" y="2715780"/>
            <a:ext cx="7605421" cy="2893100"/>
          </a:xfrm>
          <a:prstGeom prst="rect">
            <a:avLst/>
          </a:prstGeom>
          <a:noFill/>
        </p:spPr>
        <p:txBody>
          <a:bodyPr wrap="square" rtlCol="0">
            <a:spAutoFit/>
          </a:bodyPr>
          <a:lstStyle/>
          <a:p>
            <a:r>
              <a:rPr lang="en-US" dirty="0"/>
              <a:t>The  y-axis of the graph shows the probability density and the x-axis shows salary in millions of rupees. The probability density function shows the probability of a given salary occurring.</a:t>
            </a:r>
          </a:p>
          <a:p>
            <a:endParaRPr lang="en-US" dirty="0"/>
          </a:p>
          <a:p>
            <a:r>
              <a:rPr lang="en-US" dirty="0"/>
              <a:t>Here are some observations from the graph:</a:t>
            </a:r>
          </a:p>
          <a:p>
            <a:endParaRPr lang="en-US" dirty="0"/>
          </a:p>
          <a:p>
            <a:pPr marL="285750" indent="-285750">
              <a:buFont typeface="Arial" panose="020B0604020202020204" pitchFamily="34" charset="0"/>
              <a:buChar char="•"/>
            </a:pPr>
            <a:r>
              <a:rPr lang="en-US" dirty="0"/>
              <a:t>Most people make salaries between 0 and 3 million rupees.</a:t>
            </a:r>
          </a:p>
          <a:p>
            <a:pPr marL="285750" indent="-285750">
              <a:buFont typeface="Arial" panose="020B0604020202020204" pitchFamily="34" charset="0"/>
              <a:buChar char="•"/>
            </a:pPr>
            <a:r>
              <a:rPr lang="en-US" dirty="0"/>
              <a:t>The probability of someone making a very high salary (over 3 million rupees) or a very low salary (under 0 rupees) is low.</a:t>
            </a:r>
          </a:p>
          <a:p>
            <a:endParaRPr lang="en-US" dirty="0"/>
          </a:p>
          <a:p>
            <a:r>
              <a:rPr lang="en-US" dirty="0"/>
              <a:t>In other words, the graph shows that salaries are normally distributed. A normal distribution, also known as a Gaussian distribution, is a bell-shaped curve that is symmetrical around the mean. The mean is the average salary, and the probability density is highest at the mean and tapers off towards the extremes.</a:t>
            </a:r>
            <a:endParaRPr lang="en-IN" dirty="0"/>
          </a:p>
        </p:txBody>
      </p:sp>
    </p:spTree>
    <p:extLst>
      <p:ext uri="{BB962C8B-B14F-4D97-AF65-F5344CB8AC3E}">
        <p14:creationId xmlns:p14="http://schemas.microsoft.com/office/powerpoint/2010/main" val="319285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3FB269-C0E6-28A3-38E1-E75C9EBCAD97}"/>
              </a:ext>
            </a:extLst>
          </p:cNvPr>
          <p:cNvPicPr>
            <a:picLocks noChangeAspect="1"/>
          </p:cNvPicPr>
          <p:nvPr/>
        </p:nvPicPr>
        <p:blipFill>
          <a:blip r:embed="rId2"/>
          <a:stretch>
            <a:fillRect/>
          </a:stretch>
        </p:blipFill>
        <p:spPr>
          <a:xfrm>
            <a:off x="-1719910" y="0"/>
            <a:ext cx="5852172" cy="4389129"/>
          </a:xfrm>
          <a:prstGeom prst="rect">
            <a:avLst/>
          </a:prstGeom>
        </p:spPr>
      </p:pic>
      <p:sp>
        <p:nvSpPr>
          <p:cNvPr id="6" name="TextBox 5">
            <a:extLst>
              <a:ext uri="{FF2B5EF4-FFF2-40B4-BE49-F238E27FC236}">
                <a16:creationId xmlns:a16="http://schemas.microsoft.com/office/drawing/2014/main" id="{A15C6FF9-BC24-F2CA-13C2-0F86633FB0C2}"/>
              </a:ext>
            </a:extLst>
          </p:cNvPr>
          <p:cNvSpPr txBox="1"/>
          <p:nvPr/>
        </p:nvSpPr>
        <p:spPr>
          <a:xfrm>
            <a:off x="0" y="4389129"/>
            <a:ext cx="6324600"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ptos Display" panose="020B0004020202020204" pitchFamily="34" charset="0"/>
              </a:rPr>
              <a:t>The median salary is around 100,000 rupees. This means that half of the people in the dataset make more than this amount and half make less.</a:t>
            </a:r>
          </a:p>
          <a:p>
            <a:pPr marL="285750" indent="-285750" algn="just">
              <a:buFont typeface="Arial" panose="020B0604020202020204" pitchFamily="34" charset="0"/>
              <a:buChar char="•"/>
            </a:pPr>
            <a:r>
              <a:rPr lang="en-US" dirty="0">
                <a:latin typeface="Aptos Display" panose="020B0004020202020204" pitchFamily="34" charset="0"/>
              </a:rPr>
              <a:t>The box extends from roughly 50,000 rupees to 250,000 rupees. This means the middle 50% of the data falls within this range.</a:t>
            </a:r>
          </a:p>
          <a:p>
            <a:pPr marL="285750" indent="-285750" algn="just">
              <a:buFont typeface="Arial" panose="020B0604020202020204" pitchFamily="34" charset="0"/>
              <a:buChar char="•"/>
            </a:pPr>
            <a:r>
              <a:rPr lang="en-US" dirty="0">
                <a:latin typeface="Aptos Display" panose="020B0004020202020204" pitchFamily="34" charset="0"/>
              </a:rPr>
              <a:t>There are outliers both above and below the whiskers. The outliers above the whisker extend to around 400,000 rupees. There isn't enough information to tell how far the outliers below the whisker extend. This suggests that there are a few people who make much more than the majority and a few people who make much less than the majority.</a:t>
            </a:r>
          </a:p>
          <a:p>
            <a:endParaRPr lang="en-IN" dirty="0"/>
          </a:p>
        </p:txBody>
      </p:sp>
      <p:pic>
        <p:nvPicPr>
          <p:cNvPr id="9" name="Picture 8">
            <a:extLst>
              <a:ext uri="{FF2B5EF4-FFF2-40B4-BE49-F238E27FC236}">
                <a16:creationId xmlns:a16="http://schemas.microsoft.com/office/drawing/2014/main" id="{AEA44E3A-172E-1649-32BB-D4C82C412B5C}"/>
              </a:ext>
            </a:extLst>
          </p:cNvPr>
          <p:cNvPicPr>
            <a:picLocks noChangeAspect="1"/>
          </p:cNvPicPr>
          <p:nvPr/>
        </p:nvPicPr>
        <p:blipFill>
          <a:blip r:embed="rId3"/>
          <a:stretch>
            <a:fillRect/>
          </a:stretch>
        </p:blipFill>
        <p:spPr>
          <a:xfrm>
            <a:off x="6477000" y="566490"/>
            <a:ext cx="4612011" cy="3459008"/>
          </a:xfrm>
          <a:prstGeom prst="rect">
            <a:avLst/>
          </a:prstGeom>
        </p:spPr>
      </p:pic>
      <p:sp>
        <p:nvSpPr>
          <p:cNvPr id="7" name="TextBox 6">
            <a:extLst>
              <a:ext uri="{FF2B5EF4-FFF2-40B4-BE49-F238E27FC236}">
                <a16:creationId xmlns:a16="http://schemas.microsoft.com/office/drawing/2014/main" id="{EFA53F5E-FED2-ABE6-4B38-322DFB44ED57}"/>
              </a:ext>
            </a:extLst>
          </p:cNvPr>
          <p:cNvSpPr txBox="1"/>
          <p:nvPr/>
        </p:nvSpPr>
        <p:spPr>
          <a:xfrm>
            <a:off x="8220075" y="0"/>
            <a:ext cx="2724150" cy="400110"/>
          </a:xfrm>
          <a:prstGeom prst="rect">
            <a:avLst/>
          </a:prstGeom>
          <a:noFill/>
        </p:spPr>
        <p:txBody>
          <a:bodyPr wrap="square" rtlCol="0">
            <a:spAutoFit/>
          </a:bodyPr>
          <a:lstStyle/>
          <a:p>
            <a:r>
              <a:rPr lang="en-IN" sz="2000" b="1" dirty="0"/>
              <a:t>Gender</a:t>
            </a:r>
          </a:p>
        </p:txBody>
      </p:sp>
      <p:sp>
        <p:nvSpPr>
          <p:cNvPr id="10" name="TextBox 9">
            <a:extLst>
              <a:ext uri="{FF2B5EF4-FFF2-40B4-BE49-F238E27FC236}">
                <a16:creationId xmlns:a16="http://schemas.microsoft.com/office/drawing/2014/main" id="{ECEAEFBA-8940-A17D-30D6-6A17BB75193E}"/>
              </a:ext>
            </a:extLst>
          </p:cNvPr>
          <p:cNvSpPr txBox="1"/>
          <p:nvPr/>
        </p:nvSpPr>
        <p:spPr>
          <a:xfrm>
            <a:off x="6477000" y="4389129"/>
            <a:ext cx="5629275" cy="1169551"/>
          </a:xfrm>
          <a:prstGeom prst="rect">
            <a:avLst/>
          </a:prstGeom>
          <a:noFill/>
        </p:spPr>
        <p:txBody>
          <a:bodyPr wrap="square" rtlCol="0">
            <a:spAutoFit/>
          </a:bodyPr>
          <a:lstStyle/>
          <a:p>
            <a:pPr algn="just"/>
            <a:r>
              <a:rPr lang="en-US" dirty="0"/>
              <a:t>Here are some observations you can make from the graph:</a:t>
            </a:r>
          </a:p>
          <a:p>
            <a:pPr marL="285750" indent="-285750" algn="just">
              <a:buFont typeface="Arial" panose="020B0604020202020204" pitchFamily="34" charset="0"/>
              <a:buChar char="•"/>
            </a:pPr>
            <a:r>
              <a:rPr lang="en-US" dirty="0"/>
              <a:t>There are more females than males.</a:t>
            </a:r>
          </a:p>
          <a:p>
            <a:pPr marL="285750" indent="-285750" algn="just">
              <a:buFont typeface="Arial" panose="020B0604020202020204" pitchFamily="34" charset="0"/>
              <a:buChar char="•"/>
            </a:pPr>
            <a:r>
              <a:rPr lang="en-US" dirty="0"/>
              <a:t>The exact counts are difficult to determine without the y-axis labels, but it appears there are roughly twice as many females compared to males.</a:t>
            </a:r>
          </a:p>
        </p:txBody>
      </p:sp>
    </p:spTree>
    <p:extLst>
      <p:ext uri="{BB962C8B-B14F-4D97-AF65-F5344CB8AC3E}">
        <p14:creationId xmlns:p14="http://schemas.microsoft.com/office/powerpoint/2010/main" val="35563471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TotalTime>
  <Words>11517</Words>
  <Application>Microsoft Office PowerPoint</Application>
  <PresentationFormat>Widescreen</PresentationFormat>
  <Paragraphs>392</Paragraphs>
  <Slides>51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Algerian</vt:lpstr>
      <vt:lpstr>Lato Black</vt:lpstr>
      <vt:lpstr>Libre Baskerville</vt:lpstr>
      <vt:lpstr>Arial</vt:lpstr>
      <vt:lpstr>Aptos Display</vt:lpstr>
      <vt:lpstr>Office Theme</vt:lpstr>
      <vt:lpstr>PowerPoint Presentation</vt:lpstr>
      <vt:lpstr>PowerPoint Presentation</vt:lpstr>
      <vt:lpstr>Problem Statement</vt:lpstr>
      <vt:lpstr>Objective of the Project</vt:lpstr>
      <vt:lpstr>About Dataset</vt:lpstr>
      <vt:lpstr>PowerPoint Presentation</vt:lpstr>
      <vt:lpstr>PowerPoint Presentation</vt:lpstr>
      <vt:lpstr>Univariate Analysis</vt:lpstr>
      <vt:lpstr>PowerPoint Presentation</vt:lpstr>
      <vt:lpstr>PowerPoint Presentation</vt:lpstr>
      <vt:lpstr>PowerPoint Presentation</vt:lpstr>
      <vt:lpstr>PowerPoint Presentation</vt:lpstr>
      <vt:lpstr>PowerPoint Presentation</vt:lpstr>
      <vt:lpstr>Bivariate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Questions</vt:lpstr>
      <vt:lpstr>PowerPoint Presentation</vt:lpstr>
      <vt:lpstr>Is there a relationship between gender and specialization? (i.e. Does the preference of Specialization depend on the Gender?)</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Ashutosh Pawar</cp:lastModifiedBy>
  <cp:revision>2</cp:revision>
  <dcterms:created xsi:type="dcterms:W3CDTF">2021-02-16T05:19:01Z</dcterms:created>
  <dcterms:modified xsi:type="dcterms:W3CDTF">2024-03-05T09:21:47Z</dcterms:modified>
</cp:coreProperties>
</file>