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" y="0"/>
            <a:ext cx="1166018" cy="23669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549650"/>
            <a:ext cx="219074" cy="660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481512"/>
            <a:ext cx="242886" cy="23621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3836" y="4867274"/>
            <a:ext cx="97551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72055" y="0"/>
            <a:ext cx="529432" cy="6270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31600" y="5551487"/>
            <a:ext cx="507999" cy="129698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31611" y="4762"/>
            <a:ext cx="384175" cy="172561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41111" y="4867275"/>
            <a:ext cx="384176" cy="198120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" y="12348"/>
            <a:ext cx="7774305" cy="4893945"/>
          </a:xfrm>
          <a:custGeom>
            <a:avLst/>
            <a:gdLst/>
            <a:ahLst/>
            <a:cxnLst/>
            <a:rect l="l" t="t" r="r" b="b"/>
            <a:pathLst>
              <a:path w="7774305" h="4893945">
                <a:moveTo>
                  <a:pt x="21078" y="4893610"/>
                </a:moveTo>
                <a:lnTo>
                  <a:pt x="0" y="4838756"/>
                </a:lnTo>
                <a:lnTo>
                  <a:pt x="0" y="0"/>
                </a:lnTo>
                <a:lnTo>
                  <a:pt x="7038524" y="0"/>
                </a:lnTo>
                <a:lnTo>
                  <a:pt x="7774141" y="1914290"/>
                </a:lnTo>
                <a:lnTo>
                  <a:pt x="21078" y="4893610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58027" y="0"/>
            <a:ext cx="197485" cy="10160"/>
          </a:xfrm>
          <a:custGeom>
            <a:avLst/>
            <a:gdLst/>
            <a:ahLst/>
            <a:cxnLst/>
            <a:rect l="l" t="t" r="r" b="b"/>
            <a:pathLst>
              <a:path w="197484" h="10160">
                <a:moveTo>
                  <a:pt x="66490" y="9949"/>
                </a:moveTo>
                <a:lnTo>
                  <a:pt x="12772" y="9949"/>
                </a:lnTo>
                <a:lnTo>
                  <a:pt x="0" y="0"/>
                </a:lnTo>
                <a:lnTo>
                  <a:pt x="197433" y="0"/>
                </a:lnTo>
                <a:lnTo>
                  <a:pt x="119640" y="7449"/>
                </a:lnTo>
                <a:lnTo>
                  <a:pt x="66490" y="99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73099" y="658700"/>
            <a:ext cx="7471699" cy="539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6018" cy="23669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650"/>
            <a:ext cx="219074" cy="660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1512"/>
            <a:ext cx="242886" cy="23621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3836" y="4867274"/>
            <a:ext cx="97551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2055" y="0"/>
            <a:ext cx="529432" cy="6270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1600" y="5551487"/>
            <a:ext cx="507999" cy="129698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611" y="4762"/>
            <a:ext cx="384175" cy="172561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1111" y="4867275"/>
            <a:ext cx="384176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281" y="158873"/>
            <a:ext cx="364426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0517" y="1681689"/>
            <a:ext cx="5343525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21137"/>
            <a:ext cx="190499" cy="1889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6775" y="0"/>
            <a:ext cx="1407795" cy="2708275"/>
            <a:chOff x="866775" y="0"/>
            <a:chExt cx="1407795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212" y="0"/>
              <a:ext cx="1335881" cy="2708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4762"/>
              <a:ext cx="238125" cy="10890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4" cy="4662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80050"/>
            <a:ext cx="514351" cy="13731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4762"/>
            <a:ext cx="385762" cy="17398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562"/>
            <a:ext cx="442912" cy="19573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312" y="4762"/>
            <a:ext cx="814387" cy="40258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32720" y="762000"/>
            <a:ext cx="7034013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8380" marR="5080" indent="-996315" algn="ctr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1C0120"/>
                </a:solidFill>
                <a:latin typeface="Arial Black"/>
                <a:cs typeface="Arial Black"/>
              </a:rPr>
              <a:t>Credit</a:t>
            </a:r>
            <a:r>
              <a:rPr sz="5400" b="0" spc="-50" dirty="0">
                <a:solidFill>
                  <a:srgbClr val="1C0120"/>
                </a:solidFill>
                <a:latin typeface="Arial Black"/>
                <a:cs typeface="Arial Black"/>
              </a:rPr>
              <a:t> </a:t>
            </a:r>
            <a:r>
              <a:rPr sz="5400" b="0" dirty="0">
                <a:solidFill>
                  <a:srgbClr val="1C0120"/>
                </a:solidFill>
                <a:latin typeface="Arial Black"/>
                <a:cs typeface="Arial Black"/>
              </a:rPr>
              <a:t>Card</a:t>
            </a:r>
            <a:r>
              <a:rPr sz="5400" b="0" spc="-55" dirty="0">
                <a:solidFill>
                  <a:srgbClr val="1C0120"/>
                </a:solidFill>
                <a:latin typeface="Arial Black"/>
                <a:cs typeface="Arial Black"/>
              </a:rPr>
              <a:t> </a:t>
            </a:r>
            <a:r>
              <a:rPr sz="5400" b="0" spc="-10" dirty="0">
                <a:solidFill>
                  <a:srgbClr val="1C0120"/>
                </a:solidFill>
                <a:latin typeface="Arial Black"/>
                <a:cs typeface="Arial Black"/>
              </a:rPr>
              <a:t>Fraud Detection</a:t>
            </a:r>
            <a:endParaRPr sz="5400" dirty="0">
              <a:latin typeface="Arial Black"/>
              <a:cs typeface="Arial Black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40148" y="2819400"/>
            <a:ext cx="5001682" cy="2930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328"/>
            <a:ext cx="11825605" cy="6679565"/>
            <a:chOff x="0" y="169328"/>
            <a:chExt cx="11825605" cy="667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8810" y="1315841"/>
              <a:ext cx="4493878" cy="45596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9328"/>
              <a:ext cx="7774305" cy="4893945"/>
            </a:xfrm>
            <a:custGeom>
              <a:avLst/>
              <a:gdLst/>
              <a:ahLst/>
              <a:cxnLst/>
              <a:rect l="l" t="t" r="r" b="b"/>
              <a:pathLst>
                <a:path w="7774305" h="4893945">
                  <a:moveTo>
                    <a:pt x="21078" y="4893609"/>
                  </a:moveTo>
                  <a:lnTo>
                    <a:pt x="0" y="4838756"/>
                  </a:lnTo>
                  <a:lnTo>
                    <a:pt x="0" y="0"/>
                  </a:lnTo>
                  <a:lnTo>
                    <a:pt x="7038524" y="0"/>
                  </a:lnTo>
                  <a:lnTo>
                    <a:pt x="7774142" y="1914290"/>
                  </a:lnTo>
                  <a:lnTo>
                    <a:pt x="21078" y="4893609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7571" y="518607"/>
            <a:ext cx="6328410" cy="174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ts val="2515"/>
              </a:lnSpc>
              <a:spcBef>
                <a:spcPts val="100"/>
              </a:spcBef>
            </a:pPr>
            <a:r>
              <a:rPr sz="2100" b="1" spc="-10" dirty="0">
                <a:solidFill>
                  <a:srgbClr val="434343"/>
                </a:solidFill>
                <a:latin typeface="Arial"/>
                <a:cs typeface="Arial"/>
              </a:rPr>
              <a:t>Facts</a:t>
            </a:r>
            <a:r>
              <a:rPr sz="1300" spc="-10" dirty="0">
                <a:solidFill>
                  <a:srgbClr val="43434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393700" marR="5080" indent="-381635">
              <a:lnSpc>
                <a:spcPts val="2760"/>
              </a:lnSpc>
              <a:spcBef>
                <a:spcPts val="85"/>
              </a:spcBef>
              <a:buChar char="•"/>
              <a:tabLst>
                <a:tab pos="393700" algn="l"/>
              </a:tabLst>
            </a:pPr>
            <a:r>
              <a:rPr sz="2300" spc="-120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2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270,000</a:t>
            </a:r>
            <a:r>
              <a:rPr sz="23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4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3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identity</a:t>
            </a: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theft</a:t>
            </a:r>
            <a:r>
              <a:rPr sz="2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Arial MT"/>
                <a:cs typeface="Arial MT"/>
              </a:rPr>
              <a:t>United </a:t>
            </a:r>
            <a:r>
              <a:rPr sz="2300" spc="-17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23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Arial MT"/>
                <a:cs typeface="Arial MT"/>
              </a:rPr>
              <a:t>occurred</a:t>
            </a:r>
            <a:r>
              <a:rPr sz="23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3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2019.</a:t>
            </a:r>
            <a:endParaRPr sz="2300">
              <a:latin typeface="Arial MT"/>
              <a:cs typeface="Arial MT"/>
            </a:endParaRPr>
          </a:p>
          <a:p>
            <a:pPr marL="393700" marR="27940" indent="-381635">
              <a:lnSpc>
                <a:spcPts val="2760"/>
              </a:lnSpc>
              <a:buChar char="•"/>
              <a:tabLst>
                <a:tab pos="393700" algn="l"/>
              </a:tabLst>
            </a:pPr>
            <a:r>
              <a:rPr sz="2300" spc="-155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55" dirty="0">
                <a:solidFill>
                  <a:srgbClr val="FFFFFF"/>
                </a:solidFill>
                <a:latin typeface="Arial MT"/>
                <a:cs typeface="Arial MT"/>
              </a:rPr>
              <a:t>coronavirus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45" dirty="0">
                <a:solidFill>
                  <a:srgbClr val="FFFFFF"/>
                </a:solidFill>
                <a:latin typeface="Arial MT"/>
                <a:cs typeface="Arial MT"/>
              </a:rPr>
              <a:t>pandemic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Arial MT"/>
                <a:cs typeface="Arial MT"/>
              </a:rPr>
              <a:t>rate,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3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Arial MT"/>
                <a:cs typeface="Arial MT"/>
              </a:rPr>
              <a:t>credit </a:t>
            </a:r>
            <a:r>
              <a:rPr sz="2300" spc="-60" dirty="0">
                <a:solidFill>
                  <a:srgbClr val="FFFFFF"/>
                </a:solidFill>
                <a:latin typeface="Arial MT"/>
                <a:cs typeface="Arial MT"/>
              </a:rPr>
              <a:t>card</a:t>
            </a:r>
            <a:r>
              <a:rPr sz="23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fraud</a:t>
            </a:r>
            <a:r>
              <a:rPr sz="2300" spc="-140" dirty="0">
                <a:solidFill>
                  <a:srgbClr val="FFFFFF"/>
                </a:solidFill>
                <a:latin typeface="Arial MT"/>
                <a:cs typeface="Arial MT"/>
              </a:rPr>
              <a:t> increased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3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30%.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232" y="2591247"/>
            <a:ext cx="6730365" cy="316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>
              <a:lnSpc>
                <a:spcPts val="2515"/>
              </a:lnSpc>
              <a:spcBef>
                <a:spcPts val="100"/>
              </a:spcBef>
            </a:pPr>
            <a:r>
              <a:rPr sz="2100" b="1" spc="-10" dirty="0">
                <a:solidFill>
                  <a:srgbClr val="434343"/>
                </a:solidFill>
                <a:latin typeface="Arial"/>
                <a:cs typeface="Arial"/>
              </a:rPr>
              <a:t>Problem:</a:t>
            </a:r>
            <a:endParaRPr sz="2100">
              <a:latin typeface="Arial"/>
              <a:cs typeface="Arial"/>
            </a:endParaRPr>
          </a:p>
          <a:p>
            <a:pPr marL="407034" marR="5080" indent="-381635">
              <a:lnSpc>
                <a:spcPts val="2760"/>
              </a:lnSpc>
              <a:spcBef>
                <a:spcPts val="85"/>
              </a:spcBef>
              <a:buChar char="•"/>
              <a:tabLst>
                <a:tab pos="407034" algn="l"/>
              </a:tabLst>
            </a:pPr>
            <a:r>
              <a:rPr sz="2300" spc="-95" dirty="0">
                <a:solidFill>
                  <a:srgbClr val="FFFFFF"/>
                </a:solidFill>
                <a:latin typeface="Arial MT"/>
                <a:cs typeface="Arial MT"/>
              </a:rPr>
              <a:t>Early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3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 MT"/>
                <a:cs typeface="Arial MT"/>
              </a:rPr>
              <a:t>fraudulent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4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300" spc="-180" dirty="0">
                <a:solidFill>
                  <a:srgbClr val="FFFFFF"/>
                </a:solidFill>
                <a:latin typeface="Arial MT"/>
                <a:cs typeface="Arial MT"/>
              </a:rPr>
              <a:t>occurrence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04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Arial MT"/>
                <a:cs typeface="Arial MT"/>
              </a:rPr>
              <a:t>best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60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for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Arial MT"/>
                <a:cs typeface="Arial MT"/>
              </a:rPr>
              <a:t>stopping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card fraud</a:t>
            </a:r>
            <a:r>
              <a:rPr sz="23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1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75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80" dirty="0">
                <a:solidFill>
                  <a:srgbClr val="FFFFFF"/>
                </a:solidFill>
                <a:latin typeface="Arial MT"/>
                <a:cs typeface="Arial MT"/>
              </a:rPr>
              <a:t>reduces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liability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 MT"/>
                <a:cs typeface="Arial MT"/>
              </a:rPr>
              <a:t>customer, </a:t>
            </a:r>
            <a:r>
              <a:rPr sz="2300" spc="-70" dirty="0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sz="2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Arial MT"/>
                <a:cs typeface="Arial MT"/>
              </a:rPr>
              <a:t>card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90" dirty="0">
                <a:solidFill>
                  <a:srgbClr val="FFFFFF"/>
                </a:solidFill>
                <a:latin typeface="Arial MT"/>
                <a:cs typeface="Arial MT"/>
              </a:rPr>
              <a:t>company,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merchant.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3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2100" b="1" spc="-10" dirty="0">
                <a:solidFill>
                  <a:srgbClr val="434343"/>
                </a:solidFill>
                <a:latin typeface="Arial"/>
                <a:cs typeface="Arial"/>
              </a:rPr>
              <a:t>Goal:</a:t>
            </a:r>
            <a:endParaRPr sz="2100">
              <a:latin typeface="Arial"/>
              <a:cs typeface="Arial"/>
            </a:endParaRPr>
          </a:p>
          <a:p>
            <a:pPr marL="407034" marR="949325" indent="-394970">
              <a:lnSpc>
                <a:spcPct val="102600"/>
              </a:lnSpc>
              <a:spcBef>
                <a:spcPts val="204"/>
              </a:spcBef>
              <a:buSzPct val="113043"/>
              <a:buChar char="•"/>
              <a:tabLst>
                <a:tab pos="407034" algn="l"/>
              </a:tabLst>
            </a:pPr>
            <a:r>
              <a:rPr sz="2300" spc="-8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9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Arial MT"/>
                <a:cs typeface="Arial MT"/>
              </a:rPr>
              <a:t>algorithms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 MT"/>
                <a:cs typeface="Arial MT"/>
              </a:rPr>
              <a:t>classify </a:t>
            </a:r>
            <a:r>
              <a:rPr sz="2300" spc="-85" dirty="0">
                <a:solidFill>
                  <a:srgbClr val="FFFFFF"/>
                </a:solidFill>
                <a:latin typeface="Arial MT"/>
                <a:cs typeface="Arial MT"/>
              </a:rPr>
              <a:t>fraudulent</a:t>
            </a:r>
            <a:r>
              <a:rPr sz="2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sz="2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Arial MT"/>
                <a:cs typeface="Arial MT"/>
              </a:rPr>
              <a:t>card</a:t>
            </a:r>
            <a:r>
              <a:rPr sz="2300" spc="-75" dirty="0">
                <a:solidFill>
                  <a:srgbClr val="FFFFFF"/>
                </a:solidFill>
                <a:latin typeface="Arial MT"/>
                <a:cs typeface="Arial MT"/>
              </a:rPr>
              <a:t> transactions.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08442" y="93800"/>
            <a:ext cx="201041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800" spc="-345" dirty="0">
                <a:solidFill>
                  <a:srgbClr val="000000"/>
                </a:solidFill>
              </a:rPr>
              <a:t>Problem </a:t>
            </a:r>
            <a:r>
              <a:rPr sz="3800" spc="-170" dirty="0">
                <a:solidFill>
                  <a:srgbClr val="000000"/>
                </a:solidFill>
              </a:rPr>
              <a:t>Overview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4649" y="5494449"/>
            <a:ext cx="3351529" cy="8255"/>
          </a:xfrm>
          <a:custGeom>
            <a:avLst/>
            <a:gdLst/>
            <a:ahLst/>
            <a:cxnLst/>
            <a:rect l="l" t="t" r="r" b="b"/>
            <a:pathLst>
              <a:path w="3351529" h="8254">
                <a:moveTo>
                  <a:pt x="0" y="8099"/>
                </a:moveTo>
                <a:lnTo>
                  <a:pt x="3351299" y="0"/>
                </a:lnTo>
              </a:path>
            </a:pathLst>
          </a:custGeom>
          <a:ln w="50799">
            <a:solidFill>
              <a:srgbClr val="CC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2375" y="1698000"/>
            <a:ext cx="3688079" cy="33020"/>
          </a:xfrm>
          <a:custGeom>
            <a:avLst/>
            <a:gdLst/>
            <a:ahLst/>
            <a:cxnLst/>
            <a:rect l="l" t="t" r="r" b="b"/>
            <a:pathLst>
              <a:path w="3688079" h="33019">
                <a:moveTo>
                  <a:pt x="0" y="0"/>
                </a:moveTo>
                <a:lnTo>
                  <a:pt x="3687899" y="32699"/>
                </a:lnTo>
              </a:path>
            </a:pathLst>
          </a:custGeom>
          <a:ln w="50799">
            <a:solidFill>
              <a:srgbClr val="99FF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8131" y="2850193"/>
            <a:ext cx="3558540" cy="15875"/>
          </a:xfrm>
          <a:custGeom>
            <a:avLst/>
            <a:gdLst/>
            <a:ahLst/>
            <a:cxnLst/>
            <a:rect l="l" t="t" r="r" b="b"/>
            <a:pathLst>
              <a:path w="3558540" h="15875">
                <a:moveTo>
                  <a:pt x="0" y="0"/>
                </a:moveTo>
                <a:lnTo>
                  <a:pt x="3557929" y="15412"/>
                </a:lnTo>
              </a:path>
            </a:pathLst>
          </a:custGeom>
          <a:ln w="50799">
            <a:solidFill>
              <a:srgbClr val="CC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93177" y="31926"/>
            <a:ext cx="7890509" cy="6826250"/>
            <a:chOff x="4293177" y="31926"/>
            <a:chExt cx="7890509" cy="6826250"/>
          </a:xfrm>
        </p:grpSpPr>
        <p:sp>
          <p:nvSpPr>
            <p:cNvPr id="6" name="object 6"/>
            <p:cNvSpPr/>
            <p:nvPr/>
          </p:nvSpPr>
          <p:spPr>
            <a:xfrm>
              <a:off x="4318577" y="4126326"/>
              <a:ext cx="3518535" cy="18415"/>
            </a:xfrm>
            <a:custGeom>
              <a:avLst/>
              <a:gdLst/>
              <a:ahLst/>
              <a:cxnLst/>
              <a:rect l="l" t="t" r="r" b="b"/>
              <a:pathLst>
                <a:path w="3518534" h="18414">
                  <a:moveTo>
                    <a:pt x="0" y="0"/>
                  </a:moveTo>
                  <a:lnTo>
                    <a:pt x="3518399" y="18299"/>
                  </a:lnTo>
                </a:path>
              </a:pathLst>
            </a:custGeom>
            <a:ln w="50799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3142" y="31926"/>
              <a:ext cx="6450965" cy="6826250"/>
            </a:xfrm>
            <a:custGeom>
              <a:avLst/>
              <a:gdLst/>
              <a:ahLst/>
              <a:cxnLst/>
              <a:rect l="l" t="t" r="r" b="b"/>
              <a:pathLst>
                <a:path w="6450965" h="6826250">
                  <a:moveTo>
                    <a:pt x="6430236" y="6826073"/>
                  </a:moveTo>
                  <a:lnTo>
                    <a:pt x="0" y="6826073"/>
                  </a:lnTo>
                  <a:lnTo>
                    <a:pt x="6450485" y="0"/>
                  </a:lnTo>
                  <a:lnTo>
                    <a:pt x="6450183" y="97120"/>
                  </a:lnTo>
                  <a:lnTo>
                    <a:pt x="6449881" y="194673"/>
                  </a:lnTo>
                  <a:lnTo>
                    <a:pt x="6449579" y="292645"/>
                  </a:lnTo>
                  <a:lnTo>
                    <a:pt x="6449277" y="391024"/>
                  </a:lnTo>
                  <a:lnTo>
                    <a:pt x="6448974" y="489795"/>
                  </a:lnTo>
                  <a:lnTo>
                    <a:pt x="6448672" y="588947"/>
                  </a:lnTo>
                  <a:lnTo>
                    <a:pt x="6448370" y="688464"/>
                  </a:lnTo>
                  <a:lnTo>
                    <a:pt x="6448068" y="788335"/>
                  </a:lnTo>
                  <a:lnTo>
                    <a:pt x="6447615" y="938773"/>
                  </a:lnTo>
                  <a:lnTo>
                    <a:pt x="6447161" y="1089931"/>
                  </a:lnTo>
                  <a:lnTo>
                    <a:pt x="6446708" y="1241763"/>
                  </a:lnTo>
                  <a:lnTo>
                    <a:pt x="6446255" y="1394224"/>
                  </a:lnTo>
                  <a:lnTo>
                    <a:pt x="6445801" y="1547270"/>
                  </a:lnTo>
                  <a:lnTo>
                    <a:pt x="6445197" y="1752162"/>
                  </a:lnTo>
                  <a:lnTo>
                    <a:pt x="6444592" y="1957906"/>
                  </a:lnTo>
                  <a:lnTo>
                    <a:pt x="6443837" y="2216124"/>
                  </a:lnTo>
                  <a:lnTo>
                    <a:pt x="6442930" y="2527230"/>
                  </a:lnTo>
                  <a:lnTo>
                    <a:pt x="6441117" y="3152139"/>
                  </a:lnTo>
                  <a:lnTo>
                    <a:pt x="6438548" y="4038795"/>
                  </a:lnTo>
                  <a:lnTo>
                    <a:pt x="6437490" y="4402676"/>
                  </a:lnTo>
                  <a:lnTo>
                    <a:pt x="6436734" y="4661676"/>
                  </a:lnTo>
                  <a:lnTo>
                    <a:pt x="6436130" y="4868166"/>
                  </a:lnTo>
                  <a:lnTo>
                    <a:pt x="6435525" y="5073911"/>
                  </a:lnTo>
                  <a:lnTo>
                    <a:pt x="6435072" y="5227666"/>
                  </a:lnTo>
                  <a:lnTo>
                    <a:pt x="6434619" y="5380896"/>
                  </a:lnTo>
                  <a:lnTo>
                    <a:pt x="6434165" y="5533557"/>
                  </a:lnTo>
                  <a:lnTo>
                    <a:pt x="6433712" y="5685604"/>
                  </a:lnTo>
                  <a:lnTo>
                    <a:pt x="6433259" y="5836992"/>
                  </a:lnTo>
                  <a:lnTo>
                    <a:pt x="6432805" y="5987675"/>
                  </a:lnTo>
                  <a:lnTo>
                    <a:pt x="6432503" y="6087717"/>
                  </a:lnTo>
                  <a:lnTo>
                    <a:pt x="6432201" y="6187412"/>
                  </a:lnTo>
                  <a:lnTo>
                    <a:pt x="6431899" y="6286748"/>
                  </a:lnTo>
                  <a:lnTo>
                    <a:pt x="6431596" y="6385712"/>
                  </a:lnTo>
                  <a:lnTo>
                    <a:pt x="6431294" y="6484288"/>
                  </a:lnTo>
                  <a:lnTo>
                    <a:pt x="6430992" y="6582466"/>
                  </a:lnTo>
                  <a:lnTo>
                    <a:pt x="6430690" y="6680230"/>
                  </a:lnTo>
                  <a:lnTo>
                    <a:pt x="6430388" y="6777568"/>
                  </a:lnTo>
                  <a:lnTo>
                    <a:pt x="6430236" y="6826073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347" y="3163830"/>
              <a:ext cx="172490" cy="14226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041346" y="2642093"/>
              <a:ext cx="172720" cy="471170"/>
            </a:xfrm>
            <a:custGeom>
              <a:avLst/>
              <a:gdLst/>
              <a:ahLst/>
              <a:cxnLst/>
              <a:rect l="l" t="t" r="r" b="b"/>
              <a:pathLst>
                <a:path w="172720" h="471169">
                  <a:moveTo>
                    <a:pt x="0" y="470937"/>
                  </a:moveTo>
                  <a:lnTo>
                    <a:pt x="172490" y="470937"/>
                  </a:lnTo>
                  <a:lnTo>
                    <a:pt x="172490" y="0"/>
                  </a:lnTo>
                  <a:lnTo>
                    <a:pt x="0" y="0"/>
                  </a:lnTo>
                  <a:lnTo>
                    <a:pt x="0" y="470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3647" y="2692893"/>
              <a:ext cx="1433322" cy="14226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3647" y="1219431"/>
              <a:ext cx="1433321" cy="14226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5618" y="4292967"/>
              <a:ext cx="172490" cy="14260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025617" y="3774573"/>
              <a:ext cx="172720" cy="467995"/>
            </a:xfrm>
            <a:custGeom>
              <a:avLst/>
              <a:gdLst/>
              <a:ahLst/>
              <a:cxnLst/>
              <a:rect l="l" t="t" r="r" b="b"/>
              <a:pathLst>
                <a:path w="172720" h="467995">
                  <a:moveTo>
                    <a:pt x="0" y="467593"/>
                  </a:moveTo>
                  <a:lnTo>
                    <a:pt x="172490" y="467593"/>
                  </a:lnTo>
                  <a:lnTo>
                    <a:pt x="172490" y="0"/>
                  </a:lnTo>
                  <a:lnTo>
                    <a:pt x="0" y="0"/>
                  </a:lnTo>
                  <a:lnTo>
                    <a:pt x="0" y="467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037" y="3825373"/>
              <a:ext cx="1433322" cy="14260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1036" y="2348566"/>
              <a:ext cx="1433321" cy="142600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8" y="5423145"/>
              <a:ext cx="172490" cy="14245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09888" y="4903333"/>
              <a:ext cx="172720" cy="469265"/>
            </a:xfrm>
            <a:custGeom>
              <a:avLst/>
              <a:gdLst/>
              <a:ahLst/>
              <a:cxnLst/>
              <a:rect l="l" t="t" r="r" b="b"/>
              <a:pathLst>
                <a:path w="172720" h="469264">
                  <a:moveTo>
                    <a:pt x="0" y="469012"/>
                  </a:moveTo>
                  <a:lnTo>
                    <a:pt x="172490" y="469012"/>
                  </a:lnTo>
                  <a:lnTo>
                    <a:pt x="172490" y="0"/>
                  </a:lnTo>
                  <a:lnTo>
                    <a:pt x="0" y="0"/>
                  </a:lnTo>
                  <a:lnTo>
                    <a:pt x="0" y="469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0047" y="4954133"/>
              <a:ext cx="1433322" cy="14245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0047" y="3478745"/>
              <a:ext cx="1433321" cy="142458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5522" y="6543046"/>
              <a:ext cx="172490" cy="3149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95521" y="6038221"/>
              <a:ext cx="172720" cy="454025"/>
            </a:xfrm>
            <a:custGeom>
              <a:avLst/>
              <a:gdLst/>
              <a:ahLst/>
              <a:cxnLst/>
              <a:rect l="l" t="t" r="r" b="b"/>
              <a:pathLst>
                <a:path w="172720" h="454025">
                  <a:moveTo>
                    <a:pt x="0" y="454024"/>
                  </a:moveTo>
                  <a:lnTo>
                    <a:pt x="172490" y="454024"/>
                  </a:lnTo>
                  <a:lnTo>
                    <a:pt x="172490" y="0"/>
                  </a:lnTo>
                  <a:lnTo>
                    <a:pt x="0" y="0"/>
                  </a:lnTo>
                  <a:lnTo>
                    <a:pt x="0" y="454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8761" y="6089021"/>
              <a:ext cx="1433322" cy="76897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08761" y="4598220"/>
              <a:ext cx="1433321" cy="14399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7559" y="5930259"/>
              <a:ext cx="1015729" cy="92774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22972" y="-23119"/>
            <a:ext cx="3451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Solution</a:t>
            </a:r>
            <a:r>
              <a:rPr spc="-50" dirty="0"/>
              <a:t> </a:t>
            </a:r>
            <a:r>
              <a:rPr spc="-484" dirty="0"/>
              <a:t>Process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090585" y="4838904"/>
            <a:ext cx="59753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b="1" spc="-660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69159" y="3696415"/>
            <a:ext cx="59753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b="1" spc="-409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15532" y="2553927"/>
            <a:ext cx="59753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b="1" spc="-385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13239" y="1459173"/>
            <a:ext cx="59753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b="1" spc="-345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275" y="916724"/>
            <a:ext cx="3007995" cy="5216525"/>
          </a:xfrm>
          <a:custGeom>
            <a:avLst/>
            <a:gdLst/>
            <a:ahLst/>
            <a:cxnLst/>
            <a:rect l="l" t="t" r="r" b="b"/>
            <a:pathLst>
              <a:path w="3007995" h="5216525">
                <a:moveTo>
                  <a:pt x="2506239" y="5216399"/>
                </a:moveTo>
                <a:lnTo>
                  <a:pt x="501259" y="5216399"/>
                </a:lnTo>
                <a:lnTo>
                  <a:pt x="452985" y="5214105"/>
                </a:lnTo>
                <a:lnTo>
                  <a:pt x="406008" y="5207361"/>
                </a:lnTo>
                <a:lnTo>
                  <a:pt x="360540" y="5196378"/>
                </a:lnTo>
                <a:lnTo>
                  <a:pt x="316791" y="5181366"/>
                </a:lnTo>
                <a:lnTo>
                  <a:pt x="274970" y="5162535"/>
                </a:lnTo>
                <a:lnTo>
                  <a:pt x="235287" y="5140095"/>
                </a:lnTo>
                <a:lnTo>
                  <a:pt x="197953" y="5114256"/>
                </a:lnTo>
                <a:lnTo>
                  <a:pt x="163178" y="5085228"/>
                </a:lnTo>
                <a:lnTo>
                  <a:pt x="131171" y="5053221"/>
                </a:lnTo>
                <a:lnTo>
                  <a:pt x="102143" y="5018446"/>
                </a:lnTo>
                <a:lnTo>
                  <a:pt x="76304" y="4981112"/>
                </a:lnTo>
                <a:lnTo>
                  <a:pt x="53864" y="4941429"/>
                </a:lnTo>
                <a:lnTo>
                  <a:pt x="35033" y="4899608"/>
                </a:lnTo>
                <a:lnTo>
                  <a:pt x="20021" y="4855859"/>
                </a:lnTo>
                <a:lnTo>
                  <a:pt x="9038" y="4810391"/>
                </a:lnTo>
                <a:lnTo>
                  <a:pt x="2294" y="4763414"/>
                </a:lnTo>
                <a:lnTo>
                  <a:pt x="0" y="4715140"/>
                </a:lnTo>
                <a:lnTo>
                  <a:pt x="0" y="501260"/>
                </a:lnTo>
                <a:lnTo>
                  <a:pt x="2294" y="452985"/>
                </a:lnTo>
                <a:lnTo>
                  <a:pt x="9038" y="406008"/>
                </a:lnTo>
                <a:lnTo>
                  <a:pt x="20021" y="360540"/>
                </a:lnTo>
                <a:lnTo>
                  <a:pt x="35033" y="316791"/>
                </a:lnTo>
                <a:lnTo>
                  <a:pt x="53864" y="274970"/>
                </a:lnTo>
                <a:lnTo>
                  <a:pt x="76304" y="235287"/>
                </a:lnTo>
                <a:lnTo>
                  <a:pt x="102143" y="197953"/>
                </a:lnTo>
                <a:lnTo>
                  <a:pt x="131171" y="163178"/>
                </a:lnTo>
                <a:lnTo>
                  <a:pt x="163178" y="131171"/>
                </a:lnTo>
                <a:lnTo>
                  <a:pt x="197953" y="102143"/>
                </a:lnTo>
                <a:lnTo>
                  <a:pt x="235287" y="76304"/>
                </a:lnTo>
                <a:lnTo>
                  <a:pt x="274970" y="53864"/>
                </a:lnTo>
                <a:lnTo>
                  <a:pt x="316791" y="35033"/>
                </a:lnTo>
                <a:lnTo>
                  <a:pt x="360540" y="20021"/>
                </a:lnTo>
                <a:lnTo>
                  <a:pt x="406008" y="9038"/>
                </a:lnTo>
                <a:lnTo>
                  <a:pt x="452985" y="2294"/>
                </a:lnTo>
                <a:lnTo>
                  <a:pt x="501259" y="0"/>
                </a:lnTo>
                <a:lnTo>
                  <a:pt x="2506239" y="0"/>
                </a:lnTo>
                <a:lnTo>
                  <a:pt x="2555783" y="2452"/>
                </a:lnTo>
                <a:lnTo>
                  <a:pt x="2604487" y="9720"/>
                </a:lnTo>
                <a:lnTo>
                  <a:pt x="2652024" y="21667"/>
                </a:lnTo>
                <a:lnTo>
                  <a:pt x="2698063" y="38156"/>
                </a:lnTo>
                <a:lnTo>
                  <a:pt x="2742278" y="59051"/>
                </a:lnTo>
                <a:lnTo>
                  <a:pt x="2784339" y="84217"/>
                </a:lnTo>
                <a:lnTo>
                  <a:pt x="2823917" y="113517"/>
                </a:lnTo>
                <a:lnTo>
                  <a:pt x="2860684" y="146815"/>
                </a:lnTo>
                <a:lnTo>
                  <a:pt x="2893982" y="183582"/>
                </a:lnTo>
                <a:lnTo>
                  <a:pt x="2923282" y="223160"/>
                </a:lnTo>
                <a:lnTo>
                  <a:pt x="2948448" y="265221"/>
                </a:lnTo>
                <a:lnTo>
                  <a:pt x="2969343" y="309436"/>
                </a:lnTo>
                <a:lnTo>
                  <a:pt x="2985832" y="355476"/>
                </a:lnTo>
                <a:lnTo>
                  <a:pt x="2997779" y="403012"/>
                </a:lnTo>
                <a:lnTo>
                  <a:pt x="3005047" y="451716"/>
                </a:lnTo>
                <a:lnTo>
                  <a:pt x="3007499" y="501260"/>
                </a:lnTo>
                <a:lnTo>
                  <a:pt x="3007499" y="4715140"/>
                </a:lnTo>
                <a:lnTo>
                  <a:pt x="3005205" y="4763414"/>
                </a:lnTo>
                <a:lnTo>
                  <a:pt x="2998461" y="4810391"/>
                </a:lnTo>
                <a:lnTo>
                  <a:pt x="2987478" y="4855859"/>
                </a:lnTo>
                <a:lnTo>
                  <a:pt x="2972466" y="4899608"/>
                </a:lnTo>
                <a:lnTo>
                  <a:pt x="2953635" y="4941429"/>
                </a:lnTo>
                <a:lnTo>
                  <a:pt x="2931195" y="4981112"/>
                </a:lnTo>
                <a:lnTo>
                  <a:pt x="2905356" y="5018446"/>
                </a:lnTo>
                <a:lnTo>
                  <a:pt x="2876328" y="5053221"/>
                </a:lnTo>
                <a:lnTo>
                  <a:pt x="2844321" y="5085228"/>
                </a:lnTo>
                <a:lnTo>
                  <a:pt x="2809546" y="5114256"/>
                </a:lnTo>
                <a:lnTo>
                  <a:pt x="2772212" y="5140095"/>
                </a:lnTo>
                <a:lnTo>
                  <a:pt x="2732529" y="5162535"/>
                </a:lnTo>
                <a:lnTo>
                  <a:pt x="2690708" y="5181366"/>
                </a:lnTo>
                <a:lnTo>
                  <a:pt x="2646959" y="5196378"/>
                </a:lnTo>
                <a:lnTo>
                  <a:pt x="2601491" y="5207361"/>
                </a:lnTo>
                <a:lnTo>
                  <a:pt x="2554514" y="5214105"/>
                </a:lnTo>
                <a:lnTo>
                  <a:pt x="2506239" y="5216399"/>
                </a:lnTo>
                <a:close/>
              </a:path>
            </a:pathLst>
          </a:custGeom>
          <a:solidFill>
            <a:srgbClr val="C1E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4487" y="963205"/>
            <a:ext cx="245364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-Our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dataset,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obtained 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Kaggle,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Arial MT"/>
                <a:cs typeface="Arial MT"/>
              </a:rPr>
              <a:t>consists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of 284,807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card 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transactions,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492 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(.172%)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fraudulent 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31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(V1,V2,..., 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V28,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 MT"/>
                <a:cs typeface="Arial MT"/>
              </a:rPr>
              <a:t>Time,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Amount,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Class).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4487" y="3157765"/>
            <a:ext cx="2480945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39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8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feature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Class.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It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takes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fraud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otherwise.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26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apply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supervised </a:t>
            </a:r>
            <a:r>
              <a:rPr sz="1800" spc="-155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learning 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algorithms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Arial MT"/>
                <a:cs typeface="Arial MT"/>
              </a:rPr>
              <a:t>(LR,RF,SVM)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ANN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obtain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models 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predicting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fraud.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49000" y="4223034"/>
            <a:ext cx="2865120" cy="11950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latin typeface="Arial"/>
                <a:cs typeface="Arial"/>
              </a:rPr>
              <a:t>Analyse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Data: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first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acquired,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analyzed,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visualized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preprocessed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-25" dirty="0">
                <a:latin typeface="Arial MT"/>
                <a:cs typeface="Arial MT"/>
              </a:rPr>
              <a:t> the </a:t>
            </a:r>
            <a:r>
              <a:rPr sz="1200" dirty="0">
                <a:latin typeface="Arial MT"/>
                <a:cs typeface="Arial MT"/>
              </a:rPr>
              <a:t>StandardScaler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pipeline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first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3 </a:t>
            </a:r>
            <a:r>
              <a:rPr sz="1200" spc="-10" dirty="0">
                <a:latin typeface="Arial MT"/>
                <a:cs typeface="Arial MT"/>
              </a:rPr>
              <a:t>models.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85500" y="2923991"/>
            <a:ext cx="3220085" cy="11315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latin typeface="Arial"/>
                <a:cs typeface="Arial"/>
              </a:rPr>
              <a:t>Analytical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4700"/>
              </a:lnSpc>
              <a:spcBef>
                <a:spcPts val="18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decided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diverse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selection: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400" spc="-280" dirty="0">
                <a:latin typeface="Arial MT"/>
                <a:cs typeface="Arial MT"/>
              </a:rPr>
              <a:t>LR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45" dirty="0">
                <a:latin typeface="Arial MT"/>
                <a:cs typeface="Arial MT"/>
              </a:rPr>
              <a:t>(RM),RF(MDS),SVM(ADP), </a:t>
            </a:r>
            <a:r>
              <a:rPr sz="1400" spc="-10" dirty="0">
                <a:latin typeface="Arial MT"/>
                <a:cs typeface="Arial MT"/>
              </a:rPr>
              <a:t>ANN(MDS).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04428" y="1751987"/>
            <a:ext cx="2875280" cy="8566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latin typeface="Arial"/>
                <a:cs typeface="Arial"/>
              </a:rPr>
              <a:t>Models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Preparation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80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split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training data.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2083" y="432649"/>
            <a:ext cx="3272790" cy="10121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latin typeface="Arial"/>
                <a:cs typeface="Arial"/>
              </a:rPr>
              <a:t>Models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latin typeface="Arial MT"/>
                <a:cs typeface="Arial MT"/>
              </a:rPr>
              <a:t>Several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measures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validation. Accuracy,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precision,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f1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score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recall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all </a:t>
            </a:r>
            <a:r>
              <a:rPr sz="1200" spc="-10" dirty="0">
                <a:latin typeface="Arial MT"/>
                <a:cs typeface="Arial MT"/>
              </a:rPr>
              <a:t>compared.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725" y="1028700"/>
            <a:ext cx="11890375" cy="5819775"/>
            <a:chOff x="217725" y="1028700"/>
            <a:chExt cx="11890375" cy="581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764" y="1028700"/>
              <a:ext cx="11871000" cy="5651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913" y="1066800"/>
              <a:ext cx="11756699" cy="5537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7725" y="1071391"/>
              <a:ext cx="11757025" cy="1072515"/>
            </a:xfrm>
            <a:custGeom>
              <a:avLst/>
              <a:gdLst/>
              <a:ahLst/>
              <a:cxnLst/>
              <a:rect l="l" t="t" r="r" b="b"/>
              <a:pathLst>
                <a:path w="11757025" h="1072514">
                  <a:moveTo>
                    <a:pt x="11750065" y="1072002"/>
                  </a:moveTo>
                  <a:lnTo>
                    <a:pt x="2765" y="1072002"/>
                  </a:lnTo>
                  <a:lnTo>
                    <a:pt x="16130" y="871863"/>
                  </a:lnTo>
                  <a:lnTo>
                    <a:pt x="6861" y="818041"/>
                  </a:lnTo>
                  <a:lnTo>
                    <a:pt x="1541" y="765552"/>
                  </a:lnTo>
                  <a:lnTo>
                    <a:pt x="0" y="714439"/>
                  </a:lnTo>
                  <a:lnTo>
                    <a:pt x="2064" y="664740"/>
                  </a:lnTo>
                  <a:lnTo>
                    <a:pt x="7565" y="616496"/>
                  </a:lnTo>
                  <a:lnTo>
                    <a:pt x="16329" y="569747"/>
                  </a:lnTo>
                  <a:lnTo>
                    <a:pt x="28186" y="524534"/>
                  </a:lnTo>
                  <a:lnTo>
                    <a:pt x="42965" y="480897"/>
                  </a:lnTo>
                  <a:lnTo>
                    <a:pt x="60494" y="438876"/>
                  </a:lnTo>
                  <a:lnTo>
                    <a:pt x="80602" y="398512"/>
                  </a:lnTo>
                  <a:lnTo>
                    <a:pt x="103117" y="359845"/>
                  </a:lnTo>
                  <a:lnTo>
                    <a:pt x="127868" y="322915"/>
                  </a:lnTo>
                  <a:lnTo>
                    <a:pt x="154684" y="287763"/>
                  </a:lnTo>
                  <a:lnTo>
                    <a:pt x="183394" y="254429"/>
                  </a:lnTo>
                  <a:lnTo>
                    <a:pt x="213826" y="222954"/>
                  </a:lnTo>
                  <a:lnTo>
                    <a:pt x="245810" y="193376"/>
                  </a:lnTo>
                  <a:lnTo>
                    <a:pt x="279172" y="165738"/>
                  </a:lnTo>
                  <a:lnTo>
                    <a:pt x="313743" y="140079"/>
                  </a:lnTo>
                  <a:lnTo>
                    <a:pt x="349352" y="116440"/>
                  </a:lnTo>
                  <a:lnTo>
                    <a:pt x="385825" y="94861"/>
                  </a:lnTo>
                  <a:lnTo>
                    <a:pt x="422994" y="75382"/>
                  </a:lnTo>
                  <a:lnTo>
                    <a:pt x="460685" y="58043"/>
                  </a:lnTo>
                  <a:lnTo>
                    <a:pt x="498728" y="42886"/>
                  </a:lnTo>
                  <a:lnTo>
                    <a:pt x="536951" y="29950"/>
                  </a:lnTo>
                  <a:lnTo>
                    <a:pt x="575184" y="19275"/>
                  </a:lnTo>
                  <a:lnTo>
                    <a:pt x="613254" y="10903"/>
                  </a:lnTo>
                  <a:lnTo>
                    <a:pt x="650991" y="4872"/>
                  </a:lnTo>
                  <a:lnTo>
                    <a:pt x="724780" y="0"/>
                  </a:lnTo>
                  <a:lnTo>
                    <a:pt x="11028050" y="0"/>
                  </a:lnTo>
                  <a:lnTo>
                    <a:pt x="11104729" y="7081"/>
                  </a:lnTo>
                  <a:lnTo>
                    <a:pt x="11144095" y="15705"/>
                  </a:lnTo>
                  <a:lnTo>
                    <a:pt x="11183875" y="27515"/>
                  </a:lnTo>
                  <a:lnTo>
                    <a:pt x="11223867" y="42360"/>
                  </a:lnTo>
                  <a:lnTo>
                    <a:pt x="11263869" y="60087"/>
                  </a:lnTo>
                  <a:lnTo>
                    <a:pt x="11303678" y="80545"/>
                  </a:lnTo>
                  <a:lnTo>
                    <a:pt x="11343093" y="103581"/>
                  </a:lnTo>
                  <a:lnTo>
                    <a:pt x="11381909" y="129044"/>
                  </a:lnTo>
                  <a:lnTo>
                    <a:pt x="11419926" y="156781"/>
                  </a:lnTo>
                  <a:lnTo>
                    <a:pt x="11456940" y="186642"/>
                  </a:lnTo>
                  <a:lnTo>
                    <a:pt x="11492750" y="218474"/>
                  </a:lnTo>
                  <a:lnTo>
                    <a:pt x="11527153" y="252124"/>
                  </a:lnTo>
                  <a:lnTo>
                    <a:pt x="11559946" y="287442"/>
                  </a:lnTo>
                  <a:lnTo>
                    <a:pt x="11590927" y="324275"/>
                  </a:lnTo>
                  <a:lnTo>
                    <a:pt x="11619893" y="362471"/>
                  </a:lnTo>
                  <a:lnTo>
                    <a:pt x="11646643" y="401878"/>
                  </a:lnTo>
                  <a:lnTo>
                    <a:pt x="11670974" y="442345"/>
                  </a:lnTo>
                  <a:lnTo>
                    <a:pt x="11692683" y="483720"/>
                  </a:lnTo>
                  <a:lnTo>
                    <a:pt x="11711569" y="525850"/>
                  </a:lnTo>
                  <a:lnTo>
                    <a:pt x="11727428" y="568584"/>
                  </a:lnTo>
                  <a:lnTo>
                    <a:pt x="11740058" y="611769"/>
                  </a:lnTo>
                  <a:lnTo>
                    <a:pt x="11749257" y="655255"/>
                  </a:lnTo>
                  <a:lnTo>
                    <a:pt x="11754822" y="698888"/>
                  </a:lnTo>
                  <a:lnTo>
                    <a:pt x="11756551" y="742517"/>
                  </a:lnTo>
                  <a:lnTo>
                    <a:pt x="11754242" y="785991"/>
                  </a:lnTo>
                  <a:lnTo>
                    <a:pt x="11747693" y="829157"/>
                  </a:lnTo>
                  <a:lnTo>
                    <a:pt x="11736700" y="871863"/>
                  </a:lnTo>
                  <a:lnTo>
                    <a:pt x="11750065" y="1072002"/>
                  </a:lnTo>
                  <a:close/>
                </a:path>
              </a:pathLst>
            </a:custGeom>
            <a:solidFill>
              <a:srgbClr val="C1E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9249" y="1080744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4">
                  <a:moveTo>
                    <a:pt x="360006" y="180009"/>
                  </a:moveTo>
                  <a:lnTo>
                    <a:pt x="353568" y="132156"/>
                  </a:lnTo>
                  <a:lnTo>
                    <a:pt x="335432" y="89154"/>
                  </a:lnTo>
                  <a:lnTo>
                    <a:pt x="307276" y="52730"/>
                  </a:lnTo>
                  <a:lnTo>
                    <a:pt x="270852" y="24587"/>
                  </a:lnTo>
                  <a:lnTo>
                    <a:pt x="227850" y="6438"/>
                  </a:lnTo>
                  <a:lnTo>
                    <a:pt x="179997" y="0"/>
                  </a:lnTo>
                  <a:lnTo>
                    <a:pt x="132156" y="6438"/>
                  </a:lnTo>
                  <a:lnTo>
                    <a:pt x="89154" y="24587"/>
                  </a:lnTo>
                  <a:lnTo>
                    <a:pt x="52717" y="52730"/>
                  </a:lnTo>
                  <a:lnTo>
                    <a:pt x="24574" y="89154"/>
                  </a:lnTo>
                  <a:lnTo>
                    <a:pt x="6426" y="132156"/>
                  </a:lnTo>
                  <a:lnTo>
                    <a:pt x="0" y="180009"/>
                  </a:lnTo>
                  <a:lnTo>
                    <a:pt x="0" y="360006"/>
                  </a:lnTo>
                  <a:lnTo>
                    <a:pt x="360006" y="360006"/>
                  </a:lnTo>
                  <a:lnTo>
                    <a:pt x="360006" y="180009"/>
                  </a:lnTo>
                  <a:close/>
                </a:path>
                <a:path w="1800225" h="360044">
                  <a:moveTo>
                    <a:pt x="1799996" y="180009"/>
                  </a:moveTo>
                  <a:lnTo>
                    <a:pt x="1793570" y="132156"/>
                  </a:lnTo>
                  <a:lnTo>
                    <a:pt x="1775421" y="89154"/>
                  </a:lnTo>
                  <a:lnTo>
                    <a:pt x="1747278" y="52730"/>
                  </a:lnTo>
                  <a:lnTo>
                    <a:pt x="1710855" y="24587"/>
                  </a:lnTo>
                  <a:lnTo>
                    <a:pt x="1667852" y="6438"/>
                  </a:lnTo>
                  <a:lnTo>
                    <a:pt x="1619999" y="0"/>
                  </a:lnTo>
                  <a:lnTo>
                    <a:pt x="1572145" y="6438"/>
                  </a:lnTo>
                  <a:lnTo>
                    <a:pt x="1529156" y="24587"/>
                  </a:lnTo>
                  <a:lnTo>
                    <a:pt x="1492719" y="52730"/>
                  </a:lnTo>
                  <a:lnTo>
                    <a:pt x="1464576" y="89154"/>
                  </a:lnTo>
                  <a:lnTo>
                    <a:pt x="1446428" y="132156"/>
                  </a:lnTo>
                  <a:lnTo>
                    <a:pt x="1440002" y="180009"/>
                  </a:lnTo>
                  <a:lnTo>
                    <a:pt x="1440002" y="360006"/>
                  </a:lnTo>
                  <a:lnTo>
                    <a:pt x="1799996" y="360006"/>
                  </a:lnTo>
                  <a:lnTo>
                    <a:pt x="1799996" y="180009"/>
                  </a:lnTo>
                  <a:close/>
                </a:path>
              </a:pathLst>
            </a:custGeom>
            <a:solidFill>
              <a:srgbClr val="002060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220" y="1317706"/>
              <a:ext cx="2261600" cy="5249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09256" y="1260742"/>
              <a:ext cx="2160270" cy="5148580"/>
            </a:xfrm>
            <a:custGeom>
              <a:avLst/>
              <a:gdLst/>
              <a:ahLst/>
              <a:cxnLst/>
              <a:rect l="l" t="t" r="r" b="b"/>
              <a:pathLst>
                <a:path w="2160270" h="5148580">
                  <a:moveTo>
                    <a:pt x="1799992" y="5147999"/>
                  </a:moveTo>
                  <a:lnTo>
                    <a:pt x="360006" y="5147999"/>
                  </a:lnTo>
                  <a:lnTo>
                    <a:pt x="311156" y="5144713"/>
                  </a:lnTo>
                  <a:lnTo>
                    <a:pt x="264303" y="5135140"/>
                  </a:lnTo>
                  <a:lnTo>
                    <a:pt x="219876" y="5119708"/>
                  </a:lnTo>
                  <a:lnTo>
                    <a:pt x="178304" y="5098848"/>
                  </a:lnTo>
                  <a:lnTo>
                    <a:pt x="140017" y="5072987"/>
                  </a:lnTo>
                  <a:lnTo>
                    <a:pt x="105443" y="5042556"/>
                  </a:lnTo>
                  <a:lnTo>
                    <a:pt x="75012" y="5007982"/>
                  </a:lnTo>
                  <a:lnTo>
                    <a:pt x="49151" y="4969695"/>
                  </a:lnTo>
                  <a:lnTo>
                    <a:pt x="28291" y="4928123"/>
                  </a:lnTo>
                  <a:lnTo>
                    <a:pt x="12859" y="4883696"/>
                  </a:lnTo>
                  <a:lnTo>
                    <a:pt x="3286" y="4836843"/>
                  </a:lnTo>
                  <a:lnTo>
                    <a:pt x="0" y="4787992"/>
                  </a:lnTo>
                  <a:lnTo>
                    <a:pt x="0" y="360007"/>
                  </a:lnTo>
                  <a:lnTo>
                    <a:pt x="3183" y="312686"/>
                  </a:lnTo>
                  <a:lnTo>
                    <a:pt x="3286" y="311156"/>
                  </a:lnTo>
                  <a:lnTo>
                    <a:pt x="12859" y="264303"/>
                  </a:lnTo>
                  <a:lnTo>
                    <a:pt x="28291" y="219876"/>
                  </a:lnTo>
                  <a:lnTo>
                    <a:pt x="49151" y="178304"/>
                  </a:lnTo>
                  <a:lnTo>
                    <a:pt x="75012" y="140017"/>
                  </a:lnTo>
                  <a:lnTo>
                    <a:pt x="105443" y="105443"/>
                  </a:lnTo>
                  <a:lnTo>
                    <a:pt x="140017" y="75012"/>
                  </a:lnTo>
                  <a:lnTo>
                    <a:pt x="178304" y="49151"/>
                  </a:lnTo>
                  <a:lnTo>
                    <a:pt x="219876" y="28291"/>
                  </a:lnTo>
                  <a:lnTo>
                    <a:pt x="264303" y="12859"/>
                  </a:lnTo>
                  <a:lnTo>
                    <a:pt x="311156" y="3286"/>
                  </a:lnTo>
                  <a:lnTo>
                    <a:pt x="360006" y="0"/>
                  </a:lnTo>
                  <a:lnTo>
                    <a:pt x="1799992" y="0"/>
                  </a:lnTo>
                  <a:lnTo>
                    <a:pt x="1847313" y="3122"/>
                  </a:lnTo>
                  <a:lnTo>
                    <a:pt x="1893423" y="12334"/>
                  </a:lnTo>
                  <a:lnTo>
                    <a:pt x="1937761" y="27403"/>
                  </a:lnTo>
                  <a:lnTo>
                    <a:pt x="1979769" y="48099"/>
                  </a:lnTo>
                  <a:lnTo>
                    <a:pt x="2018887" y="74190"/>
                  </a:lnTo>
                  <a:lnTo>
                    <a:pt x="2054556" y="105443"/>
                  </a:lnTo>
                  <a:lnTo>
                    <a:pt x="2085809" y="141112"/>
                  </a:lnTo>
                  <a:lnTo>
                    <a:pt x="2111899" y="180230"/>
                  </a:lnTo>
                  <a:lnTo>
                    <a:pt x="2132596" y="222238"/>
                  </a:lnTo>
                  <a:lnTo>
                    <a:pt x="2147665" y="266576"/>
                  </a:lnTo>
                  <a:lnTo>
                    <a:pt x="2156877" y="312686"/>
                  </a:lnTo>
                  <a:lnTo>
                    <a:pt x="2159999" y="360007"/>
                  </a:lnTo>
                  <a:lnTo>
                    <a:pt x="2159999" y="4787992"/>
                  </a:lnTo>
                  <a:lnTo>
                    <a:pt x="2156713" y="4836843"/>
                  </a:lnTo>
                  <a:lnTo>
                    <a:pt x="2147140" y="4883696"/>
                  </a:lnTo>
                  <a:lnTo>
                    <a:pt x="2131708" y="4928123"/>
                  </a:lnTo>
                  <a:lnTo>
                    <a:pt x="2110848" y="4969695"/>
                  </a:lnTo>
                  <a:lnTo>
                    <a:pt x="2084987" y="5007982"/>
                  </a:lnTo>
                  <a:lnTo>
                    <a:pt x="2054556" y="5042556"/>
                  </a:lnTo>
                  <a:lnTo>
                    <a:pt x="2019982" y="5072987"/>
                  </a:lnTo>
                  <a:lnTo>
                    <a:pt x="1981695" y="5098848"/>
                  </a:lnTo>
                  <a:lnTo>
                    <a:pt x="1940123" y="5119708"/>
                  </a:lnTo>
                  <a:lnTo>
                    <a:pt x="1895697" y="5135140"/>
                  </a:lnTo>
                  <a:lnTo>
                    <a:pt x="1848843" y="5144713"/>
                  </a:lnTo>
                  <a:lnTo>
                    <a:pt x="1799992" y="5147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8259" y="1105804"/>
              <a:ext cx="1541600" cy="1361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69257" y="1066801"/>
              <a:ext cx="1440180" cy="1260475"/>
            </a:xfrm>
            <a:custGeom>
              <a:avLst/>
              <a:gdLst/>
              <a:ahLst/>
              <a:cxnLst/>
              <a:rect l="l" t="t" r="r" b="b"/>
              <a:pathLst>
                <a:path w="1440179" h="1260475">
                  <a:moveTo>
                    <a:pt x="719999" y="1259999"/>
                  </a:moveTo>
                  <a:lnTo>
                    <a:pt x="668580" y="1258418"/>
                  </a:lnTo>
                  <a:lnTo>
                    <a:pt x="618136" y="1253743"/>
                  </a:lnTo>
                  <a:lnTo>
                    <a:pt x="568790" y="1246083"/>
                  </a:lnTo>
                  <a:lnTo>
                    <a:pt x="520664" y="1235543"/>
                  </a:lnTo>
                  <a:lnTo>
                    <a:pt x="473878" y="1222231"/>
                  </a:lnTo>
                  <a:lnTo>
                    <a:pt x="428556" y="1206252"/>
                  </a:lnTo>
                  <a:lnTo>
                    <a:pt x="384819" y="1187714"/>
                  </a:lnTo>
                  <a:lnTo>
                    <a:pt x="342789" y="1166723"/>
                  </a:lnTo>
                  <a:lnTo>
                    <a:pt x="302587" y="1143386"/>
                  </a:lnTo>
                  <a:lnTo>
                    <a:pt x="264336" y="1117808"/>
                  </a:lnTo>
                  <a:lnTo>
                    <a:pt x="228157" y="1090098"/>
                  </a:lnTo>
                  <a:lnTo>
                    <a:pt x="194172" y="1060362"/>
                  </a:lnTo>
                  <a:lnTo>
                    <a:pt x="162503" y="1028705"/>
                  </a:lnTo>
                  <a:lnTo>
                    <a:pt x="133272" y="995235"/>
                  </a:lnTo>
                  <a:lnTo>
                    <a:pt x="106601" y="960059"/>
                  </a:lnTo>
                  <a:lnTo>
                    <a:pt x="82611" y="923282"/>
                  </a:lnTo>
                  <a:lnTo>
                    <a:pt x="61425" y="885012"/>
                  </a:lnTo>
                  <a:lnTo>
                    <a:pt x="43164" y="845355"/>
                  </a:lnTo>
                  <a:lnTo>
                    <a:pt x="27950" y="804418"/>
                  </a:lnTo>
                  <a:lnTo>
                    <a:pt x="15904" y="762307"/>
                  </a:lnTo>
                  <a:lnTo>
                    <a:pt x="7149" y="719130"/>
                  </a:lnTo>
                  <a:lnTo>
                    <a:pt x="1807" y="674991"/>
                  </a:lnTo>
                  <a:lnTo>
                    <a:pt x="0" y="629999"/>
                  </a:lnTo>
                  <a:lnTo>
                    <a:pt x="2268" y="593366"/>
                  </a:lnTo>
                  <a:lnTo>
                    <a:pt x="17867" y="522173"/>
                  </a:lnTo>
                  <a:lnTo>
                    <a:pt x="42541" y="452682"/>
                  </a:lnTo>
                  <a:lnTo>
                    <a:pt x="56154" y="418176"/>
                  </a:lnTo>
                  <a:lnTo>
                    <a:pt x="69484" y="383616"/>
                  </a:lnTo>
                  <a:lnTo>
                    <a:pt x="81679" y="348844"/>
                  </a:lnTo>
                  <a:lnTo>
                    <a:pt x="91889" y="313699"/>
                  </a:lnTo>
                  <a:lnTo>
                    <a:pt x="99262" y="278023"/>
                  </a:lnTo>
                  <a:lnTo>
                    <a:pt x="102949" y="241656"/>
                  </a:lnTo>
                  <a:lnTo>
                    <a:pt x="102099" y="204437"/>
                  </a:lnTo>
                  <a:lnTo>
                    <a:pt x="95859" y="166209"/>
                  </a:lnTo>
                  <a:lnTo>
                    <a:pt x="83380" y="126810"/>
                  </a:lnTo>
                  <a:lnTo>
                    <a:pt x="63811" y="86082"/>
                  </a:lnTo>
                  <a:lnTo>
                    <a:pt x="36301" y="43865"/>
                  </a:lnTo>
                  <a:lnTo>
                    <a:pt x="0" y="0"/>
                  </a:lnTo>
                  <a:lnTo>
                    <a:pt x="1439999" y="0"/>
                  </a:lnTo>
                  <a:lnTo>
                    <a:pt x="1396845" y="37157"/>
                  </a:lnTo>
                  <a:lnTo>
                    <a:pt x="1363546" y="73822"/>
                  </a:lnTo>
                  <a:lnTo>
                    <a:pt x="1339206" y="110039"/>
                  </a:lnTo>
                  <a:lnTo>
                    <a:pt x="1322930" y="145853"/>
                  </a:lnTo>
                  <a:lnTo>
                    <a:pt x="1310984" y="216451"/>
                  </a:lnTo>
                  <a:lnTo>
                    <a:pt x="1313522" y="251324"/>
                  </a:lnTo>
                  <a:lnTo>
                    <a:pt x="1331143" y="320443"/>
                  </a:lnTo>
                  <a:lnTo>
                    <a:pt x="1359514" y="389024"/>
                  </a:lnTo>
                  <a:lnTo>
                    <a:pt x="1391469" y="457426"/>
                  </a:lnTo>
                  <a:lnTo>
                    <a:pt x="1406551" y="491672"/>
                  </a:lnTo>
                  <a:lnTo>
                    <a:pt x="1419841" y="526007"/>
                  </a:lnTo>
                  <a:lnTo>
                    <a:pt x="1430443" y="560477"/>
                  </a:lnTo>
                  <a:lnTo>
                    <a:pt x="1437461" y="595126"/>
                  </a:lnTo>
                  <a:lnTo>
                    <a:pt x="1439999" y="629999"/>
                  </a:lnTo>
                  <a:lnTo>
                    <a:pt x="1438192" y="674991"/>
                  </a:lnTo>
                  <a:lnTo>
                    <a:pt x="1432850" y="719130"/>
                  </a:lnTo>
                  <a:lnTo>
                    <a:pt x="1424095" y="762307"/>
                  </a:lnTo>
                  <a:lnTo>
                    <a:pt x="1412049" y="804418"/>
                  </a:lnTo>
                  <a:lnTo>
                    <a:pt x="1396835" y="845355"/>
                  </a:lnTo>
                  <a:lnTo>
                    <a:pt x="1378574" y="885012"/>
                  </a:lnTo>
                  <a:lnTo>
                    <a:pt x="1357388" y="923282"/>
                  </a:lnTo>
                  <a:lnTo>
                    <a:pt x="1333398" y="960059"/>
                  </a:lnTo>
                  <a:lnTo>
                    <a:pt x="1306727" y="995235"/>
                  </a:lnTo>
                  <a:lnTo>
                    <a:pt x="1277496" y="1028705"/>
                  </a:lnTo>
                  <a:lnTo>
                    <a:pt x="1245827" y="1060362"/>
                  </a:lnTo>
                  <a:lnTo>
                    <a:pt x="1211842" y="1090098"/>
                  </a:lnTo>
                  <a:lnTo>
                    <a:pt x="1175663" y="1117808"/>
                  </a:lnTo>
                  <a:lnTo>
                    <a:pt x="1137412" y="1143386"/>
                  </a:lnTo>
                  <a:lnTo>
                    <a:pt x="1097210" y="1166723"/>
                  </a:lnTo>
                  <a:lnTo>
                    <a:pt x="1055180" y="1187714"/>
                  </a:lnTo>
                  <a:lnTo>
                    <a:pt x="1011443" y="1206252"/>
                  </a:lnTo>
                  <a:lnTo>
                    <a:pt x="966121" y="1222231"/>
                  </a:lnTo>
                  <a:lnTo>
                    <a:pt x="919335" y="1235543"/>
                  </a:lnTo>
                  <a:lnTo>
                    <a:pt x="871209" y="1246083"/>
                  </a:lnTo>
                  <a:lnTo>
                    <a:pt x="821863" y="1253743"/>
                  </a:lnTo>
                  <a:lnTo>
                    <a:pt x="771419" y="1258418"/>
                  </a:lnTo>
                  <a:lnTo>
                    <a:pt x="719999" y="125999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9250" y="1080744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4">
                  <a:moveTo>
                    <a:pt x="359994" y="180009"/>
                  </a:moveTo>
                  <a:lnTo>
                    <a:pt x="353568" y="132156"/>
                  </a:lnTo>
                  <a:lnTo>
                    <a:pt x="335419" y="89154"/>
                  </a:lnTo>
                  <a:lnTo>
                    <a:pt x="307276" y="52730"/>
                  </a:lnTo>
                  <a:lnTo>
                    <a:pt x="270852" y="24587"/>
                  </a:lnTo>
                  <a:lnTo>
                    <a:pt x="227850" y="6438"/>
                  </a:lnTo>
                  <a:lnTo>
                    <a:pt x="179997" y="0"/>
                  </a:lnTo>
                  <a:lnTo>
                    <a:pt x="132143" y="6438"/>
                  </a:lnTo>
                  <a:lnTo>
                    <a:pt x="89154" y="24587"/>
                  </a:lnTo>
                  <a:lnTo>
                    <a:pt x="52717" y="52730"/>
                  </a:lnTo>
                  <a:lnTo>
                    <a:pt x="24574" y="89154"/>
                  </a:lnTo>
                  <a:lnTo>
                    <a:pt x="6426" y="132156"/>
                  </a:lnTo>
                  <a:lnTo>
                    <a:pt x="0" y="180009"/>
                  </a:lnTo>
                  <a:lnTo>
                    <a:pt x="0" y="360006"/>
                  </a:lnTo>
                  <a:lnTo>
                    <a:pt x="359994" y="360006"/>
                  </a:lnTo>
                  <a:lnTo>
                    <a:pt x="359994" y="180009"/>
                  </a:lnTo>
                  <a:close/>
                </a:path>
                <a:path w="1800225" h="360044">
                  <a:moveTo>
                    <a:pt x="1799996" y="180009"/>
                  </a:moveTo>
                  <a:lnTo>
                    <a:pt x="1793570" y="132156"/>
                  </a:lnTo>
                  <a:lnTo>
                    <a:pt x="1775421" y="89154"/>
                  </a:lnTo>
                  <a:lnTo>
                    <a:pt x="1747278" y="52730"/>
                  </a:lnTo>
                  <a:lnTo>
                    <a:pt x="1710855" y="24587"/>
                  </a:lnTo>
                  <a:lnTo>
                    <a:pt x="1667852" y="6438"/>
                  </a:lnTo>
                  <a:lnTo>
                    <a:pt x="1619999" y="0"/>
                  </a:lnTo>
                  <a:lnTo>
                    <a:pt x="1572145" y="6438"/>
                  </a:lnTo>
                  <a:lnTo>
                    <a:pt x="1529156" y="24587"/>
                  </a:lnTo>
                  <a:lnTo>
                    <a:pt x="1492719" y="52730"/>
                  </a:lnTo>
                  <a:lnTo>
                    <a:pt x="1464576" y="89154"/>
                  </a:lnTo>
                  <a:lnTo>
                    <a:pt x="1446428" y="132156"/>
                  </a:lnTo>
                  <a:lnTo>
                    <a:pt x="1440002" y="180009"/>
                  </a:lnTo>
                  <a:lnTo>
                    <a:pt x="1440002" y="360006"/>
                  </a:lnTo>
                  <a:lnTo>
                    <a:pt x="1799996" y="360006"/>
                  </a:lnTo>
                  <a:lnTo>
                    <a:pt x="1799996" y="180009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220" y="1317706"/>
              <a:ext cx="2261600" cy="5249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69257" y="1260742"/>
              <a:ext cx="2160270" cy="5148580"/>
            </a:xfrm>
            <a:custGeom>
              <a:avLst/>
              <a:gdLst/>
              <a:ahLst/>
              <a:cxnLst/>
              <a:rect l="l" t="t" r="r" b="b"/>
              <a:pathLst>
                <a:path w="2160270" h="5148580">
                  <a:moveTo>
                    <a:pt x="1799992" y="5147999"/>
                  </a:moveTo>
                  <a:lnTo>
                    <a:pt x="360006" y="5147999"/>
                  </a:lnTo>
                  <a:lnTo>
                    <a:pt x="311156" y="5144713"/>
                  </a:lnTo>
                  <a:lnTo>
                    <a:pt x="264303" y="5135140"/>
                  </a:lnTo>
                  <a:lnTo>
                    <a:pt x="219876" y="5119708"/>
                  </a:lnTo>
                  <a:lnTo>
                    <a:pt x="178304" y="5098848"/>
                  </a:lnTo>
                  <a:lnTo>
                    <a:pt x="140017" y="5072987"/>
                  </a:lnTo>
                  <a:lnTo>
                    <a:pt x="105443" y="5042556"/>
                  </a:lnTo>
                  <a:lnTo>
                    <a:pt x="75012" y="5007982"/>
                  </a:lnTo>
                  <a:lnTo>
                    <a:pt x="49151" y="4969695"/>
                  </a:lnTo>
                  <a:lnTo>
                    <a:pt x="28291" y="4928123"/>
                  </a:lnTo>
                  <a:lnTo>
                    <a:pt x="12859" y="4883696"/>
                  </a:lnTo>
                  <a:lnTo>
                    <a:pt x="3286" y="4836843"/>
                  </a:lnTo>
                  <a:lnTo>
                    <a:pt x="0" y="4787992"/>
                  </a:lnTo>
                  <a:lnTo>
                    <a:pt x="0" y="360007"/>
                  </a:lnTo>
                  <a:lnTo>
                    <a:pt x="3183" y="312686"/>
                  </a:lnTo>
                  <a:lnTo>
                    <a:pt x="3286" y="311156"/>
                  </a:lnTo>
                  <a:lnTo>
                    <a:pt x="12859" y="264303"/>
                  </a:lnTo>
                  <a:lnTo>
                    <a:pt x="28291" y="219876"/>
                  </a:lnTo>
                  <a:lnTo>
                    <a:pt x="49151" y="178304"/>
                  </a:lnTo>
                  <a:lnTo>
                    <a:pt x="75012" y="140017"/>
                  </a:lnTo>
                  <a:lnTo>
                    <a:pt x="105443" y="105443"/>
                  </a:lnTo>
                  <a:lnTo>
                    <a:pt x="140017" y="75012"/>
                  </a:lnTo>
                  <a:lnTo>
                    <a:pt x="178304" y="49151"/>
                  </a:lnTo>
                  <a:lnTo>
                    <a:pt x="219876" y="28291"/>
                  </a:lnTo>
                  <a:lnTo>
                    <a:pt x="264303" y="12859"/>
                  </a:lnTo>
                  <a:lnTo>
                    <a:pt x="311156" y="3286"/>
                  </a:lnTo>
                  <a:lnTo>
                    <a:pt x="360006" y="0"/>
                  </a:lnTo>
                  <a:lnTo>
                    <a:pt x="1799992" y="0"/>
                  </a:lnTo>
                  <a:lnTo>
                    <a:pt x="1847313" y="3122"/>
                  </a:lnTo>
                  <a:lnTo>
                    <a:pt x="1893423" y="12334"/>
                  </a:lnTo>
                  <a:lnTo>
                    <a:pt x="1937761" y="27403"/>
                  </a:lnTo>
                  <a:lnTo>
                    <a:pt x="1979769" y="48099"/>
                  </a:lnTo>
                  <a:lnTo>
                    <a:pt x="2018887" y="74190"/>
                  </a:lnTo>
                  <a:lnTo>
                    <a:pt x="2054556" y="105443"/>
                  </a:lnTo>
                  <a:lnTo>
                    <a:pt x="2085809" y="141112"/>
                  </a:lnTo>
                  <a:lnTo>
                    <a:pt x="2111900" y="180230"/>
                  </a:lnTo>
                  <a:lnTo>
                    <a:pt x="2132596" y="222238"/>
                  </a:lnTo>
                  <a:lnTo>
                    <a:pt x="2147665" y="266576"/>
                  </a:lnTo>
                  <a:lnTo>
                    <a:pt x="2156877" y="312686"/>
                  </a:lnTo>
                  <a:lnTo>
                    <a:pt x="2159999" y="360007"/>
                  </a:lnTo>
                  <a:lnTo>
                    <a:pt x="2159999" y="4787992"/>
                  </a:lnTo>
                  <a:lnTo>
                    <a:pt x="2156713" y="4836843"/>
                  </a:lnTo>
                  <a:lnTo>
                    <a:pt x="2147140" y="4883696"/>
                  </a:lnTo>
                  <a:lnTo>
                    <a:pt x="2131708" y="4928123"/>
                  </a:lnTo>
                  <a:lnTo>
                    <a:pt x="2110848" y="4969695"/>
                  </a:lnTo>
                  <a:lnTo>
                    <a:pt x="2084988" y="5007982"/>
                  </a:lnTo>
                  <a:lnTo>
                    <a:pt x="2054556" y="5042556"/>
                  </a:lnTo>
                  <a:lnTo>
                    <a:pt x="2019982" y="5072987"/>
                  </a:lnTo>
                  <a:lnTo>
                    <a:pt x="1981695" y="5098848"/>
                  </a:lnTo>
                  <a:lnTo>
                    <a:pt x="1940124" y="5119708"/>
                  </a:lnTo>
                  <a:lnTo>
                    <a:pt x="1895697" y="5135140"/>
                  </a:lnTo>
                  <a:lnTo>
                    <a:pt x="1848843" y="5144713"/>
                  </a:lnTo>
                  <a:lnTo>
                    <a:pt x="1799992" y="5147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8259" y="1105804"/>
              <a:ext cx="1541600" cy="1361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29256" y="1066801"/>
              <a:ext cx="1440180" cy="1260475"/>
            </a:xfrm>
            <a:custGeom>
              <a:avLst/>
              <a:gdLst/>
              <a:ahLst/>
              <a:cxnLst/>
              <a:rect l="l" t="t" r="r" b="b"/>
              <a:pathLst>
                <a:path w="1440179" h="1260475">
                  <a:moveTo>
                    <a:pt x="719999" y="1259999"/>
                  </a:moveTo>
                  <a:lnTo>
                    <a:pt x="668580" y="1258418"/>
                  </a:lnTo>
                  <a:lnTo>
                    <a:pt x="618136" y="1253743"/>
                  </a:lnTo>
                  <a:lnTo>
                    <a:pt x="568790" y="1246083"/>
                  </a:lnTo>
                  <a:lnTo>
                    <a:pt x="520664" y="1235543"/>
                  </a:lnTo>
                  <a:lnTo>
                    <a:pt x="473878" y="1222231"/>
                  </a:lnTo>
                  <a:lnTo>
                    <a:pt x="428556" y="1206252"/>
                  </a:lnTo>
                  <a:lnTo>
                    <a:pt x="384819" y="1187714"/>
                  </a:lnTo>
                  <a:lnTo>
                    <a:pt x="342789" y="1166723"/>
                  </a:lnTo>
                  <a:lnTo>
                    <a:pt x="302587" y="1143386"/>
                  </a:lnTo>
                  <a:lnTo>
                    <a:pt x="264336" y="1117808"/>
                  </a:lnTo>
                  <a:lnTo>
                    <a:pt x="228157" y="1090098"/>
                  </a:lnTo>
                  <a:lnTo>
                    <a:pt x="194172" y="1060362"/>
                  </a:lnTo>
                  <a:lnTo>
                    <a:pt x="162503" y="1028705"/>
                  </a:lnTo>
                  <a:lnTo>
                    <a:pt x="133272" y="995235"/>
                  </a:lnTo>
                  <a:lnTo>
                    <a:pt x="106601" y="960059"/>
                  </a:lnTo>
                  <a:lnTo>
                    <a:pt x="82611" y="923282"/>
                  </a:lnTo>
                  <a:lnTo>
                    <a:pt x="61425" y="885012"/>
                  </a:lnTo>
                  <a:lnTo>
                    <a:pt x="43164" y="845355"/>
                  </a:lnTo>
                  <a:lnTo>
                    <a:pt x="27949" y="804418"/>
                  </a:lnTo>
                  <a:lnTo>
                    <a:pt x="15904" y="762307"/>
                  </a:lnTo>
                  <a:lnTo>
                    <a:pt x="7149" y="719130"/>
                  </a:lnTo>
                  <a:lnTo>
                    <a:pt x="1807" y="674991"/>
                  </a:lnTo>
                  <a:lnTo>
                    <a:pt x="0" y="629999"/>
                  </a:lnTo>
                  <a:lnTo>
                    <a:pt x="2268" y="593366"/>
                  </a:lnTo>
                  <a:lnTo>
                    <a:pt x="17867" y="522173"/>
                  </a:lnTo>
                  <a:lnTo>
                    <a:pt x="42541" y="452682"/>
                  </a:lnTo>
                  <a:lnTo>
                    <a:pt x="56154" y="418176"/>
                  </a:lnTo>
                  <a:lnTo>
                    <a:pt x="69484" y="383616"/>
                  </a:lnTo>
                  <a:lnTo>
                    <a:pt x="81679" y="348844"/>
                  </a:lnTo>
                  <a:lnTo>
                    <a:pt x="91889" y="313699"/>
                  </a:lnTo>
                  <a:lnTo>
                    <a:pt x="99262" y="278023"/>
                  </a:lnTo>
                  <a:lnTo>
                    <a:pt x="102949" y="241656"/>
                  </a:lnTo>
                  <a:lnTo>
                    <a:pt x="102099" y="204437"/>
                  </a:lnTo>
                  <a:lnTo>
                    <a:pt x="95859" y="166209"/>
                  </a:lnTo>
                  <a:lnTo>
                    <a:pt x="83380" y="126810"/>
                  </a:lnTo>
                  <a:lnTo>
                    <a:pt x="63811" y="86082"/>
                  </a:lnTo>
                  <a:lnTo>
                    <a:pt x="36301" y="43865"/>
                  </a:lnTo>
                  <a:lnTo>
                    <a:pt x="0" y="0"/>
                  </a:lnTo>
                  <a:lnTo>
                    <a:pt x="1439999" y="0"/>
                  </a:lnTo>
                  <a:lnTo>
                    <a:pt x="1396845" y="37157"/>
                  </a:lnTo>
                  <a:lnTo>
                    <a:pt x="1363546" y="73822"/>
                  </a:lnTo>
                  <a:lnTo>
                    <a:pt x="1339206" y="110039"/>
                  </a:lnTo>
                  <a:lnTo>
                    <a:pt x="1322930" y="145853"/>
                  </a:lnTo>
                  <a:lnTo>
                    <a:pt x="1310984" y="216451"/>
                  </a:lnTo>
                  <a:lnTo>
                    <a:pt x="1313522" y="251324"/>
                  </a:lnTo>
                  <a:lnTo>
                    <a:pt x="1331143" y="320443"/>
                  </a:lnTo>
                  <a:lnTo>
                    <a:pt x="1359514" y="389024"/>
                  </a:lnTo>
                  <a:lnTo>
                    <a:pt x="1391469" y="457426"/>
                  </a:lnTo>
                  <a:lnTo>
                    <a:pt x="1406551" y="491672"/>
                  </a:lnTo>
                  <a:lnTo>
                    <a:pt x="1419841" y="526007"/>
                  </a:lnTo>
                  <a:lnTo>
                    <a:pt x="1430443" y="560477"/>
                  </a:lnTo>
                  <a:lnTo>
                    <a:pt x="1437461" y="595126"/>
                  </a:lnTo>
                  <a:lnTo>
                    <a:pt x="1439999" y="629999"/>
                  </a:lnTo>
                  <a:lnTo>
                    <a:pt x="1438192" y="674991"/>
                  </a:lnTo>
                  <a:lnTo>
                    <a:pt x="1432850" y="719130"/>
                  </a:lnTo>
                  <a:lnTo>
                    <a:pt x="1424095" y="762307"/>
                  </a:lnTo>
                  <a:lnTo>
                    <a:pt x="1412050" y="804418"/>
                  </a:lnTo>
                  <a:lnTo>
                    <a:pt x="1396835" y="845355"/>
                  </a:lnTo>
                  <a:lnTo>
                    <a:pt x="1378574" y="885012"/>
                  </a:lnTo>
                  <a:lnTo>
                    <a:pt x="1357388" y="923282"/>
                  </a:lnTo>
                  <a:lnTo>
                    <a:pt x="1333398" y="960059"/>
                  </a:lnTo>
                  <a:lnTo>
                    <a:pt x="1306727" y="995235"/>
                  </a:lnTo>
                  <a:lnTo>
                    <a:pt x="1277496" y="1028705"/>
                  </a:lnTo>
                  <a:lnTo>
                    <a:pt x="1245827" y="1060362"/>
                  </a:lnTo>
                  <a:lnTo>
                    <a:pt x="1211842" y="1090098"/>
                  </a:lnTo>
                  <a:lnTo>
                    <a:pt x="1175663" y="1117808"/>
                  </a:lnTo>
                  <a:lnTo>
                    <a:pt x="1137412" y="1143386"/>
                  </a:lnTo>
                  <a:lnTo>
                    <a:pt x="1097210" y="1166723"/>
                  </a:lnTo>
                  <a:lnTo>
                    <a:pt x="1055180" y="1187714"/>
                  </a:lnTo>
                  <a:lnTo>
                    <a:pt x="1011443" y="1206252"/>
                  </a:lnTo>
                  <a:lnTo>
                    <a:pt x="966121" y="1222231"/>
                  </a:lnTo>
                  <a:lnTo>
                    <a:pt x="919335" y="1235543"/>
                  </a:lnTo>
                  <a:lnTo>
                    <a:pt x="871209" y="1246083"/>
                  </a:lnTo>
                  <a:lnTo>
                    <a:pt x="821863" y="1253743"/>
                  </a:lnTo>
                  <a:lnTo>
                    <a:pt x="771419" y="1258418"/>
                  </a:lnTo>
                  <a:lnTo>
                    <a:pt x="719999" y="1259999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675" y="1080744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4">
                  <a:moveTo>
                    <a:pt x="360006" y="180009"/>
                  </a:moveTo>
                  <a:lnTo>
                    <a:pt x="353580" y="132156"/>
                  </a:lnTo>
                  <a:lnTo>
                    <a:pt x="335432" y="89154"/>
                  </a:lnTo>
                  <a:lnTo>
                    <a:pt x="307289" y="52730"/>
                  </a:lnTo>
                  <a:lnTo>
                    <a:pt x="270852" y="24587"/>
                  </a:lnTo>
                  <a:lnTo>
                    <a:pt x="227850" y="6438"/>
                  </a:lnTo>
                  <a:lnTo>
                    <a:pt x="180009" y="0"/>
                  </a:lnTo>
                  <a:lnTo>
                    <a:pt x="132156" y="6438"/>
                  </a:lnTo>
                  <a:lnTo>
                    <a:pt x="89154" y="24587"/>
                  </a:lnTo>
                  <a:lnTo>
                    <a:pt x="52730" y="52730"/>
                  </a:lnTo>
                  <a:lnTo>
                    <a:pt x="24574" y="89154"/>
                  </a:lnTo>
                  <a:lnTo>
                    <a:pt x="6438" y="132156"/>
                  </a:lnTo>
                  <a:lnTo>
                    <a:pt x="0" y="180009"/>
                  </a:lnTo>
                  <a:lnTo>
                    <a:pt x="0" y="360006"/>
                  </a:lnTo>
                  <a:lnTo>
                    <a:pt x="360006" y="360006"/>
                  </a:lnTo>
                  <a:lnTo>
                    <a:pt x="360006" y="180009"/>
                  </a:lnTo>
                  <a:close/>
                </a:path>
                <a:path w="1800225" h="360044">
                  <a:moveTo>
                    <a:pt x="1800009" y="180009"/>
                  </a:moveTo>
                  <a:lnTo>
                    <a:pt x="1793570" y="132156"/>
                  </a:lnTo>
                  <a:lnTo>
                    <a:pt x="1775434" y="89154"/>
                  </a:lnTo>
                  <a:lnTo>
                    <a:pt x="1747278" y="52730"/>
                  </a:lnTo>
                  <a:lnTo>
                    <a:pt x="1710855" y="24587"/>
                  </a:lnTo>
                  <a:lnTo>
                    <a:pt x="1667852" y="6438"/>
                  </a:lnTo>
                  <a:lnTo>
                    <a:pt x="1619999" y="0"/>
                  </a:lnTo>
                  <a:lnTo>
                    <a:pt x="1572158" y="6438"/>
                  </a:lnTo>
                  <a:lnTo>
                    <a:pt x="1529156" y="24587"/>
                  </a:lnTo>
                  <a:lnTo>
                    <a:pt x="1492719" y="52730"/>
                  </a:lnTo>
                  <a:lnTo>
                    <a:pt x="1464576" y="89154"/>
                  </a:lnTo>
                  <a:lnTo>
                    <a:pt x="1446428" y="132156"/>
                  </a:lnTo>
                  <a:lnTo>
                    <a:pt x="1440002" y="180009"/>
                  </a:lnTo>
                  <a:lnTo>
                    <a:pt x="1440002" y="360006"/>
                  </a:lnTo>
                  <a:lnTo>
                    <a:pt x="1800009" y="360006"/>
                  </a:lnTo>
                  <a:lnTo>
                    <a:pt x="1800009" y="180009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1649" y="1317706"/>
              <a:ext cx="2261600" cy="5249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284686" y="1260742"/>
              <a:ext cx="2160270" cy="5148580"/>
            </a:xfrm>
            <a:custGeom>
              <a:avLst/>
              <a:gdLst/>
              <a:ahLst/>
              <a:cxnLst/>
              <a:rect l="l" t="t" r="r" b="b"/>
              <a:pathLst>
                <a:path w="2160270" h="5148580">
                  <a:moveTo>
                    <a:pt x="1799992" y="5147999"/>
                  </a:moveTo>
                  <a:lnTo>
                    <a:pt x="360006" y="5147999"/>
                  </a:lnTo>
                  <a:lnTo>
                    <a:pt x="311156" y="5144713"/>
                  </a:lnTo>
                  <a:lnTo>
                    <a:pt x="264302" y="5135140"/>
                  </a:lnTo>
                  <a:lnTo>
                    <a:pt x="219875" y="5119708"/>
                  </a:lnTo>
                  <a:lnTo>
                    <a:pt x="178304" y="5098848"/>
                  </a:lnTo>
                  <a:lnTo>
                    <a:pt x="140017" y="5072987"/>
                  </a:lnTo>
                  <a:lnTo>
                    <a:pt x="105443" y="5042556"/>
                  </a:lnTo>
                  <a:lnTo>
                    <a:pt x="75011" y="5007982"/>
                  </a:lnTo>
                  <a:lnTo>
                    <a:pt x="49151" y="4969695"/>
                  </a:lnTo>
                  <a:lnTo>
                    <a:pt x="28291" y="4928123"/>
                  </a:lnTo>
                  <a:lnTo>
                    <a:pt x="12859" y="4883696"/>
                  </a:lnTo>
                  <a:lnTo>
                    <a:pt x="3286" y="4836843"/>
                  </a:lnTo>
                  <a:lnTo>
                    <a:pt x="0" y="4787992"/>
                  </a:lnTo>
                  <a:lnTo>
                    <a:pt x="0" y="360007"/>
                  </a:lnTo>
                  <a:lnTo>
                    <a:pt x="3183" y="312686"/>
                  </a:lnTo>
                  <a:lnTo>
                    <a:pt x="3286" y="311156"/>
                  </a:lnTo>
                  <a:lnTo>
                    <a:pt x="12859" y="264303"/>
                  </a:lnTo>
                  <a:lnTo>
                    <a:pt x="28291" y="219876"/>
                  </a:lnTo>
                  <a:lnTo>
                    <a:pt x="49151" y="178304"/>
                  </a:lnTo>
                  <a:lnTo>
                    <a:pt x="75011" y="140017"/>
                  </a:lnTo>
                  <a:lnTo>
                    <a:pt x="105443" y="105443"/>
                  </a:lnTo>
                  <a:lnTo>
                    <a:pt x="140017" y="75012"/>
                  </a:lnTo>
                  <a:lnTo>
                    <a:pt x="178304" y="49151"/>
                  </a:lnTo>
                  <a:lnTo>
                    <a:pt x="219875" y="28291"/>
                  </a:lnTo>
                  <a:lnTo>
                    <a:pt x="264302" y="12859"/>
                  </a:lnTo>
                  <a:lnTo>
                    <a:pt x="311156" y="3286"/>
                  </a:lnTo>
                  <a:lnTo>
                    <a:pt x="360006" y="0"/>
                  </a:lnTo>
                  <a:lnTo>
                    <a:pt x="1799992" y="0"/>
                  </a:lnTo>
                  <a:lnTo>
                    <a:pt x="1847313" y="3122"/>
                  </a:lnTo>
                  <a:lnTo>
                    <a:pt x="1893423" y="12334"/>
                  </a:lnTo>
                  <a:lnTo>
                    <a:pt x="1937761" y="27403"/>
                  </a:lnTo>
                  <a:lnTo>
                    <a:pt x="1979769" y="48099"/>
                  </a:lnTo>
                  <a:lnTo>
                    <a:pt x="2018887" y="74190"/>
                  </a:lnTo>
                  <a:lnTo>
                    <a:pt x="2054556" y="105443"/>
                  </a:lnTo>
                  <a:lnTo>
                    <a:pt x="2085809" y="141112"/>
                  </a:lnTo>
                  <a:lnTo>
                    <a:pt x="2111900" y="180230"/>
                  </a:lnTo>
                  <a:lnTo>
                    <a:pt x="2132596" y="222238"/>
                  </a:lnTo>
                  <a:lnTo>
                    <a:pt x="2147666" y="266576"/>
                  </a:lnTo>
                  <a:lnTo>
                    <a:pt x="2156877" y="312686"/>
                  </a:lnTo>
                  <a:lnTo>
                    <a:pt x="2159999" y="360007"/>
                  </a:lnTo>
                  <a:lnTo>
                    <a:pt x="2159999" y="4787992"/>
                  </a:lnTo>
                  <a:lnTo>
                    <a:pt x="2156713" y="4836843"/>
                  </a:lnTo>
                  <a:lnTo>
                    <a:pt x="2147140" y="4883696"/>
                  </a:lnTo>
                  <a:lnTo>
                    <a:pt x="2131708" y="4928123"/>
                  </a:lnTo>
                  <a:lnTo>
                    <a:pt x="2110848" y="4969695"/>
                  </a:lnTo>
                  <a:lnTo>
                    <a:pt x="2084988" y="5007982"/>
                  </a:lnTo>
                  <a:lnTo>
                    <a:pt x="2054556" y="5042556"/>
                  </a:lnTo>
                  <a:lnTo>
                    <a:pt x="2019982" y="5072987"/>
                  </a:lnTo>
                  <a:lnTo>
                    <a:pt x="1981695" y="5098848"/>
                  </a:lnTo>
                  <a:lnTo>
                    <a:pt x="1940124" y="5119708"/>
                  </a:lnTo>
                  <a:lnTo>
                    <a:pt x="1895697" y="5135140"/>
                  </a:lnTo>
                  <a:lnTo>
                    <a:pt x="1848843" y="5144713"/>
                  </a:lnTo>
                  <a:lnTo>
                    <a:pt x="1799992" y="5147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3688" y="1105804"/>
              <a:ext cx="1541600" cy="1361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644685" y="1066801"/>
              <a:ext cx="1440180" cy="1260475"/>
            </a:xfrm>
            <a:custGeom>
              <a:avLst/>
              <a:gdLst/>
              <a:ahLst/>
              <a:cxnLst/>
              <a:rect l="l" t="t" r="r" b="b"/>
              <a:pathLst>
                <a:path w="1440179" h="1260475">
                  <a:moveTo>
                    <a:pt x="719999" y="1259999"/>
                  </a:moveTo>
                  <a:lnTo>
                    <a:pt x="668580" y="1258418"/>
                  </a:lnTo>
                  <a:lnTo>
                    <a:pt x="618136" y="1253743"/>
                  </a:lnTo>
                  <a:lnTo>
                    <a:pt x="568790" y="1246083"/>
                  </a:lnTo>
                  <a:lnTo>
                    <a:pt x="520664" y="1235543"/>
                  </a:lnTo>
                  <a:lnTo>
                    <a:pt x="473878" y="1222231"/>
                  </a:lnTo>
                  <a:lnTo>
                    <a:pt x="428556" y="1206252"/>
                  </a:lnTo>
                  <a:lnTo>
                    <a:pt x="384819" y="1187714"/>
                  </a:lnTo>
                  <a:lnTo>
                    <a:pt x="342789" y="1166723"/>
                  </a:lnTo>
                  <a:lnTo>
                    <a:pt x="302587" y="1143386"/>
                  </a:lnTo>
                  <a:lnTo>
                    <a:pt x="264336" y="1117808"/>
                  </a:lnTo>
                  <a:lnTo>
                    <a:pt x="228157" y="1090098"/>
                  </a:lnTo>
                  <a:lnTo>
                    <a:pt x="194172" y="1060362"/>
                  </a:lnTo>
                  <a:lnTo>
                    <a:pt x="162503" y="1028705"/>
                  </a:lnTo>
                  <a:lnTo>
                    <a:pt x="133272" y="995235"/>
                  </a:lnTo>
                  <a:lnTo>
                    <a:pt x="106601" y="960059"/>
                  </a:lnTo>
                  <a:lnTo>
                    <a:pt x="82611" y="923282"/>
                  </a:lnTo>
                  <a:lnTo>
                    <a:pt x="61425" y="885012"/>
                  </a:lnTo>
                  <a:lnTo>
                    <a:pt x="43164" y="845355"/>
                  </a:lnTo>
                  <a:lnTo>
                    <a:pt x="27949" y="804418"/>
                  </a:lnTo>
                  <a:lnTo>
                    <a:pt x="15904" y="762307"/>
                  </a:lnTo>
                  <a:lnTo>
                    <a:pt x="7149" y="719130"/>
                  </a:lnTo>
                  <a:lnTo>
                    <a:pt x="1807" y="674991"/>
                  </a:lnTo>
                  <a:lnTo>
                    <a:pt x="0" y="629999"/>
                  </a:lnTo>
                  <a:lnTo>
                    <a:pt x="2268" y="593366"/>
                  </a:lnTo>
                  <a:lnTo>
                    <a:pt x="17867" y="522173"/>
                  </a:lnTo>
                  <a:lnTo>
                    <a:pt x="42541" y="452682"/>
                  </a:lnTo>
                  <a:lnTo>
                    <a:pt x="56154" y="418176"/>
                  </a:lnTo>
                  <a:lnTo>
                    <a:pt x="69484" y="383616"/>
                  </a:lnTo>
                  <a:lnTo>
                    <a:pt x="81679" y="348844"/>
                  </a:lnTo>
                  <a:lnTo>
                    <a:pt x="91889" y="313699"/>
                  </a:lnTo>
                  <a:lnTo>
                    <a:pt x="99262" y="278023"/>
                  </a:lnTo>
                  <a:lnTo>
                    <a:pt x="102949" y="241656"/>
                  </a:lnTo>
                  <a:lnTo>
                    <a:pt x="102099" y="204437"/>
                  </a:lnTo>
                  <a:lnTo>
                    <a:pt x="95859" y="166209"/>
                  </a:lnTo>
                  <a:lnTo>
                    <a:pt x="83380" y="126810"/>
                  </a:lnTo>
                  <a:lnTo>
                    <a:pt x="63811" y="86082"/>
                  </a:lnTo>
                  <a:lnTo>
                    <a:pt x="36301" y="43865"/>
                  </a:lnTo>
                  <a:lnTo>
                    <a:pt x="0" y="0"/>
                  </a:lnTo>
                  <a:lnTo>
                    <a:pt x="1439999" y="0"/>
                  </a:lnTo>
                  <a:lnTo>
                    <a:pt x="1396845" y="37157"/>
                  </a:lnTo>
                  <a:lnTo>
                    <a:pt x="1363546" y="73822"/>
                  </a:lnTo>
                  <a:lnTo>
                    <a:pt x="1339206" y="110039"/>
                  </a:lnTo>
                  <a:lnTo>
                    <a:pt x="1322930" y="145853"/>
                  </a:lnTo>
                  <a:lnTo>
                    <a:pt x="1310984" y="216451"/>
                  </a:lnTo>
                  <a:lnTo>
                    <a:pt x="1313522" y="251324"/>
                  </a:lnTo>
                  <a:lnTo>
                    <a:pt x="1331143" y="320443"/>
                  </a:lnTo>
                  <a:lnTo>
                    <a:pt x="1359514" y="389024"/>
                  </a:lnTo>
                  <a:lnTo>
                    <a:pt x="1391469" y="457426"/>
                  </a:lnTo>
                  <a:lnTo>
                    <a:pt x="1406551" y="491672"/>
                  </a:lnTo>
                  <a:lnTo>
                    <a:pt x="1419841" y="526007"/>
                  </a:lnTo>
                  <a:lnTo>
                    <a:pt x="1430443" y="560477"/>
                  </a:lnTo>
                  <a:lnTo>
                    <a:pt x="1437461" y="595126"/>
                  </a:lnTo>
                  <a:lnTo>
                    <a:pt x="1439999" y="629999"/>
                  </a:lnTo>
                  <a:lnTo>
                    <a:pt x="1438192" y="674991"/>
                  </a:lnTo>
                  <a:lnTo>
                    <a:pt x="1432850" y="719130"/>
                  </a:lnTo>
                  <a:lnTo>
                    <a:pt x="1424095" y="762307"/>
                  </a:lnTo>
                  <a:lnTo>
                    <a:pt x="1412050" y="804418"/>
                  </a:lnTo>
                  <a:lnTo>
                    <a:pt x="1396835" y="845355"/>
                  </a:lnTo>
                  <a:lnTo>
                    <a:pt x="1378574" y="885012"/>
                  </a:lnTo>
                  <a:lnTo>
                    <a:pt x="1357388" y="923282"/>
                  </a:lnTo>
                  <a:lnTo>
                    <a:pt x="1333398" y="960059"/>
                  </a:lnTo>
                  <a:lnTo>
                    <a:pt x="1306727" y="995235"/>
                  </a:lnTo>
                  <a:lnTo>
                    <a:pt x="1277496" y="1028705"/>
                  </a:lnTo>
                  <a:lnTo>
                    <a:pt x="1245827" y="1060362"/>
                  </a:lnTo>
                  <a:lnTo>
                    <a:pt x="1211842" y="1090098"/>
                  </a:lnTo>
                  <a:lnTo>
                    <a:pt x="1175663" y="1117808"/>
                  </a:lnTo>
                  <a:lnTo>
                    <a:pt x="1137412" y="1143386"/>
                  </a:lnTo>
                  <a:lnTo>
                    <a:pt x="1097210" y="1166723"/>
                  </a:lnTo>
                  <a:lnTo>
                    <a:pt x="1055180" y="1187714"/>
                  </a:lnTo>
                  <a:lnTo>
                    <a:pt x="1011443" y="1206252"/>
                  </a:lnTo>
                  <a:lnTo>
                    <a:pt x="966121" y="1222231"/>
                  </a:lnTo>
                  <a:lnTo>
                    <a:pt x="919335" y="1235543"/>
                  </a:lnTo>
                  <a:lnTo>
                    <a:pt x="871209" y="1246083"/>
                  </a:lnTo>
                  <a:lnTo>
                    <a:pt x="821863" y="1253743"/>
                  </a:lnTo>
                  <a:lnTo>
                    <a:pt x="771419" y="1258418"/>
                  </a:lnTo>
                  <a:lnTo>
                    <a:pt x="719999" y="1259999"/>
                  </a:lnTo>
                  <a:close/>
                </a:path>
              </a:pathLst>
            </a:custGeom>
            <a:solidFill>
              <a:srgbClr val="CC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3630" y="3161162"/>
              <a:ext cx="2167255" cy="2093595"/>
            </a:xfrm>
            <a:custGeom>
              <a:avLst/>
              <a:gdLst/>
              <a:ahLst/>
              <a:cxnLst/>
              <a:rect l="l" t="t" r="r" b="b"/>
              <a:pathLst>
                <a:path w="2167254" h="2093595">
                  <a:moveTo>
                    <a:pt x="0" y="0"/>
                  </a:moveTo>
                  <a:lnTo>
                    <a:pt x="2166649" y="0"/>
                  </a:lnTo>
                </a:path>
                <a:path w="2167254" h="2093595">
                  <a:moveTo>
                    <a:pt x="0" y="697774"/>
                  </a:moveTo>
                  <a:lnTo>
                    <a:pt x="2166649" y="697774"/>
                  </a:lnTo>
                </a:path>
                <a:path w="2167254" h="2093595">
                  <a:moveTo>
                    <a:pt x="0" y="1395549"/>
                  </a:moveTo>
                  <a:lnTo>
                    <a:pt x="2166649" y="1395549"/>
                  </a:lnTo>
                </a:path>
                <a:path w="2167254" h="2093595">
                  <a:moveTo>
                    <a:pt x="0" y="2093324"/>
                  </a:moveTo>
                  <a:lnTo>
                    <a:pt x="2166649" y="2093324"/>
                  </a:lnTo>
                </a:path>
              </a:pathLst>
            </a:custGeom>
            <a:ln w="126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3630" y="5952262"/>
              <a:ext cx="2167255" cy="0"/>
            </a:xfrm>
            <a:custGeom>
              <a:avLst/>
              <a:gdLst/>
              <a:ahLst/>
              <a:cxnLst/>
              <a:rect l="l" t="t" r="r" b="b"/>
              <a:pathLst>
                <a:path w="2167254">
                  <a:moveTo>
                    <a:pt x="0" y="0"/>
                  </a:moveTo>
                  <a:lnTo>
                    <a:pt x="2166649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39481" y="2479643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5681" y="317437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64%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5681" y="387214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86%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5681" y="456992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52%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5681" y="526769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99%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8657" y="3299636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F1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3924" y="4060286"/>
            <a:ext cx="1022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Precision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93851" y="4758061"/>
            <a:ext cx="701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7620" y="5446485"/>
            <a:ext cx="1055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59751" y="1399137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25" dirty="0">
                <a:latin typeface="Arial"/>
                <a:cs typeface="Arial"/>
              </a:rPr>
              <a:t>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32883" y="1245989"/>
            <a:ext cx="26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latin typeface="Arial"/>
                <a:cs typeface="Arial"/>
              </a:rPr>
              <a:t>RF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62250" y="1245968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latin typeface="Arial"/>
                <a:cs typeface="Arial"/>
              </a:rPr>
              <a:t>SVM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385407" y="2565827"/>
          <a:ext cx="5069840" cy="313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marL="559435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9305" algn="r">
                        <a:lnSpc>
                          <a:spcPts val="1964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CC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R="81343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2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93%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B0F0"/>
                      </a:solidFill>
                      <a:prstDash val="solid"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25" dirty="0">
                          <a:solidFill>
                            <a:srgbClr val="CC0099"/>
                          </a:solidFill>
                          <a:latin typeface="Times New Roman"/>
                          <a:cs typeface="Times New Roman"/>
                        </a:rPr>
                        <a:t>73%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R="81343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93%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B0F0"/>
                      </a:solidFill>
                      <a:prstDash val="solid"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CC0099"/>
                          </a:solidFill>
                          <a:latin typeface="Times New Roman"/>
                          <a:cs typeface="Times New Roman"/>
                        </a:rPr>
                        <a:t>85%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R="81343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93%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B0F0"/>
                      </a:solidFill>
                      <a:prstDash val="solid"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CC0099"/>
                          </a:solidFill>
                          <a:latin typeface="Times New Roman"/>
                          <a:cs typeface="Times New Roman"/>
                        </a:rPr>
                        <a:t>64%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R="813435" algn="r">
                        <a:lnSpc>
                          <a:spcPts val="282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94%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B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ts val="285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CC0099"/>
                          </a:solidFill>
                          <a:latin typeface="Times New Roman"/>
                          <a:cs typeface="Times New Roman"/>
                        </a:rPr>
                        <a:t>99%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CC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871225" y="36679"/>
            <a:ext cx="87102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>
                <a:solidFill>
                  <a:srgbClr val="000000"/>
                </a:solidFill>
              </a:rPr>
              <a:t>CLASSIFICATION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490" dirty="0">
                <a:solidFill>
                  <a:srgbClr val="000000"/>
                </a:solidFill>
              </a:rPr>
              <a:t>MODELS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385" dirty="0">
                <a:solidFill>
                  <a:srgbClr val="000000"/>
                </a:solidFill>
              </a:rPr>
              <a:t>COMPARISON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49650"/>
            <a:ext cx="219074" cy="660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481512"/>
            <a:ext cx="1199515" cy="2376805"/>
            <a:chOff x="0" y="4481512"/>
            <a:chExt cx="1199515" cy="237680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81512"/>
              <a:ext cx="242886" cy="2362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836" y="4867274"/>
              <a:ext cx="975519" cy="199072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72055" y="0"/>
            <a:ext cx="529432" cy="6270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25" y="0"/>
            <a:ext cx="2090626" cy="27020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441111" y="4867275"/>
            <a:ext cx="598805" cy="1981200"/>
            <a:chOff x="11441111" y="4867275"/>
            <a:chExt cx="598805" cy="19812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1599" y="5551487"/>
              <a:ext cx="507999" cy="12969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41111" y="4867275"/>
              <a:ext cx="384176" cy="19812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13675" y="2630399"/>
            <a:ext cx="1592999" cy="18080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96849" y="3241164"/>
            <a:ext cx="1411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latin typeface="Arial"/>
                <a:cs typeface="Arial"/>
              </a:rPr>
              <a:t>Key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insight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624" y="1383289"/>
            <a:ext cx="1411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latin typeface="Arial"/>
                <a:cs typeface="Arial"/>
              </a:rPr>
              <a:t>Key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insight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00219" y="1931399"/>
            <a:ext cx="1555103" cy="18080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966748" y="2654989"/>
            <a:ext cx="1411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latin typeface="Arial"/>
                <a:cs typeface="Arial"/>
              </a:rPr>
              <a:t>Key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insight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007923" y="4762"/>
            <a:ext cx="2007863" cy="2741961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650579" y="-112819"/>
            <a:ext cx="2609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>
                <a:solidFill>
                  <a:srgbClr val="000000"/>
                </a:solidFill>
              </a:rPr>
              <a:t>Key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325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7654489" y="3950378"/>
            <a:ext cx="2015510" cy="2381519"/>
            <a:chOff x="7655749" y="3951375"/>
            <a:chExt cx="2196465" cy="265684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5749" y="3951375"/>
              <a:ext cx="2196299" cy="26567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55749" y="3951375"/>
              <a:ext cx="2196465" cy="2656840"/>
            </a:xfrm>
            <a:custGeom>
              <a:avLst/>
              <a:gdLst/>
              <a:ahLst/>
              <a:cxnLst/>
              <a:rect l="l" t="t" r="r" b="b"/>
              <a:pathLst>
                <a:path w="2196465" h="2656840">
                  <a:moveTo>
                    <a:pt x="0" y="366049"/>
                  </a:moveTo>
                  <a:lnTo>
                    <a:pt x="2852" y="320133"/>
                  </a:lnTo>
                  <a:lnTo>
                    <a:pt x="11179" y="275918"/>
                  </a:lnTo>
                  <a:lnTo>
                    <a:pt x="24639" y="233749"/>
                  </a:lnTo>
                  <a:lnTo>
                    <a:pt x="42888" y="193968"/>
                  </a:lnTo>
                  <a:lnTo>
                    <a:pt x="65583" y="156917"/>
                  </a:lnTo>
                  <a:lnTo>
                    <a:pt x="92382" y="122941"/>
                  </a:lnTo>
                  <a:lnTo>
                    <a:pt x="122941" y="92382"/>
                  </a:lnTo>
                  <a:lnTo>
                    <a:pt x="156917" y="65583"/>
                  </a:lnTo>
                  <a:lnTo>
                    <a:pt x="193967" y="42888"/>
                  </a:lnTo>
                  <a:lnTo>
                    <a:pt x="233749" y="24639"/>
                  </a:lnTo>
                  <a:lnTo>
                    <a:pt x="275918" y="11179"/>
                  </a:lnTo>
                  <a:lnTo>
                    <a:pt x="320133" y="2852"/>
                  </a:lnTo>
                  <a:lnTo>
                    <a:pt x="366049" y="0"/>
                  </a:lnTo>
                  <a:lnTo>
                    <a:pt x="915124" y="0"/>
                  </a:lnTo>
                  <a:lnTo>
                    <a:pt x="1830249" y="0"/>
                  </a:lnTo>
                  <a:lnTo>
                    <a:pt x="1878365" y="3174"/>
                  </a:lnTo>
                  <a:lnTo>
                    <a:pt x="1925248" y="12541"/>
                  </a:lnTo>
                  <a:lnTo>
                    <a:pt x="1970331" y="27863"/>
                  </a:lnTo>
                  <a:lnTo>
                    <a:pt x="2013044" y="48907"/>
                  </a:lnTo>
                  <a:lnTo>
                    <a:pt x="2052819" y="75435"/>
                  </a:lnTo>
                  <a:lnTo>
                    <a:pt x="2089086" y="107213"/>
                  </a:lnTo>
                  <a:lnTo>
                    <a:pt x="2120864" y="143480"/>
                  </a:lnTo>
                  <a:lnTo>
                    <a:pt x="2147392" y="183255"/>
                  </a:lnTo>
                  <a:lnTo>
                    <a:pt x="2168436" y="225968"/>
                  </a:lnTo>
                  <a:lnTo>
                    <a:pt x="2183759" y="271051"/>
                  </a:lnTo>
                  <a:lnTo>
                    <a:pt x="2193125" y="317934"/>
                  </a:lnTo>
                  <a:lnTo>
                    <a:pt x="2196299" y="366049"/>
                  </a:lnTo>
                  <a:lnTo>
                    <a:pt x="2196299" y="1377599"/>
                  </a:lnTo>
                  <a:lnTo>
                    <a:pt x="2196299" y="1967999"/>
                  </a:lnTo>
                  <a:lnTo>
                    <a:pt x="2196299" y="1995549"/>
                  </a:lnTo>
                  <a:lnTo>
                    <a:pt x="2193447" y="2041466"/>
                  </a:lnTo>
                  <a:lnTo>
                    <a:pt x="2185120" y="2085681"/>
                  </a:lnTo>
                  <a:lnTo>
                    <a:pt x="2171660" y="2127850"/>
                  </a:lnTo>
                  <a:lnTo>
                    <a:pt x="2153411" y="2167631"/>
                  </a:lnTo>
                  <a:lnTo>
                    <a:pt x="2130716" y="2204682"/>
                  </a:lnTo>
                  <a:lnTo>
                    <a:pt x="2103917" y="2238658"/>
                  </a:lnTo>
                  <a:lnTo>
                    <a:pt x="2073358" y="2269217"/>
                  </a:lnTo>
                  <a:lnTo>
                    <a:pt x="2039382" y="2296016"/>
                  </a:lnTo>
                  <a:lnTo>
                    <a:pt x="2002332" y="2318711"/>
                  </a:lnTo>
                  <a:lnTo>
                    <a:pt x="1962550" y="2336960"/>
                  </a:lnTo>
                  <a:lnTo>
                    <a:pt x="1920381" y="2350420"/>
                  </a:lnTo>
                  <a:lnTo>
                    <a:pt x="1876166" y="2358747"/>
                  </a:lnTo>
                  <a:lnTo>
                    <a:pt x="1830249" y="2361599"/>
                  </a:lnTo>
                  <a:lnTo>
                    <a:pt x="915124" y="2361599"/>
                  </a:lnTo>
                  <a:lnTo>
                    <a:pt x="640594" y="2656799"/>
                  </a:lnTo>
                  <a:lnTo>
                    <a:pt x="366049" y="2361599"/>
                  </a:lnTo>
                  <a:lnTo>
                    <a:pt x="320133" y="2358747"/>
                  </a:lnTo>
                  <a:lnTo>
                    <a:pt x="275918" y="2350420"/>
                  </a:lnTo>
                  <a:lnTo>
                    <a:pt x="233749" y="2336960"/>
                  </a:lnTo>
                  <a:lnTo>
                    <a:pt x="193967" y="2318711"/>
                  </a:lnTo>
                  <a:lnTo>
                    <a:pt x="156917" y="2296016"/>
                  </a:lnTo>
                  <a:lnTo>
                    <a:pt x="122941" y="2269217"/>
                  </a:lnTo>
                  <a:lnTo>
                    <a:pt x="92382" y="2238658"/>
                  </a:lnTo>
                  <a:lnTo>
                    <a:pt x="65583" y="2204682"/>
                  </a:lnTo>
                  <a:lnTo>
                    <a:pt x="42888" y="2167631"/>
                  </a:lnTo>
                  <a:lnTo>
                    <a:pt x="24639" y="2127850"/>
                  </a:lnTo>
                  <a:lnTo>
                    <a:pt x="11179" y="2085681"/>
                  </a:lnTo>
                  <a:lnTo>
                    <a:pt x="2852" y="2041466"/>
                  </a:lnTo>
                  <a:lnTo>
                    <a:pt x="0" y="1995549"/>
                  </a:lnTo>
                  <a:lnTo>
                    <a:pt x="0" y="1967999"/>
                  </a:lnTo>
                  <a:lnTo>
                    <a:pt x="0" y="1377599"/>
                  </a:lnTo>
                  <a:lnTo>
                    <a:pt x="0" y="3660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248849" y="1511315"/>
            <a:ext cx="1411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latin typeface="Arial"/>
                <a:cs typeface="Arial"/>
              </a:rPr>
              <a:t>Key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insight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87" y="2970562"/>
            <a:ext cx="2444750" cy="3150235"/>
            <a:chOff x="5587" y="2970562"/>
            <a:chExt cx="2444750" cy="315023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49" y="2975324"/>
              <a:ext cx="2434799" cy="31400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49" y="2975324"/>
              <a:ext cx="2435225" cy="3140710"/>
            </a:xfrm>
            <a:custGeom>
              <a:avLst/>
              <a:gdLst/>
              <a:ahLst/>
              <a:cxnLst/>
              <a:rect l="l" t="t" r="r" b="b"/>
              <a:pathLst>
                <a:path w="2435225" h="3140710">
                  <a:moveTo>
                    <a:pt x="0" y="405799"/>
                  </a:moveTo>
                  <a:lnTo>
                    <a:pt x="2730" y="358475"/>
                  </a:lnTo>
                  <a:lnTo>
                    <a:pt x="10717" y="312753"/>
                  </a:lnTo>
                  <a:lnTo>
                    <a:pt x="23657" y="268940"/>
                  </a:lnTo>
                  <a:lnTo>
                    <a:pt x="41245" y="227339"/>
                  </a:lnTo>
                  <a:lnTo>
                    <a:pt x="63178" y="188255"/>
                  </a:lnTo>
                  <a:lnTo>
                    <a:pt x="89149" y="151992"/>
                  </a:lnTo>
                  <a:lnTo>
                    <a:pt x="118856" y="118856"/>
                  </a:lnTo>
                  <a:lnTo>
                    <a:pt x="151992" y="89149"/>
                  </a:lnTo>
                  <a:lnTo>
                    <a:pt x="188255" y="63178"/>
                  </a:lnTo>
                  <a:lnTo>
                    <a:pt x="227339" y="41245"/>
                  </a:lnTo>
                  <a:lnTo>
                    <a:pt x="268940" y="23657"/>
                  </a:lnTo>
                  <a:lnTo>
                    <a:pt x="312753" y="10717"/>
                  </a:lnTo>
                  <a:lnTo>
                    <a:pt x="358475" y="2730"/>
                  </a:lnTo>
                  <a:lnTo>
                    <a:pt x="405799" y="0"/>
                  </a:lnTo>
                  <a:lnTo>
                    <a:pt x="1014499" y="0"/>
                  </a:lnTo>
                  <a:lnTo>
                    <a:pt x="2028999" y="0"/>
                  </a:lnTo>
                  <a:lnTo>
                    <a:pt x="2082339" y="3519"/>
                  </a:lnTo>
                  <a:lnTo>
                    <a:pt x="2134314" y="13902"/>
                  </a:lnTo>
                  <a:lnTo>
                    <a:pt x="2184292" y="30889"/>
                  </a:lnTo>
                  <a:lnTo>
                    <a:pt x="2231644" y="54218"/>
                  </a:lnTo>
                  <a:lnTo>
                    <a:pt x="2275738" y="83627"/>
                  </a:lnTo>
                  <a:lnTo>
                    <a:pt x="2315943" y="118855"/>
                  </a:lnTo>
                  <a:lnTo>
                    <a:pt x="2351172" y="159061"/>
                  </a:lnTo>
                  <a:lnTo>
                    <a:pt x="2380581" y="203155"/>
                  </a:lnTo>
                  <a:lnTo>
                    <a:pt x="2403910" y="250507"/>
                  </a:lnTo>
                  <a:lnTo>
                    <a:pt x="2420897" y="300485"/>
                  </a:lnTo>
                  <a:lnTo>
                    <a:pt x="2431280" y="352460"/>
                  </a:lnTo>
                  <a:lnTo>
                    <a:pt x="2434799" y="405799"/>
                  </a:lnTo>
                  <a:lnTo>
                    <a:pt x="2434799" y="1628199"/>
                  </a:lnTo>
                  <a:lnTo>
                    <a:pt x="2434799" y="2325999"/>
                  </a:lnTo>
                  <a:lnTo>
                    <a:pt x="2434799" y="2385399"/>
                  </a:lnTo>
                  <a:lnTo>
                    <a:pt x="2432069" y="2432724"/>
                  </a:lnTo>
                  <a:lnTo>
                    <a:pt x="2424082" y="2478446"/>
                  </a:lnTo>
                  <a:lnTo>
                    <a:pt x="2411142" y="2522259"/>
                  </a:lnTo>
                  <a:lnTo>
                    <a:pt x="2393554" y="2563860"/>
                  </a:lnTo>
                  <a:lnTo>
                    <a:pt x="2371621" y="2602944"/>
                  </a:lnTo>
                  <a:lnTo>
                    <a:pt x="2345650" y="2639207"/>
                  </a:lnTo>
                  <a:lnTo>
                    <a:pt x="2315943" y="2672343"/>
                  </a:lnTo>
                  <a:lnTo>
                    <a:pt x="2282807" y="2702050"/>
                  </a:lnTo>
                  <a:lnTo>
                    <a:pt x="2246544" y="2728021"/>
                  </a:lnTo>
                  <a:lnTo>
                    <a:pt x="2207460" y="2749954"/>
                  </a:lnTo>
                  <a:lnTo>
                    <a:pt x="2165859" y="2767542"/>
                  </a:lnTo>
                  <a:lnTo>
                    <a:pt x="2122046" y="2780482"/>
                  </a:lnTo>
                  <a:lnTo>
                    <a:pt x="2076324" y="2788469"/>
                  </a:lnTo>
                  <a:lnTo>
                    <a:pt x="2028999" y="2791199"/>
                  </a:lnTo>
                  <a:lnTo>
                    <a:pt x="1014499" y="2791199"/>
                  </a:lnTo>
                  <a:lnTo>
                    <a:pt x="710158" y="3140099"/>
                  </a:lnTo>
                  <a:lnTo>
                    <a:pt x="405799" y="2791199"/>
                  </a:lnTo>
                  <a:lnTo>
                    <a:pt x="358475" y="2788469"/>
                  </a:lnTo>
                  <a:lnTo>
                    <a:pt x="312753" y="2780482"/>
                  </a:lnTo>
                  <a:lnTo>
                    <a:pt x="268940" y="2767542"/>
                  </a:lnTo>
                  <a:lnTo>
                    <a:pt x="227339" y="2749954"/>
                  </a:lnTo>
                  <a:lnTo>
                    <a:pt x="188255" y="2728021"/>
                  </a:lnTo>
                  <a:lnTo>
                    <a:pt x="151992" y="2702050"/>
                  </a:lnTo>
                  <a:lnTo>
                    <a:pt x="118856" y="2672343"/>
                  </a:lnTo>
                  <a:lnTo>
                    <a:pt x="89149" y="2639207"/>
                  </a:lnTo>
                  <a:lnTo>
                    <a:pt x="63178" y="2602944"/>
                  </a:lnTo>
                  <a:lnTo>
                    <a:pt x="41245" y="2563860"/>
                  </a:lnTo>
                  <a:lnTo>
                    <a:pt x="23657" y="2522259"/>
                  </a:lnTo>
                  <a:lnTo>
                    <a:pt x="10717" y="2478446"/>
                  </a:lnTo>
                  <a:lnTo>
                    <a:pt x="2730" y="2432724"/>
                  </a:lnTo>
                  <a:lnTo>
                    <a:pt x="0" y="2385399"/>
                  </a:lnTo>
                  <a:lnTo>
                    <a:pt x="0" y="2325999"/>
                  </a:lnTo>
                  <a:lnTo>
                    <a:pt x="0" y="1628199"/>
                  </a:lnTo>
                  <a:lnTo>
                    <a:pt x="0" y="405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2229" y="3093813"/>
            <a:ext cx="1978025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consists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248,807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classified </a:t>
            </a:r>
            <a:r>
              <a:rPr sz="1400" dirty="0">
                <a:latin typeface="Arial MT"/>
                <a:cs typeface="Arial MT"/>
              </a:rPr>
              <a:t>instances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credit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card </a:t>
            </a:r>
            <a:r>
              <a:rPr sz="1400" dirty="0">
                <a:latin typeface="Arial MT"/>
                <a:cs typeface="Arial MT"/>
              </a:rPr>
              <a:t>transactions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(fraud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not).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28 </a:t>
            </a:r>
            <a:r>
              <a:rPr sz="1400" dirty="0">
                <a:latin typeface="Arial MT"/>
                <a:cs typeface="Arial MT"/>
              </a:rPr>
              <a:t>anonymized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preprocessed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(via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PCA) </a:t>
            </a:r>
            <a:r>
              <a:rPr sz="1400" dirty="0">
                <a:latin typeface="Arial MT"/>
                <a:cs typeface="Arial MT"/>
              </a:rPr>
              <a:t>attributes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each </a:t>
            </a:r>
            <a:r>
              <a:rPr sz="1400" dirty="0">
                <a:latin typeface="Arial MT"/>
                <a:cs typeface="Arial MT"/>
              </a:rPr>
              <a:t>transaction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confidentiality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issues, </a:t>
            </a:r>
            <a:r>
              <a:rPr sz="1400" dirty="0">
                <a:latin typeface="Arial MT"/>
                <a:cs typeface="Arial MT"/>
              </a:rPr>
              <a:t>except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amount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38151" y="1931399"/>
            <a:ext cx="1612499" cy="18080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996951" y="2622290"/>
            <a:ext cx="1411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latin typeface="Arial"/>
                <a:cs typeface="Arial"/>
              </a:rPr>
              <a:t>Key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insight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92737" y="3946612"/>
            <a:ext cx="2205990" cy="2052320"/>
            <a:chOff x="2592737" y="3946612"/>
            <a:chExt cx="2205990" cy="205232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97500" y="3951375"/>
              <a:ext cx="2196300" cy="20422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97500" y="3951375"/>
              <a:ext cx="2196465" cy="2042795"/>
            </a:xfrm>
            <a:custGeom>
              <a:avLst/>
              <a:gdLst/>
              <a:ahLst/>
              <a:cxnLst/>
              <a:rect l="l" t="t" r="r" b="b"/>
              <a:pathLst>
                <a:path w="2196465" h="2042795">
                  <a:moveTo>
                    <a:pt x="0" y="302549"/>
                  </a:moveTo>
                  <a:lnTo>
                    <a:pt x="3959" y="253474"/>
                  </a:lnTo>
                  <a:lnTo>
                    <a:pt x="15424" y="206920"/>
                  </a:lnTo>
                  <a:lnTo>
                    <a:pt x="33770" y="163510"/>
                  </a:lnTo>
                  <a:lnTo>
                    <a:pt x="58374" y="123867"/>
                  </a:lnTo>
                  <a:lnTo>
                    <a:pt x="88614" y="88614"/>
                  </a:lnTo>
                  <a:lnTo>
                    <a:pt x="123867" y="58374"/>
                  </a:lnTo>
                  <a:lnTo>
                    <a:pt x="163510" y="33770"/>
                  </a:lnTo>
                  <a:lnTo>
                    <a:pt x="206920" y="15424"/>
                  </a:lnTo>
                  <a:lnTo>
                    <a:pt x="253474" y="3959"/>
                  </a:lnTo>
                  <a:lnTo>
                    <a:pt x="302549" y="0"/>
                  </a:lnTo>
                  <a:lnTo>
                    <a:pt x="366049" y="0"/>
                  </a:lnTo>
                  <a:lnTo>
                    <a:pt x="915125" y="0"/>
                  </a:lnTo>
                  <a:lnTo>
                    <a:pt x="1893750" y="0"/>
                  </a:lnTo>
                  <a:lnTo>
                    <a:pt x="1941365" y="3768"/>
                  </a:lnTo>
                  <a:lnTo>
                    <a:pt x="1987378" y="14851"/>
                  </a:lnTo>
                  <a:lnTo>
                    <a:pt x="2030978" y="32911"/>
                  </a:lnTo>
                  <a:lnTo>
                    <a:pt x="2071351" y="57611"/>
                  </a:lnTo>
                  <a:lnTo>
                    <a:pt x="2107685" y="88614"/>
                  </a:lnTo>
                  <a:lnTo>
                    <a:pt x="2138688" y="124948"/>
                  </a:lnTo>
                  <a:lnTo>
                    <a:pt x="2163388" y="165321"/>
                  </a:lnTo>
                  <a:lnTo>
                    <a:pt x="2181448" y="208921"/>
                  </a:lnTo>
                  <a:lnTo>
                    <a:pt x="2192531" y="254934"/>
                  </a:lnTo>
                  <a:lnTo>
                    <a:pt x="2196300" y="302549"/>
                  </a:lnTo>
                  <a:lnTo>
                    <a:pt x="2196300" y="1058924"/>
                  </a:lnTo>
                  <a:lnTo>
                    <a:pt x="2196300" y="1512749"/>
                  </a:lnTo>
                  <a:lnTo>
                    <a:pt x="2192340" y="1561825"/>
                  </a:lnTo>
                  <a:lnTo>
                    <a:pt x="2180876" y="1608379"/>
                  </a:lnTo>
                  <a:lnTo>
                    <a:pt x="2162530" y="1651789"/>
                  </a:lnTo>
                  <a:lnTo>
                    <a:pt x="2137925" y="1691432"/>
                  </a:lnTo>
                  <a:lnTo>
                    <a:pt x="2107685" y="1726685"/>
                  </a:lnTo>
                  <a:lnTo>
                    <a:pt x="2072432" y="1756925"/>
                  </a:lnTo>
                  <a:lnTo>
                    <a:pt x="2032789" y="1781529"/>
                  </a:lnTo>
                  <a:lnTo>
                    <a:pt x="1989379" y="1799875"/>
                  </a:lnTo>
                  <a:lnTo>
                    <a:pt x="1942825" y="1811340"/>
                  </a:lnTo>
                  <a:lnTo>
                    <a:pt x="1893750" y="1815299"/>
                  </a:lnTo>
                  <a:lnTo>
                    <a:pt x="915125" y="1815299"/>
                  </a:lnTo>
                  <a:lnTo>
                    <a:pt x="640594" y="2042212"/>
                  </a:lnTo>
                  <a:lnTo>
                    <a:pt x="366049" y="1815299"/>
                  </a:lnTo>
                  <a:lnTo>
                    <a:pt x="302549" y="1815299"/>
                  </a:lnTo>
                  <a:lnTo>
                    <a:pt x="253474" y="1811340"/>
                  </a:lnTo>
                  <a:lnTo>
                    <a:pt x="206920" y="1799875"/>
                  </a:lnTo>
                  <a:lnTo>
                    <a:pt x="163510" y="1781529"/>
                  </a:lnTo>
                  <a:lnTo>
                    <a:pt x="123867" y="1756925"/>
                  </a:lnTo>
                  <a:lnTo>
                    <a:pt x="88614" y="1726685"/>
                  </a:lnTo>
                  <a:lnTo>
                    <a:pt x="58374" y="1691432"/>
                  </a:lnTo>
                  <a:lnTo>
                    <a:pt x="33770" y="1651789"/>
                  </a:lnTo>
                  <a:lnTo>
                    <a:pt x="15424" y="1608379"/>
                  </a:lnTo>
                  <a:lnTo>
                    <a:pt x="3959" y="1561825"/>
                  </a:lnTo>
                  <a:lnTo>
                    <a:pt x="0" y="1512749"/>
                  </a:lnTo>
                  <a:lnTo>
                    <a:pt x="0" y="1058924"/>
                  </a:lnTo>
                  <a:lnTo>
                    <a:pt x="0" y="3025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59139" y="4001013"/>
            <a:ext cx="1872614" cy="1705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Due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unbalanced </a:t>
            </a:r>
            <a:r>
              <a:rPr sz="1400" dirty="0">
                <a:latin typeface="Arial MT"/>
                <a:cs typeface="Arial MT"/>
              </a:rPr>
              <a:t>nature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3 </a:t>
            </a:r>
            <a:r>
              <a:rPr sz="1400" dirty="0">
                <a:latin typeface="Arial MT"/>
                <a:cs typeface="Arial MT"/>
              </a:rPr>
              <a:t>initial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classification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not </a:t>
            </a:r>
            <a:r>
              <a:rPr sz="1400" dirty="0">
                <a:latin typeface="Arial MT"/>
                <a:cs typeface="Arial MT"/>
              </a:rPr>
              <a:t>perform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uniformly </a:t>
            </a:r>
            <a:r>
              <a:rPr sz="1400" dirty="0">
                <a:latin typeface="Arial MT"/>
                <a:cs typeface="Arial MT"/>
              </a:rPr>
              <a:t>well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across performance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measures.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41387" y="4699187"/>
            <a:ext cx="2444750" cy="2137410"/>
            <a:chOff x="4941387" y="4699187"/>
            <a:chExt cx="2444750" cy="2137410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46150" y="4703950"/>
              <a:ext cx="2434799" cy="21275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946150" y="4703950"/>
              <a:ext cx="2435225" cy="2127885"/>
            </a:xfrm>
            <a:custGeom>
              <a:avLst/>
              <a:gdLst/>
              <a:ahLst/>
              <a:cxnLst/>
              <a:rect l="l" t="t" r="r" b="b"/>
              <a:pathLst>
                <a:path w="2435225" h="2127884">
                  <a:moveTo>
                    <a:pt x="0" y="315199"/>
                  </a:moveTo>
                  <a:lnTo>
                    <a:pt x="3417" y="268622"/>
                  </a:lnTo>
                  <a:lnTo>
                    <a:pt x="13345" y="224166"/>
                  </a:lnTo>
                  <a:lnTo>
                    <a:pt x="29295" y="182319"/>
                  </a:lnTo>
                  <a:lnTo>
                    <a:pt x="50780" y="143570"/>
                  </a:lnTo>
                  <a:lnTo>
                    <a:pt x="77313" y="108405"/>
                  </a:lnTo>
                  <a:lnTo>
                    <a:pt x="108405" y="77313"/>
                  </a:lnTo>
                  <a:lnTo>
                    <a:pt x="143570" y="50780"/>
                  </a:lnTo>
                  <a:lnTo>
                    <a:pt x="182319" y="29295"/>
                  </a:lnTo>
                  <a:lnTo>
                    <a:pt x="224166" y="13345"/>
                  </a:lnTo>
                  <a:lnTo>
                    <a:pt x="268622" y="3417"/>
                  </a:lnTo>
                  <a:lnTo>
                    <a:pt x="315199" y="0"/>
                  </a:lnTo>
                  <a:lnTo>
                    <a:pt x="405799" y="0"/>
                  </a:lnTo>
                  <a:lnTo>
                    <a:pt x="1014499" y="0"/>
                  </a:lnTo>
                  <a:lnTo>
                    <a:pt x="2119599" y="0"/>
                  </a:lnTo>
                  <a:lnTo>
                    <a:pt x="2169205" y="3926"/>
                  </a:lnTo>
                  <a:lnTo>
                    <a:pt x="2217143" y="15472"/>
                  </a:lnTo>
                  <a:lnTo>
                    <a:pt x="2262565" y="34287"/>
                  </a:lnTo>
                  <a:lnTo>
                    <a:pt x="2304626" y="60019"/>
                  </a:lnTo>
                  <a:lnTo>
                    <a:pt x="2342479" y="92319"/>
                  </a:lnTo>
                  <a:lnTo>
                    <a:pt x="2374780" y="130173"/>
                  </a:lnTo>
                  <a:lnTo>
                    <a:pt x="2400512" y="172234"/>
                  </a:lnTo>
                  <a:lnTo>
                    <a:pt x="2419327" y="217656"/>
                  </a:lnTo>
                  <a:lnTo>
                    <a:pt x="2430873" y="265594"/>
                  </a:lnTo>
                  <a:lnTo>
                    <a:pt x="2434799" y="315199"/>
                  </a:lnTo>
                  <a:lnTo>
                    <a:pt x="2434799" y="1103199"/>
                  </a:lnTo>
                  <a:lnTo>
                    <a:pt x="2434799" y="1575999"/>
                  </a:lnTo>
                  <a:lnTo>
                    <a:pt x="2431382" y="1622577"/>
                  </a:lnTo>
                  <a:lnTo>
                    <a:pt x="2421454" y="1667033"/>
                  </a:lnTo>
                  <a:lnTo>
                    <a:pt x="2405504" y="1708880"/>
                  </a:lnTo>
                  <a:lnTo>
                    <a:pt x="2384019" y="1747629"/>
                  </a:lnTo>
                  <a:lnTo>
                    <a:pt x="2357486" y="1782794"/>
                  </a:lnTo>
                  <a:lnTo>
                    <a:pt x="2326394" y="1813886"/>
                  </a:lnTo>
                  <a:lnTo>
                    <a:pt x="2291229" y="1840419"/>
                  </a:lnTo>
                  <a:lnTo>
                    <a:pt x="2252480" y="1861904"/>
                  </a:lnTo>
                  <a:lnTo>
                    <a:pt x="2210634" y="1877854"/>
                  </a:lnTo>
                  <a:lnTo>
                    <a:pt x="2166178" y="1887782"/>
                  </a:lnTo>
                  <a:lnTo>
                    <a:pt x="2119599" y="1891199"/>
                  </a:lnTo>
                  <a:lnTo>
                    <a:pt x="1014499" y="1891199"/>
                  </a:lnTo>
                  <a:lnTo>
                    <a:pt x="710158" y="2127599"/>
                  </a:lnTo>
                  <a:lnTo>
                    <a:pt x="405799" y="1891199"/>
                  </a:lnTo>
                  <a:lnTo>
                    <a:pt x="315199" y="1891199"/>
                  </a:lnTo>
                  <a:lnTo>
                    <a:pt x="268622" y="1887782"/>
                  </a:lnTo>
                  <a:lnTo>
                    <a:pt x="224166" y="1877854"/>
                  </a:lnTo>
                  <a:lnTo>
                    <a:pt x="182319" y="1861904"/>
                  </a:lnTo>
                  <a:lnTo>
                    <a:pt x="143570" y="1840419"/>
                  </a:lnTo>
                  <a:lnTo>
                    <a:pt x="108405" y="1813886"/>
                  </a:lnTo>
                  <a:lnTo>
                    <a:pt x="77313" y="1782794"/>
                  </a:lnTo>
                  <a:lnTo>
                    <a:pt x="50780" y="1747629"/>
                  </a:lnTo>
                  <a:lnTo>
                    <a:pt x="29295" y="1708880"/>
                  </a:lnTo>
                  <a:lnTo>
                    <a:pt x="13345" y="1667033"/>
                  </a:lnTo>
                  <a:lnTo>
                    <a:pt x="3417" y="1622577"/>
                  </a:lnTo>
                  <a:lnTo>
                    <a:pt x="0" y="1575999"/>
                  </a:lnTo>
                  <a:lnTo>
                    <a:pt x="0" y="1103199"/>
                  </a:lnTo>
                  <a:lnTo>
                    <a:pt x="0" y="315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11494" y="4791538"/>
            <a:ext cx="2040889" cy="1705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Following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lackluster </a:t>
            </a:r>
            <a:r>
              <a:rPr sz="1400" dirty="0">
                <a:latin typeface="Arial MT"/>
                <a:cs typeface="Arial MT"/>
              </a:rPr>
              <a:t>results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traditional </a:t>
            </a:r>
            <a:r>
              <a:rPr sz="1400" dirty="0">
                <a:latin typeface="Arial MT"/>
                <a:cs typeface="Arial MT"/>
              </a:rPr>
              <a:t>classification,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ANN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trained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our </a:t>
            </a:r>
            <a:r>
              <a:rPr sz="1400" dirty="0">
                <a:latin typeface="Arial MT"/>
                <a:cs typeface="Arial MT"/>
              </a:rPr>
              <a:t>3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individual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classification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board.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35987" y="4169388"/>
            <a:ext cx="1675130" cy="1705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False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negatives </a:t>
            </a:r>
            <a:r>
              <a:rPr sz="1400" dirty="0">
                <a:latin typeface="Arial MT"/>
                <a:cs typeface="Arial MT"/>
              </a:rPr>
              <a:t>provide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greatest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practice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account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unnoticed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</a:t>
            </a:r>
            <a:r>
              <a:rPr sz="1400" spc="-25" dirty="0">
                <a:latin typeface="Arial MT"/>
                <a:cs typeface="Arial MT"/>
              </a:rPr>
              <a:t> of </a:t>
            </a:r>
            <a:r>
              <a:rPr sz="1400" dirty="0">
                <a:latin typeface="Arial MT"/>
                <a:cs typeface="Arial MT"/>
              </a:rPr>
              <a:t>credit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card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fraud</a:t>
            </a:r>
            <a:r>
              <a:rPr sz="1400" spc="-25" dirty="0">
                <a:latin typeface="Arial MT"/>
                <a:cs typeface="Arial MT"/>
              </a:rPr>
              <a:t> the </a:t>
            </a:r>
            <a:r>
              <a:rPr sz="1400" dirty="0">
                <a:latin typeface="Arial MT"/>
                <a:cs typeface="Arial MT"/>
              </a:rPr>
              <a:t>dangers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are </a:t>
            </a:r>
            <a:r>
              <a:rPr sz="1400" dirty="0">
                <a:latin typeface="Arial MT"/>
                <a:cs typeface="Arial MT"/>
              </a:rPr>
              <a:t>laid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slide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3.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039937" y="2914337"/>
            <a:ext cx="2028825" cy="3422650"/>
            <a:chOff x="10039937" y="2914337"/>
            <a:chExt cx="2028825" cy="3422650"/>
          </a:xfrm>
        </p:grpSpPr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4700" y="2919099"/>
              <a:ext cx="2018999" cy="34127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044700" y="2919099"/>
              <a:ext cx="2019300" cy="3413125"/>
            </a:xfrm>
            <a:custGeom>
              <a:avLst/>
              <a:gdLst/>
              <a:ahLst/>
              <a:cxnLst/>
              <a:rect l="l" t="t" r="r" b="b"/>
              <a:pathLst>
                <a:path w="2019300" h="3413125">
                  <a:moveTo>
                    <a:pt x="0" y="336499"/>
                  </a:moveTo>
                  <a:lnTo>
                    <a:pt x="3071" y="290838"/>
                  </a:lnTo>
                  <a:lnTo>
                    <a:pt x="12020" y="247044"/>
                  </a:lnTo>
                  <a:lnTo>
                    <a:pt x="26443" y="205519"/>
                  </a:lnTo>
                  <a:lnTo>
                    <a:pt x="45942" y="166662"/>
                  </a:lnTo>
                  <a:lnTo>
                    <a:pt x="70114" y="130874"/>
                  </a:lnTo>
                  <a:lnTo>
                    <a:pt x="98558" y="98558"/>
                  </a:lnTo>
                  <a:lnTo>
                    <a:pt x="130874" y="70114"/>
                  </a:lnTo>
                  <a:lnTo>
                    <a:pt x="166662" y="45942"/>
                  </a:lnTo>
                  <a:lnTo>
                    <a:pt x="205519" y="26443"/>
                  </a:lnTo>
                  <a:lnTo>
                    <a:pt x="247044" y="12020"/>
                  </a:lnTo>
                  <a:lnTo>
                    <a:pt x="290838" y="3071"/>
                  </a:lnTo>
                  <a:lnTo>
                    <a:pt x="336499" y="0"/>
                  </a:lnTo>
                  <a:lnTo>
                    <a:pt x="841249" y="0"/>
                  </a:lnTo>
                  <a:lnTo>
                    <a:pt x="1682499" y="0"/>
                  </a:lnTo>
                  <a:lnTo>
                    <a:pt x="1735457" y="4191"/>
                  </a:lnTo>
                  <a:lnTo>
                    <a:pt x="1786634" y="16518"/>
                  </a:lnTo>
                  <a:lnTo>
                    <a:pt x="1835126" y="36604"/>
                  </a:lnTo>
                  <a:lnTo>
                    <a:pt x="1880030" y="64075"/>
                  </a:lnTo>
                  <a:lnTo>
                    <a:pt x="1920441" y="98558"/>
                  </a:lnTo>
                  <a:lnTo>
                    <a:pt x="1954924" y="138969"/>
                  </a:lnTo>
                  <a:lnTo>
                    <a:pt x="1982395" y="183873"/>
                  </a:lnTo>
                  <a:lnTo>
                    <a:pt x="2002481" y="232365"/>
                  </a:lnTo>
                  <a:lnTo>
                    <a:pt x="2014808" y="283542"/>
                  </a:lnTo>
                  <a:lnTo>
                    <a:pt x="2018999" y="336499"/>
                  </a:lnTo>
                  <a:lnTo>
                    <a:pt x="2018999" y="1769599"/>
                  </a:lnTo>
                  <a:lnTo>
                    <a:pt x="2018999" y="2527999"/>
                  </a:lnTo>
                  <a:lnTo>
                    <a:pt x="2018999" y="2697099"/>
                  </a:lnTo>
                  <a:lnTo>
                    <a:pt x="2015928" y="2742761"/>
                  </a:lnTo>
                  <a:lnTo>
                    <a:pt x="2006979" y="2786554"/>
                  </a:lnTo>
                  <a:lnTo>
                    <a:pt x="1992556" y="2828080"/>
                  </a:lnTo>
                  <a:lnTo>
                    <a:pt x="1973057" y="2866937"/>
                  </a:lnTo>
                  <a:lnTo>
                    <a:pt x="1948885" y="2902725"/>
                  </a:lnTo>
                  <a:lnTo>
                    <a:pt x="1920441" y="2935041"/>
                  </a:lnTo>
                  <a:lnTo>
                    <a:pt x="1888125" y="2963485"/>
                  </a:lnTo>
                  <a:lnTo>
                    <a:pt x="1852337" y="2987657"/>
                  </a:lnTo>
                  <a:lnTo>
                    <a:pt x="1813480" y="3007156"/>
                  </a:lnTo>
                  <a:lnTo>
                    <a:pt x="1771954" y="3021579"/>
                  </a:lnTo>
                  <a:lnTo>
                    <a:pt x="1728161" y="3030528"/>
                  </a:lnTo>
                  <a:lnTo>
                    <a:pt x="1682499" y="3033599"/>
                  </a:lnTo>
                  <a:lnTo>
                    <a:pt x="841249" y="3033599"/>
                  </a:lnTo>
                  <a:lnTo>
                    <a:pt x="588881" y="3412799"/>
                  </a:lnTo>
                  <a:lnTo>
                    <a:pt x="336499" y="3033599"/>
                  </a:lnTo>
                  <a:lnTo>
                    <a:pt x="290838" y="3030528"/>
                  </a:lnTo>
                  <a:lnTo>
                    <a:pt x="247044" y="3021579"/>
                  </a:lnTo>
                  <a:lnTo>
                    <a:pt x="205519" y="3007156"/>
                  </a:lnTo>
                  <a:lnTo>
                    <a:pt x="166662" y="2987657"/>
                  </a:lnTo>
                  <a:lnTo>
                    <a:pt x="130874" y="2963485"/>
                  </a:lnTo>
                  <a:lnTo>
                    <a:pt x="98558" y="2935041"/>
                  </a:lnTo>
                  <a:lnTo>
                    <a:pt x="70114" y="2902725"/>
                  </a:lnTo>
                  <a:lnTo>
                    <a:pt x="45942" y="2866937"/>
                  </a:lnTo>
                  <a:lnTo>
                    <a:pt x="26443" y="2828080"/>
                  </a:lnTo>
                  <a:lnTo>
                    <a:pt x="12020" y="2786554"/>
                  </a:lnTo>
                  <a:lnTo>
                    <a:pt x="3071" y="2742761"/>
                  </a:lnTo>
                  <a:lnTo>
                    <a:pt x="0" y="2697099"/>
                  </a:lnTo>
                  <a:lnTo>
                    <a:pt x="0" y="2527999"/>
                  </a:lnTo>
                  <a:lnTo>
                    <a:pt x="0" y="1769599"/>
                  </a:lnTo>
                  <a:lnTo>
                    <a:pt x="0" y="336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216282" y="3158787"/>
            <a:ext cx="1675130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implementing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practice,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false </a:t>
            </a:r>
            <a:r>
              <a:rPr sz="1400" dirty="0">
                <a:latin typeface="Arial MT"/>
                <a:cs typeface="Arial MT"/>
              </a:rPr>
              <a:t>positives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cause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inconvenience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--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example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accounts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closed </a:t>
            </a:r>
            <a:r>
              <a:rPr sz="1400" dirty="0">
                <a:latin typeface="Arial MT"/>
                <a:cs typeface="Arial MT"/>
              </a:rPr>
              <a:t>temporarily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fraud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suspected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until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situation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cleared </a:t>
            </a:r>
            <a:r>
              <a:rPr sz="1400" spc="-25" dirty="0">
                <a:latin typeface="Arial MT"/>
                <a:cs typeface="Arial MT"/>
              </a:rPr>
              <a:t>up.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1806" y="613217"/>
            <a:ext cx="2318564" cy="5306563"/>
            <a:chOff x="7851806" y="613217"/>
            <a:chExt cx="2318564" cy="530656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8770" y="670180"/>
              <a:ext cx="2261600" cy="524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51806" y="613217"/>
              <a:ext cx="2160270" cy="5148580"/>
            </a:xfrm>
            <a:custGeom>
              <a:avLst/>
              <a:gdLst/>
              <a:ahLst/>
              <a:cxnLst/>
              <a:rect l="l" t="t" r="r" b="b"/>
              <a:pathLst>
                <a:path w="2160270" h="5148580">
                  <a:moveTo>
                    <a:pt x="1799992" y="5147999"/>
                  </a:moveTo>
                  <a:lnTo>
                    <a:pt x="360006" y="5147999"/>
                  </a:lnTo>
                  <a:lnTo>
                    <a:pt x="311156" y="5144713"/>
                  </a:lnTo>
                  <a:lnTo>
                    <a:pt x="264302" y="5135140"/>
                  </a:lnTo>
                  <a:lnTo>
                    <a:pt x="219875" y="5119708"/>
                  </a:lnTo>
                  <a:lnTo>
                    <a:pt x="178304" y="5098848"/>
                  </a:lnTo>
                  <a:lnTo>
                    <a:pt x="140017" y="5072987"/>
                  </a:lnTo>
                  <a:lnTo>
                    <a:pt x="105443" y="5042556"/>
                  </a:lnTo>
                  <a:lnTo>
                    <a:pt x="75011" y="5007982"/>
                  </a:lnTo>
                  <a:lnTo>
                    <a:pt x="49151" y="4969695"/>
                  </a:lnTo>
                  <a:lnTo>
                    <a:pt x="28291" y="4928123"/>
                  </a:lnTo>
                  <a:lnTo>
                    <a:pt x="12859" y="4883696"/>
                  </a:lnTo>
                  <a:lnTo>
                    <a:pt x="3286" y="4836843"/>
                  </a:lnTo>
                  <a:lnTo>
                    <a:pt x="0" y="4787992"/>
                  </a:lnTo>
                  <a:lnTo>
                    <a:pt x="0" y="360007"/>
                  </a:lnTo>
                  <a:lnTo>
                    <a:pt x="3183" y="312686"/>
                  </a:lnTo>
                  <a:lnTo>
                    <a:pt x="3286" y="311156"/>
                  </a:lnTo>
                  <a:lnTo>
                    <a:pt x="12859" y="264303"/>
                  </a:lnTo>
                  <a:lnTo>
                    <a:pt x="28291" y="219876"/>
                  </a:lnTo>
                  <a:lnTo>
                    <a:pt x="49151" y="178304"/>
                  </a:lnTo>
                  <a:lnTo>
                    <a:pt x="75011" y="140017"/>
                  </a:lnTo>
                  <a:lnTo>
                    <a:pt x="105443" y="105443"/>
                  </a:lnTo>
                  <a:lnTo>
                    <a:pt x="140017" y="75012"/>
                  </a:lnTo>
                  <a:lnTo>
                    <a:pt x="178304" y="49151"/>
                  </a:lnTo>
                  <a:lnTo>
                    <a:pt x="219875" y="28291"/>
                  </a:lnTo>
                  <a:lnTo>
                    <a:pt x="264302" y="12859"/>
                  </a:lnTo>
                  <a:lnTo>
                    <a:pt x="311156" y="3286"/>
                  </a:lnTo>
                  <a:lnTo>
                    <a:pt x="360006" y="0"/>
                  </a:lnTo>
                  <a:lnTo>
                    <a:pt x="1799992" y="0"/>
                  </a:lnTo>
                  <a:lnTo>
                    <a:pt x="1847313" y="3122"/>
                  </a:lnTo>
                  <a:lnTo>
                    <a:pt x="1893423" y="12334"/>
                  </a:lnTo>
                  <a:lnTo>
                    <a:pt x="1937761" y="27403"/>
                  </a:lnTo>
                  <a:lnTo>
                    <a:pt x="1979769" y="48099"/>
                  </a:lnTo>
                  <a:lnTo>
                    <a:pt x="2018887" y="74190"/>
                  </a:lnTo>
                  <a:lnTo>
                    <a:pt x="2054556" y="105443"/>
                  </a:lnTo>
                  <a:lnTo>
                    <a:pt x="2085809" y="141112"/>
                  </a:lnTo>
                  <a:lnTo>
                    <a:pt x="2111900" y="180230"/>
                  </a:lnTo>
                  <a:lnTo>
                    <a:pt x="2132596" y="222238"/>
                  </a:lnTo>
                  <a:lnTo>
                    <a:pt x="2147665" y="266576"/>
                  </a:lnTo>
                  <a:lnTo>
                    <a:pt x="2156877" y="312686"/>
                  </a:lnTo>
                  <a:lnTo>
                    <a:pt x="2159999" y="360007"/>
                  </a:lnTo>
                  <a:lnTo>
                    <a:pt x="2159999" y="4787992"/>
                  </a:lnTo>
                  <a:lnTo>
                    <a:pt x="2156713" y="4836843"/>
                  </a:lnTo>
                  <a:lnTo>
                    <a:pt x="2147140" y="4883696"/>
                  </a:lnTo>
                  <a:lnTo>
                    <a:pt x="2131708" y="4928123"/>
                  </a:lnTo>
                  <a:lnTo>
                    <a:pt x="2110848" y="4969695"/>
                  </a:lnTo>
                  <a:lnTo>
                    <a:pt x="2084988" y="5007982"/>
                  </a:lnTo>
                  <a:lnTo>
                    <a:pt x="2054556" y="5042556"/>
                  </a:lnTo>
                  <a:lnTo>
                    <a:pt x="2019982" y="5072987"/>
                  </a:lnTo>
                  <a:lnTo>
                    <a:pt x="1981695" y="5098848"/>
                  </a:lnTo>
                  <a:lnTo>
                    <a:pt x="1940124" y="5119708"/>
                  </a:lnTo>
                  <a:lnTo>
                    <a:pt x="1895697" y="5135140"/>
                  </a:lnTo>
                  <a:lnTo>
                    <a:pt x="1848843" y="5144713"/>
                  </a:lnTo>
                  <a:lnTo>
                    <a:pt x="1799992" y="5147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0809" y="652229"/>
              <a:ext cx="1541600" cy="1361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11806" y="613226"/>
              <a:ext cx="1440180" cy="1260475"/>
            </a:xfrm>
            <a:custGeom>
              <a:avLst/>
              <a:gdLst/>
              <a:ahLst/>
              <a:cxnLst/>
              <a:rect l="l" t="t" r="r" b="b"/>
              <a:pathLst>
                <a:path w="1440179" h="1260475">
                  <a:moveTo>
                    <a:pt x="719999" y="1260000"/>
                  </a:moveTo>
                  <a:lnTo>
                    <a:pt x="668580" y="1258418"/>
                  </a:lnTo>
                  <a:lnTo>
                    <a:pt x="618136" y="1253743"/>
                  </a:lnTo>
                  <a:lnTo>
                    <a:pt x="568790" y="1246083"/>
                  </a:lnTo>
                  <a:lnTo>
                    <a:pt x="520664" y="1235543"/>
                  </a:lnTo>
                  <a:lnTo>
                    <a:pt x="473878" y="1222231"/>
                  </a:lnTo>
                  <a:lnTo>
                    <a:pt x="428556" y="1206252"/>
                  </a:lnTo>
                  <a:lnTo>
                    <a:pt x="384819" y="1187714"/>
                  </a:lnTo>
                  <a:lnTo>
                    <a:pt x="342789" y="1166723"/>
                  </a:lnTo>
                  <a:lnTo>
                    <a:pt x="302587" y="1143386"/>
                  </a:lnTo>
                  <a:lnTo>
                    <a:pt x="264336" y="1117809"/>
                  </a:lnTo>
                  <a:lnTo>
                    <a:pt x="228157" y="1090098"/>
                  </a:lnTo>
                  <a:lnTo>
                    <a:pt x="194172" y="1060362"/>
                  </a:lnTo>
                  <a:lnTo>
                    <a:pt x="162503" y="1028705"/>
                  </a:lnTo>
                  <a:lnTo>
                    <a:pt x="133272" y="995235"/>
                  </a:lnTo>
                  <a:lnTo>
                    <a:pt x="106601" y="960059"/>
                  </a:lnTo>
                  <a:lnTo>
                    <a:pt x="82611" y="923282"/>
                  </a:lnTo>
                  <a:lnTo>
                    <a:pt x="61425" y="885012"/>
                  </a:lnTo>
                  <a:lnTo>
                    <a:pt x="43164" y="845355"/>
                  </a:lnTo>
                  <a:lnTo>
                    <a:pt x="27949" y="804418"/>
                  </a:lnTo>
                  <a:lnTo>
                    <a:pt x="15904" y="762307"/>
                  </a:lnTo>
                  <a:lnTo>
                    <a:pt x="7149" y="719130"/>
                  </a:lnTo>
                  <a:lnTo>
                    <a:pt x="1807" y="674992"/>
                  </a:lnTo>
                  <a:lnTo>
                    <a:pt x="0" y="630000"/>
                  </a:lnTo>
                  <a:lnTo>
                    <a:pt x="2268" y="593366"/>
                  </a:lnTo>
                  <a:lnTo>
                    <a:pt x="17867" y="522173"/>
                  </a:lnTo>
                  <a:lnTo>
                    <a:pt x="42541" y="452682"/>
                  </a:lnTo>
                  <a:lnTo>
                    <a:pt x="56154" y="418176"/>
                  </a:lnTo>
                  <a:lnTo>
                    <a:pt x="69484" y="383616"/>
                  </a:lnTo>
                  <a:lnTo>
                    <a:pt x="81679" y="348844"/>
                  </a:lnTo>
                  <a:lnTo>
                    <a:pt x="91889" y="313699"/>
                  </a:lnTo>
                  <a:lnTo>
                    <a:pt x="99262" y="278023"/>
                  </a:lnTo>
                  <a:lnTo>
                    <a:pt x="102949" y="241656"/>
                  </a:lnTo>
                  <a:lnTo>
                    <a:pt x="102099" y="204437"/>
                  </a:lnTo>
                  <a:lnTo>
                    <a:pt x="95859" y="166209"/>
                  </a:lnTo>
                  <a:lnTo>
                    <a:pt x="83380" y="126810"/>
                  </a:lnTo>
                  <a:lnTo>
                    <a:pt x="63811" y="86082"/>
                  </a:lnTo>
                  <a:lnTo>
                    <a:pt x="36301" y="43865"/>
                  </a:lnTo>
                  <a:lnTo>
                    <a:pt x="0" y="0"/>
                  </a:lnTo>
                  <a:lnTo>
                    <a:pt x="1439999" y="0"/>
                  </a:lnTo>
                  <a:lnTo>
                    <a:pt x="1396845" y="37157"/>
                  </a:lnTo>
                  <a:lnTo>
                    <a:pt x="1363546" y="73822"/>
                  </a:lnTo>
                  <a:lnTo>
                    <a:pt x="1339206" y="110039"/>
                  </a:lnTo>
                  <a:lnTo>
                    <a:pt x="1322930" y="145853"/>
                  </a:lnTo>
                  <a:lnTo>
                    <a:pt x="1310984" y="216451"/>
                  </a:lnTo>
                  <a:lnTo>
                    <a:pt x="1313522" y="251324"/>
                  </a:lnTo>
                  <a:lnTo>
                    <a:pt x="1331143" y="320443"/>
                  </a:lnTo>
                  <a:lnTo>
                    <a:pt x="1359514" y="389024"/>
                  </a:lnTo>
                  <a:lnTo>
                    <a:pt x="1391469" y="457426"/>
                  </a:lnTo>
                  <a:lnTo>
                    <a:pt x="1406551" y="491672"/>
                  </a:lnTo>
                  <a:lnTo>
                    <a:pt x="1419841" y="526008"/>
                  </a:lnTo>
                  <a:lnTo>
                    <a:pt x="1430443" y="560477"/>
                  </a:lnTo>
                  <a:lnTo>
                    <a:pt x="1437461" y="595126"/>
                  </a:lnTo>
                  <a:lnTo>
                    <a:pt x="1439999" y="630000"/>
                  </a:lnTo>
                  <a:lnTo>
                    <a:pt x="1438192" y="674992"/>
                  </a:lnTo>
                  <a:lnTo>
                    <a:pt x="1432850" y="719130"/>
                  </a:lnTo>
                  <a:lnTo>
                    <a:pt x="1424095" y="762307"/>
                  </a:lnTo>
                  <a:lnTo>
                    <a:pt x="1412050" y="804418"/>
                  </a:lnTo>
                  <a:lnTo>
                    <a:pt x="1396835" y="845355"/>
                  </a:lnTo>
                  <a:lnTo>
                    <a:pt x="1378574" y="885012"/>
                  </a:lnTo>
                  <a:lnTo>
                    <a:pt x="1357388" y="923282"/>
                  </a:lnTo>
                  <a:lnTo>
                    <a:pt x="1333398" y="960059"/>
                  </a:lnTo>
                  <a:lnTo>
                    <a:pt x="1306727" y="995235"/>
                  </a:lnTo>
                  <a:lnTo>
                    <a:pt x="1277496" y="1028705"/>
                  </a:lnTo>
                  <a:lnTo>
                    <a:pt x="1245827" y="1060362"/>
                  </a:lnTo>
                  <a:lnTo>
                    <a:pt x="1211842" y="1090098"/>
                  </a:lnTo>
                  <a:lnTo>
                    <a:pt x="1175663" y="1117809"/>
                  </a:lnTo>
                  <a:lnTo>
                    <a:pt x="1137412" y="1143386"/>
                  </a:lnTo>
                  <a:lnTo>
                    <a:pt x="1097210" y="1166723"/>
                  </a:lnTo>
                  <a:lnTo>
                    <a:pt x="1055180" y="1187714"/>
                  </a:lnTo>
                  <a:lnTo>
                    <a:pt x="1011443" y="1206252"/>
                  </a:lnTo>
                  <a:lnTo>
                    <a:pt x="966121" y="1222231"/>
                  </a:lnTo>
                  <a:lnTo>
                    <a:pt x="919335" y="1235543"/>
                  </a:lnTo>
                  <a:lnTo>
                    <a:pt x="871209" y="1246083"/>
                  </a:lnTo>
                  <a:lnTo>
                    <a:pt x="821863" y="1253743"/>
                  </a:lnTo>
                  <a:lnTo>
                    <a:pt x="771419" y="1258418"/>
                  </a:lnTo>
                  <a:lnTo>
                    <a:pt x="719999" y="1260000"/>
                  </a:lnTo>
                  <a:close/>
                </a:path>
              </a:pathLst>
            </a:custGeom>
            <a:solidFill>
              <a:srgbClr val="8AC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3356" y="2755499"/>
              <a:ext cx="1374140" cy="2093595"/>
            </a:xfrm>
            <a:custGeom>
              <a:avLst/>
              <a:gdLst/>
              <a:ahLst/>
              <a:cxnLst/>
              <a:rect l="l" t="t" r="r" b="b"/>
              <a:pathLst>
                <a:path w="1374140" h="2093595">
                  <a:moveTo>
                    <a:pt x="0" y="0"/>
                  </a:moveTo>
                  <a:lnTo>
                    <a:pt x="1373949" y="0"/>
                  </a:lnTo>
                </a:path>
                <a:path w="1374140" h="2093595">
                  <a:moveTo>
                    <a:pt x="0" y="697774"/>
                  </a:moveTo>
                  <a:lnTo>
                    <a:pt x="1373949" y="697774"/>
                  </a:lnTo>
                </a:path>
                <a:path w="1374140" h="2093595">
                  <a:moveTo>
                    <a:pt x="0" y="1395549"/>
                  </a:moveTo>
                  <a:lnTo>
                    <a:pt x="1373949" y="1395549"/>
                  </a:lnTo>
                </a:path>
                <a:path w="1374140" h="2093595">
                  <a:moveTo>
                    <a:pt x="0" y="2093324"/>
                  </a:moveTo>
                  <a:lnTo>
                    <a:pt x="1373949" y="2093324"/>
                  </a:lnTo>
                </a:path>
              </a:pathLst>
            </a:custGeom>
            <a:ln w="12699">
              <a:solidFill>
                <a:srgbClr val="8AC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33356" y="5546599"/>
              <a:ext cx="1374140" cy="0"/>
            </a:xfrm>
            <a:custGeom>
              <a:avLst/>
              <a:gdLst/>
              <a:ahLst/>
              <a:cxnLst/>
              <a:rect l="l" t="t" r="r" b="b"/>
              <a:pathLst>
                <a:path w="1374140">
                  <a:moveTo>
                    <a:pt x="0" y="0"/>
                  </a:moveTo>
                  <a:lnTo>
                    <a:pt x="1373949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Comparison</a:t>
            </a:r>
            <a:r>
              <a:rPr spc="-20" dirty="0"/>
              <a:t> </a:t>
            </a:r>
            <a:r>
              <a:rPr spc="-160" dirty="0"/>
              <a:t>with </a:t>
            </a:r>
            <a:r>
              <a:rPr spc="-215" dirty="0"/>
              <a:t>Neural</a:t>
            </a:r>
            <a:r>
              <a:rPr spc="-50" dirty="0"/>
              <a:t> </a:t>
            </a:r>
            <a:r>
              <a:rPr spc="-100" dirty="0"/>
              <a:t>Network</a:t>
            </a:r>
          </a:p>
        </p:txBody>
      </p:sp>
      <p:sp>
        <p:nvSpPr>
          <p:cNvPr id="11" name="object 11"/>
          <p:cNvSpPr/>
          <p:nvPr/>
        </p:nvSpPr>
        <p:spPr>
          <a:xfrm>
            <a:off x="1070807" y="0"/>
            <a:ext cx="400050" cy="12700"/>
          </a:xfrm>
          <a:custGeom>
            <a:avLst/>
            <a:gdLst/>
            <a:ahLst/>
            <a:cxnLst/>
            <a:rect l="l" t="t" r="r" b="b"/>
            <a:pathLst>
              <a:path w="400050" h="12700">
                <a:moveTo>
                  <a:pt x="199992" y="12349"/>
                </a:moveTo>
                <a:lnTo>
                  <a:pt x="146273" y="11480"/>
                </a:lnTo>
                <a:lnTo>
                  <a:pt x="93123" y="8894"/>
                </a:lnTo>
                <a:lnTo>
                  <a:pt x="40585" y="4627"/>
                </a:lnTo>
                <a:lnTo>
                  <a:pt x="0" y="0"/>
                </a:lnTo>
                <a:lnTo>
                  <a:pt x="399984" y="0"/>
                </a:lnTo>
                <a:lnTo>
                  <a:pt x="359398" y="4627"/>
                </a:lnTo>
                <a:lnTo>
                  <a:pt x="306860" y="8894"/>
                </a:lnTo>
                <a:lnTo>
                  <a:pt x="253710" y="11480"/>
                </a:lnTo>
                <a:lnTo>
                  <a:pt x="199992" y="12349"/>
                </a:lnTo>
                <a:close/>
              </a:path>
            </a:pathLst>
          </a:custGeom>
          <a:solidFill>
            <a:srgbClr val="9919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75945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</a:tabLst>
            </a:pPr>
            <a:r>
              <a:rPr spc="-250" dirty="0"/>
              <a:t>The</a:t>
            </a:r>
            <a:r>
              <a:rPr spc="-10" dirty="0"/>
              <a:t> </a:t>
            </a:r>
            <a:r>
              <a:rPr spc="-20" dirty="0"/>
              <a:t>idea</a:t>
            </a:r>
            <a:r>
              <a:rPr spc="-95" dirty="0"/>
              <a:t> </a:t>
            </a:r>
            <a:r>
              <a:rPr spc="-125" dirty="0"/>
              <a:t>here</a:t>
            </a:r>
            <a:r>
              <a:rPr spc="-10" dirty="0"/>
              <a:t> </a:t>
            </a:r>
            <a:r>
              <a:rPr spc="-200" dirty="0"/>
              <a:t>was</a:t>
            </a:r>
            <a:r>
              <a:rPr spc="-10" dirty="0"/>
              <a:t> to</a:t>
            </a:r>
            <a:r>
              <a:rPr spc="-25" dirty="0"/>
              <a:t> </a:t>
            </a:r>
            <a:r>
              <a:rPr spc="-125" dirty="0"/>
              <a:t>compare</a:t>
            </a:r>
            <a:r>
              <a:rPr spc="-15" dirty="0"/>
              <a:t> </a:t>
            </a:r>
            <a:r>
              <a:rPr spc="-120" dirty="0"/>
              <a:t>the</a:t>
            </a:r>
            <a:r>
              <a:rPr spc="-15" dirty="0"/>
              <a:t> </a:t>
            </a:r>
            <a:r>
              <a:rPr spc="-100" dirty="0"/>
              <a:t>previous </a:t>
            </a:r>
            <a:r>
              <a:rPr spc="-150" dirty="0"/>
              <a:t>models’</a:t>
            </a:r>
            <a:r>
              <a:rPr spc="-5" dirty="0"/>
              <a:t> </a:t>
            </a:r>
            <a:r>
              <a:rPr spc="-160" dirty="0"/>
              <a:t>results</a:t>
            </a:r>
            <a:r>
              <a:rPr spc="5" dirty="0"/>
              <a:t> </a:t>
            </a:r>
            <a:r>
              <a:rPr spc="-95" dirty="0"/>
              <a:t>with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10" dirty="0"/>
              <a:t>neural</a:t>
            </a:r>
            <a:r>
              <a:rPr spc="10" dirty="0"/>
              <a:t> </a:t>
            </a:r>
            <a:r>
              <a:rPr spc="-10" dirty="0"/>
              <a:t>network.</a:t>
            </a:r>
          </a:p>
          <a:p>
            <a:pPr marL="394335" marR="140335" indent="-382270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pc="-130" dirty="0"/>
              <a:t>Instead</a:t>
            </a:r>
            <a:r>
              <a:rPr spc="-1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35" dirty="0"/>
              <a:t>applying</a:t>
            </a:r>
            <a:r>
              <a:rPr spc="-15" dirty="0"/>
              <a:t> </a:t>
            </a:r>
            <a:r>
              <a:rPr spc="-120" dirty="0"/>
              <a:t>the</a:t>
            </a:r>
            <a:r>
              <a:rPr spc="-20" dirty="0"/>
              <a:t> </a:t>
            </a:r>
            <a:r>
              <a:rPr spc="-185" dirty="0"/>
              <a:t>usual</a:t>
            </a:r>
            <a:r>
              <a:rPr spc="-10" dirty="0"/>
              <a:t> </a:t>
            </a:r>
            <a:r>
              <a:rPr spc="-35" dirty="0"/>
              <a:t>train/test</a:t>
            </a:r>
            <a:r>
              <a:rPr spc="-20" dirty="0"/>
              <a:t> </a:t>
            </a:r>
            <a:r>
              <a:rPr spc="-75" dirty="0"/>
              <a:t>split</a:t>
            </a:r>
            <a:r>
              <a:rPr spc="-15" dirty="0"/>
              <a:t> </a:t>
            </a:r>
            <a:r>
              <a:rPr spc="-25" dirty="0"/>
              <a:t>to </a:t>
            </a:r>
            <a:r>
              <a:rPr spc="-120" dirty="0"/>
              <a:t>the</a:t>
            </a:r>
            <a:r>
              <a:rPr spc="-15" dirty="0"/>
              <a:t> </a:t>
            </a:r>
            <a:r>
              <a:rPr spc="-80" dirty="0"/>
              <a:t>heavily</a:t>
            </a:r>
            <a:r>
              <a:rPr spc="-10" dirty="0"/>
              <a:t> </a:t>
            </a:r>
            <a:r>
              <a:rPr spc="-110" dirty="0"/>
              <a:t>imbalanced</a:t>
            </a:r>
            <a:r>
              <a:rPr spc="-15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spc="-155" dirty="0"/>
              <a:t>set,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random </a:t>
            </a:r>
            <a:r>
              <a:rPr spc="-145" dirty="0"/>
              <a:t>sample</a:t>
            </a:r>
            <a:r>
              <a:rPr spc="-1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492</a:t>
            </a:r>
            <a:r>
              <a:rPr spc="-20" dirty="0"/>
              <a:t> </a:t>
            </a:r>
            <a:r>
              <a:rPr spc="-35" dirty="0"/>
              <a:t>valid</a:t>
            </a:r>
            <a:r>
              <a:rPr spc="-20" dirty="0"/>
              <a:t> </a:t>
            </a:r>
            <a:r>
              <a:rPr spc="-135" dirty="0"/>
              <a:t>transactions</a:t>
            </a:r>
            <a:r>
              <a:rPr spc="-10" dirty="0"/>
              <a:t> </a:t>
            </a:r>
            <a:r>
              <a:rPr spc="-95" dirty="0"/>
              <a:t>were</a:t>
            </a:r>
            <a:r>
              <a:rPr spc="-20" dirty="0"/>
              <a:t> </a:t>
            </a:r>
            <a:r>
              <a:rPr spc="-10" dirty="0"/>
              <a:t>paired </a:t>
            </a:r>
            <a:r>
              <a:rPr spc="-95" dirty="0"/>
              <a:t>with</a:t>
            </a:r>
            <a:r>
              <a:rPr spc="-45" dirty="0"/>
              <a:t> </a:t>
            </a:r>
            <a:r>
              <a:rPr spc="-120" dirty="0"/>
              <a:t>the</a:t>
            </a:r>
            <a:r>
              <a:rPr spc="-15" dirty="0"/>
              <a:t> </a:t>
            </a:r>
            <a:r>
              <a:rPr dirty="0"/>
              <a:t>492</a:t>
            </a:r>
            <a:r>
              <a:rPr spc="-30" dirty="0"/>
              <a:t> </a:t>
            </a:r>
            <a:r>
              <a:rPr spc="-90" dirty="0"/>
              <a:t>fraudulent</a:t>
            </a:r>
            <a:r>
              <a:rPr spc="-25" dirty="0"/>
              <a:t> </a:t>
            </a:r>
            <a:r>
              <a:rPr spc="-135" dirty="0"/>
              <a:t>transactions</a:t>
            </a:r>
            <a:r>
              <a:rPr spc="-10" dirty="0"/>
              <a:t> to</a:t>
            </a:r>
            <a:r>
              <a:rPr spc="-25" dirty="0"/>
              <a:t> </a:t>
            </a:r>
            <a:r>
              <a:rPr spc="-75" dirty="0"/>
              <a:t>obtain</a:t>
            </a:r>
            <a:r>
              <a:rPr spc="-25" dirty="0"/>
              <a:t> </a:t>
            </a:r>
            <a:r>
              <a:rPr spc="-50" dirty="0"/>
              <a:t>a </a:t>
            </a:r>
            <a:r>
              <a:rPr spc="-85" dirty="0"/>
              <a:t>balanced</a:t>
            </a:r>
            <a:r>
              <a:rPr spc="-35" dirty="0"/>
              <a:t> </a:t>
            </a:r>
            <a:r>
              <a:rPr spc="-40" dirty="0"/>
              <a:t>(albeit</a:t>
            </a:r>
            <a:r>
              <a:rPr spc="-20" dirty="0"/>
              <a:t> </a:t>
            </a:r>
            <a:r>
              <a:rPr spc="-135" dirty="0"/>
              <a:t>undersampled)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set.</a:t>
            </a:r>
          </a:p>
          <a:p>
            <a:pPr marL="394335" marR="5080" indent="-382270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pc="-250" dirty="0"/>
              <a:t>The</a:t>
            </a:r>
            <a:r>
              <a:rPr spc="-10" dirty="0"/>
              <a:t> </a:t>
            </a:r>
            <a:r>
              <a:rPr spc="-130" dirty="0"/>
              <a:t>threshold</a:t>
            </a:r>
            <a:r>
              <a:rPr spc="-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35" dirty="0"/>
              <a:t>valid</a:t>
            </a:r>
            <a:r>
              <a:rPr spc="-10" dirty="0"/>
              <a:t> </a:t>
            </a:r>
            <a:r>
              <a:rPr spc="-120" dirty="0"/>
              <a:t>transaction</a:t>
            </a:r>
            <a:r>
              <a:rPr spc="-5" dirty="0"/>
              <a:t> </a:t>
            </a:r>
            <a:r>
              <a:rPr spc="-135" dirty="0"/>
              <a:t>in</a:t>
            </a:r>
            <a:r>
              <a:rPr spc="-10" dirty="0"/>
              <a:t> </a:t>
            </a:r>
            <a:r>
              <a:rPr spc="-150" dirty="0"/>
              <a:t>this</a:t>
            </a:r>
            <a:r>
              <a:rPr spc="-5" dirty="0"/>
              <a:t> </a:t>
            </a:r>
            <a:r>
              <a:rPr spc="-80" dirty="0"/>
              <a:t>model </a:t>
            </a:r>
            <a:r>
              <a:rPr spc="-200" dirty="0"/>
              <a:t>was</a:t>
            </a:r>
            <a:r>
              <a:rPr spc="-10" dirty="0"/>
              <a:t> </a:t>
            </a:r>
            <a:r>
              <a:rPr spc="-210" dirty="0"/>
              <a:t>chosen</a:t>
            </a:r>
            <a:r>
              <a:rPr spc="-10" dirty="0"/>
              <a:t> to</a:t>
            </a:r>
            <a:r>
              <a:rPr spc="-130" dirty="0"/>
              <a:t> </a:t>
            </a:r>
            <a:r>
              <a:rPr spc="-10" dirty="0"/>
              <a:t>be</a:t>
            </a:r>
            <a:r>
              <a:rPr spc="-55" dirty="0"/>
              <a:t> </a:t>
            </a:r>
            <a:r>
              <a:rPr spc="-10" dirty="0"/>
              <a:t>90%.*</a:t>
            </a:r>
          </a:p>
          <a:p>
            <a:pPr marL="391160" marR="38100" indent="-379095" algn="just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pc="-50" dirty="0"/>
              <a:t>While</a:t>
            </a:r>
            <a:r>
              <a:rPr spc="-90" dirty="0"/>
              <a:t> </a:t>
            </a:r>
            <a:r>
              <a:rPr spc="-135" dirty="0"/>
              <a:t>ANN</a:t>
            </a:r>
            <a:r>
              <a:rPr dirty="0"/>
              <a:t> </a:t>
            </a:r>
            <a:r>
              <a:rPr spc="-40" dirty="0"/>
              <a:t>appeared</a:t>
            </a:r>
            <a:r>
              <a:rPr spc="-100" dirty="0"/>
              <a:t> </a:t>
            </a:r>
            <a:r>
              <a:rPr spc="-10" dirty="0"/>
              <a:t>to</a:t>
            </a:r>
            <a:r>
              <a:rPr spc="-45" dirty="0"/>
              <a:t> </a:t>
            </a:r>
            <a:r>
              <a:rPr spc="-155" dirty="0"/>
              <a:t>have</a:t>
            </a:r>
            <a:r>
              <a:rPr spc="20" dirty="0"/>
              <a:t> </a:t>
            </a:r>
            <a:r>
              <a:rPr spc="-65" dirty="0"/>
              <a:t>performed</a:t>
            </a:r>
            <a:r>
              <a:rPr spc="-45" dirty="0"/>
              <a:t> </a:t>
            </a:r>
            <a:r>
              <a:rPr spc="-85" dirty="0"/>
              <a:t>worse 	</a:t>
            </a:r>
            <a:r>
              <a:rPr spc="-135" dirty="0"/>
              <a:t>in</a:t>
            </a:r>
            <a:r>
              <a:rPr spc="-5" dirty="0"/>
              <a:t> </a:t>
            </a:r>
            <a:r>
              <a:rPr spc="-270" dirty="0"/>
              <a:t>some</a:t>
            </a:r>
            <a:r>
              <a:rPr spc="135" dirty="0"/>
              <a:t> </a:t>
            </a:r>
            <a:r>
              <a:rPr spc="-110" dirty="0"/>
              <a:t>categories,</a:t>
            </a:r>
            <a:r>
              <a:rPr spc="-30" dirty="0"/>
              <a:t> </a:t>
            </a:r>
            <a:r>
              <a:rPr dirty="0"/>
              <a:t>it</a:t>
            </a:r>
            <a:r>
              <a:rPr spc="-120" dirty="0"/>
              <a:t> </a:t>
            </a:r>
            <a:r>
              <a:rPr spc="-80" dirty="0"/>
              <a:t>had</a:t>
            </a:r>
            <a:r>
              <a:rPr spc="55" dirty="0"/>
              <a:t> </a:t>
            </a:r>
            <a:r>
              <a:rPr spc="-120" dirty="0"/>
              <a:t>the</a:t>
            </a:r>
            <a:r>
              <a:rPr spc="50" dirty="0"/>
              <a:t> </a:t>
            </a:r>
            <a:r>
              <a:rPr spc="-150" dirty="0"/>
              <a:t>lowest</a:t>
            </a:r>
            <a:r>
              <a:rPr spc="55" dirty="0"/>
              <a:t> </a:t>
            </a:r>
            <a:r>
              <a:rPr spc="-420" dirty="0"/>
              <a:t>FNR</a:t>
            </a:r>
            <a:r>
              <a:rPr spc="280" dirty="0"/>
              <a:t> </a:t>
            </a:r>
            <a:r>
              <a:rPr spc="-10" dirty="0"/>
              <a:t>(5.2%) 	</a:t>
            </a:r>
            <a:r>
              <a:rPr spc="-190" dirty="0"/>
              <a:t>when</a:t>
            </a:r>
            <a:r>
              <a:rPr dirty="0"/>
              <a:t> </a:t>
            </a:r>
            <a:r>
              <a:rPr spc="-120" dirty="0"/>
              <a:t>compared</a:t>
            </a:r>
            <a:r>
              <a:rPr spc="5" dirty="0"/>
              <a:t> </a:t>
            </a:r>
            <a:r>
              <a:rPr spc="-95" dirty="0"/>
              <a:t>with</a:t>
            </a:r>
            <a:r>
              <a:rPr spc="5" dirty="0"/>
              <a:t> </a:t>
            </a:r>
            <a:r>
              <a:rPr spc="-120" dirty="0"/>
              <a:t>the</a:t>
            </a:r>
            <a:r>
              <a:rPr dirty="0"/>
              <a:t> </a:t>
            </a:r>
            <a:r>
              <a:rPr spc="-130" dirty="0"/>
              <a:t>previous</a:t>
            </a:r>
            <a:r>
              <a:rPr spc="5" dirty="0"/>
              <a:t> </a:t>
            </a:r>
            <a:r>
              <a:rPr dirty="0"/>
              <a:t>3</a:t>
            </a:r>
            <a:r>
              <a:rPr spc="5" dirty="0"/>
              <a:t> </a:t>
            </a:r>
            <a:r>
              <a:rPr spc="-10" dirty="0"/>
              <a:t>models.**</a:t>
            </a:r>
          </a:p>
          <a:p>
            <a:pPr marL="391160" marR="111125" indent="-379095" algn="just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pc="-305" dirty="0"/>
              <a:t>The</a:t>
            </a:r>
            <a:r>
              <a:rPr spc="165" dirty="0"/>
              <a:t> </a:t>
            </a:r>
            <a:r>
              <a:rPr spc="-390" dirty="0"/>
              <a:t>FPR,</a:t>
            </a:r>
            <a:r>
              <a:rPr spc="254" dirty="0"/>
              <a:t> </a:t>
            </a:r>
            <a:r>
              <a:rPr spc="-235" dirty="0"/>
              <a:t>on</a:t>
            </a:r>
            <a:r>
              <a:rPr spc="95" dirty="0"/>
              <a:t> </a:t>
            </a:r>
            <a:r>
              <a:rPr spc="-120" dirty="0"/>
              <a:t>the</a:t>
            </a:r>
            <a:r>
              <a:rPr spc="-15" dirty="0"/>
              <a:t> </a:t>
            </a:r>
            <a:r>
              <a:rPr spc="-95" dirty="0"/>
              <a:t>other</a:t>
            </a:r>
            <a:r>
              <a:rPr spc="-45" dirty="0"/>
              <a:t> </a:t>
            </a:r>
            <a:r>
              <a:rPr spc="-145" dirty="0"/>
              <a:t>hand,</a:t>
            </a:r>
            <a:r>
              <a:rPr spc="10" dirty="0"/>
              <a:t> </a:t>
            </a:r>
            <a:r>
              <a:rPr spc="-229" dirty="0"/>
              <a:t>was</a:t>
            </a:r>
            <a:r>
              <a:rPr spc="90" dirty="0"/>
              <a:t> </a:t>
            </a:r>
            <a:r>
              <a:rPr spc="-95" dirty="0"/>
              <a:t>bout</a:t>
            </a:r>
            <a:r>
              <a:rPr spc="-40" dirty="0"/>
              <a:t> </a:t>
            </a:r>
            <a:r>
              <a:rPr spc="-70" dirty="0"/>
              <a:t>9%.</a:t>
            </a:r>
            <a:r>
              <a:rPr spc="45" dirty="0"/>
              <a:t> </a:t>
            </a:r>
            <a:r>
              <a:rPr spc="-275" dirty="0"/>
              <a:t>This</a:t>
            </a:r>
            <a:r>
              <a:rPr spc="135" dirty="0"/>
              <a:t> </a:t>
            </a:r>
            <a:r>
              <a:rPr spc="-25" dirty="0"/>
              <a:t>is 	</a:t>
            </a:r>
            <a:r>
              <a:rPr spc="-10" dirty="0"/>
              <a:t>bad.***</a:t>
            </a:r>
          </a:p>
          <a:p>
            <a:pPr marL="391795" indent="-379095" algn="just">
              <a:lnSpc>
                <a:spcPct val="100000"/>
              </a:lnSpc>
              <a:buChar char="●"/>
              <a:tabLst>
                <a:tab pos="391795" algn="l"/>
              </a:tabLst>
            </a:pPr>
            <a:r>
              <a:rPr spc="-250" dirty="0"/>
              <a:t>The</a:t>
            </a:r>
            <a:r>
              <a:rPr spc="-5" dirty="0"/>
              <a:t> </a:t>
            </a:r>
            <a:r>
              <a:rPr spc="-235" dirty="0"/>
              <a:t>AUC</a:t>
            </a:r>
            <a:r>
              <a:rPr spc="-5" dirty="0"/>
              <a:t> </a:t>
            </a:r>
            <a:r>
              <a:rPr spc="-110" dirty="0"/>
              <a:t>value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135" dirty="0"/>
              <a:t>ANN</a:t>
            </a:r>
            <a:r>
              <a:rPr spc="-5" dirty="0"/>
              <a:t> </a:t>
            </a:r>
            <a:r>
              <a:rPr spc="-200" dirty="0"/>
              <a:t>was</a:t>
            </a:r>
            <a:r>
              <a:rPr spc="-5" dirty="0"/>
              <a:t> </a:t>
            </a:r>
            <a:r>
              <a:rPr spc="-10" dirty="0"/>
              <a:t>0.9812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94030" y="2073981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0230" y="276870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AC4A7"/>
                </a:solidFill>
                <a:latin typeface="Times New Roman"/>
                <a:cs typeface="Times New Roman"/>
              </a:rPr>
              <a:t>91%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0230" y="416425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AC4A7"/>
                </a:solidFill>
                <a:latin typeface="Times New Roman"/>
                <a:cs typeface="Times New Roman"/>
              </a:rPr>
              <a:t>90%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83181" y="977263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</a:rPr>
              <a:t>ANN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3682" y="2835423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F1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3550" y="3545273"/>
            <a:ext cx="1827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79195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Precision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37" baseline="13888" dirty="0">
                <a:solidFill>
                  <a:srgbClr val="8AC4A7"/>
                </a:solidFill>
                <a:latin typeface="Times New Roman"/>
                <a:cs typeface="Times New Roman"/>
              </a:rPr>
              <a:t>91%</a:t>
            </a:r>
            <a:endParaRPr sz="3600" baseline="138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88876" y="4293848"/>
            <a:ext cx="701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7246" y="4931473"/>
            <a:ext cx="184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95070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37" baseline="12731" dirty="0">
                <a:solidFill>
                  <a:srgbClr val="8AC4A7"/>
                </a:solidFill>
                <a:latin typeface="Times New Roman"/>
                <a:cs typeface="Times New Roman"/>
              </a:rPr>
              <a:t>90%</a:t>
            </a:r>
            <a:endParaRPr sz="3600" baseline="1273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-1"/>
            <a:ext cx="7774305" cy="4893945"/>
            <a:chOff x="1" y="-1"/>
            <a:chExt cx="7774305" cy="4893945"/>
          </a:xfrm>
        </p:grpSpPr>
        <p:sp>
          <p:nvSpPr>
            <p:cNvPr id="3" name="object 3"/>
            <p:cNvSpPr/>
            <p:nvPr/>
          </p:nvSpPr>
          <p:spPr>
            <a:xfrm>
              <a:off x="1" y="-1"/>
              <a:ext cx="7774305" cy="4893945"/>
            </a:xfrm>
            <a:custGeom>
              <a:avLst/>
              <a:gdLst/>
              <a:ahLst/>
              <a:cxnLst/>
              <a:rect l="l" t="t" r="r" b="b"/>
              <a:pathLst>
                <a:path w="7774305" h="4893945">
                  <a:moveTo>
                    <a:pt x="21078" y="4893610"/>
                  </a:moveTo>
                  <a:lnTo>
                    <a:pt x="0" y="4838756"/>
                  </a:lnTo>
                  <a:lnTo>
                    <a:pt x="0" y="0"/>
                  </a:lnTo>
                  <a:lnTo>
                    <a:pt x="7038524" y="0"/>
                  </a:lnTo>
                  <a:lnTo>
                    <a:pt x="7774141" y="1914290"/>
                  </a:lnTo>
                  <a:lnTo>
                    <a:pt x="21078" y="489361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027" y="0"/>
              <a:ext cx="197485" cy="10160"/>
            </a:xfrm>
            <a:custGeom>
              <a:avLst/>
              <a:gdLst/>
              <a:ahLst/>
              <a:cxnLst/>
              <a:rect l="l" t="t" r="r" b="b"/>
              <a:pathLst>
                <a:path w="197484" h="10160">
                  <a:moveTo>
                    <a:pt x="66490" y="9949"/>
                  </a:moveTo>
                  <a:lnTo>
                    <a:pt x="12772" y="9949"/>
                  </a:lnTo>
                  <a:lnTo>
                    <a:pt x="0" y="0"/>
                  </a:lnTo>
                  <a:lnTo>
                    <a:pt x="197433" y="0"/>
                  </a:lnTo>
                  <a:lnTo>
                    <a:pt x="119640" y="7449"/>
                  </a:lnTo>
                  <a:lnTo>
                    <a:pt x="66490" y="994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6557" y="5887111"/>
            <a:ext cx="3905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80" dirty="0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7300" y="884580"/>
            <a:ext cx="214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</a:rPr>
              <a:t>Further</a:t>
            </a:r>
            <a:r>
              <a:rPr sz="1800" spc="-35" dirty="0">
                <a:solidFill>
                  <a:srgbClr val="FFFF00"/>
                </a:solidFill>
              </a:rPr>
              <a:t> </a:t>
            </a:r>
            <a:r>
              <a:rPr sz="1800" spc="-10" dirty="0">
                <a:solidFill>
                  <a:srgbClr val="FFFF00"/>
                </a:solidFill>
              </a:rPr>
              <a:t>Information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1787300" y="1158900"/>
            <a:ext cx="8623300" cy="411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800" spc="-13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false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negative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“worst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case”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fraudulent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credit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card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469900" marR="501650" indent="-36703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This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corresponds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fraudulent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charge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isn’t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detected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can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lead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costs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from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vendor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who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handled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charge,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credit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card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issuer,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00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00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FFFF00"/>
                </a:solidFill>
                <a:latin typeface="Arial MT"/>
                <a:cs typeface="Arial MT"/>
              </a:rPr>
              <a:t>customer.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1800" b="1" spc="-10" dirty="0">
                <a:solidFill>
                  <a:srgbClr val="FFD966"/>
                </a:solidFill>
                <a:latin typeface="Arial"/>
                <a:cs typeface="Arial"/>
              </a:rPr>
              <a:t>Recommendation</a:t>
            </a:r>
            <a:endParaRPr sz="1800">
              <a:latin typeface="Arial"/>
              <a:cs typeface="Arial"/>
            </a:endParaRPr>
          </a:p>
          <a:p>
            <a:pPr marL="469900" marR="236220" indent="-36703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</a:t>
            </a:r>
            <a:r>
              <a:rPr sz="1800" spc="-1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model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more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robust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false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negative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error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could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be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created.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Some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ideas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this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  <a:p>
            <a:pPr marL="927100" marR="5080" lvl="1" indent="-367030">
              <a:lnSpc>
                <a:spcPct val="100000"/>
              </a:lnSpc>
              <a:buChar char="○"/>
              <a:tabLst>
                <a:tab pos="927100" algn="l"/>
              </a:tabLst>
            </a:pP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Holdout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all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points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which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resulted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negatives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create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new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classifier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that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determines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those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false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negatives.</a:t>
            </a:r>
            <a:r>
              <a:rPr sz="1800" spc="-11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An</a:t>
            </a:r>
            <a:r>
              <a:rPr sz="1800" spc="-10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ANN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may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be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good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suggestion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here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as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we’ve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seen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it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handles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unbalanced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classification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well.</a:t>
            </a:r>
            <a:endParaRPr sz="1800">
              <a:latin typeface="Arial MT"/>
              <a:cs typeface="Arial MT"/>
            </a:endParaRPr>
          </a:p>
          <a:p>
            <a:pPr marL="927100" marR="259715" lvl="1" indent="-367030">
              <a:lnSpc>
                <a:spcPct val="100000"/>
              </a:lnSpc>
              <a:buChar char="○"/>
              <a:tabLst>
                <a:tab pos="927100" algn="l"/>
              </a:tabLst>
            </a:pP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Reduce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dimensions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holdout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set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false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negatives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find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account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most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variability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FFD966"/>
                </a:solidFill>
                <a:latin typeface="Arial MT"/>
                <a:cs typeface="Arial MT"/>
              </a:rPr>
              <a:t> case.</a:t>
            </a:r>
            <a:endParaRPr sz="1800">
              <a:latin typeface="Arial MT"/>
              <a:cs typeface="Arial MT"/>
            </a:endParaRPr>
          </a:p>
          <a:p>
            <a:pPr marL="927100" marR="155575" lvl="1" indent="-367030">
              <a:lnSpc>
                <a:spcPct val="100000"/>
              </a:lnSpc>
              <a:buChar char="○"/>
              <a:tabLst>
                <a:tab pos="927100" algn="l"/>
              </a:tabLst>
            </a:pP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Bootstrapping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could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be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done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help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alleviate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unbalanced</a:t>
            </a:r>
            <a:r>
              <a:rPr sz="1800" spc="-30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nature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D966"/>
                </a:solidFill>
                <a:latin typeface="Arial MT"/>
                <a:cs typeface="Arial MT"/>
              </a:rPr>
              <a:t> the </a:t>
            </a:r>
            <a:r>
              <a:rPr sz="1800" dirty="0">
                <a:solidFill>
                  <a:srgbClr val="FFD966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FFD966"/>
                </a:solidFill>
                <a:latin typeface="Arial MT"/>
                <a:cs typeface="Arial MT"/>
              </a:rPr>
              <a:t> set.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7" y="5887111"/>
            <a:ext cx="3905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80" dirty="0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7689-4A06-4521-CC1A-9258D0397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77328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EDB2-9E01-6160-E1F0-3DE514807E5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2311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Presenter: -</a:t>
            </a:r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</a:rPr>
              <a:t>Ashvini Kumar</a:t>
            </a:r>
          </a:p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Mentor: - </a:t>
            </a:r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</a:rPr>
              <a:t>M. </a:t>
            </a:r>
            <a:r>
              <a:rPr lang="en-US" sz="4000" b="1" u="sng" dirty="0" err="1">
                <a:solidFill>
                  <a:schemeClr val="accent5">
                    <a:lumMod val="50000"/>
                  </a:schemeClr>
                </a:solidFill>
              </a:rPr>
              <a:t>Muvendran</a:t>
            </a:r>
            <a:endParaRPr lang="en-US" sz="40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8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A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787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MT</vt:lpstr>
      <vt:lpstr>Times New Roman</vt:lpstr>
      <vt:lpstr>Trebuchet MS</vt:lpstr>
      <vt:lpstr>Office Theme</vt:lpstr>
      <vt:lpstr>Credit Card Fraud Detection</vt:lpstr>
      <vt:lpstr>Problem Overview</vt:lpstr>
      <vt:lpstr>Solution Process</vt:lpstr>
      <vt:lpstr>CLASSIFICATION MODELS COMPARISON</vt:lpstr>
      <vt:lpstr>Key Insights</vt:lpstr>
      <vt:lpstr>Comparison with Neural Network</vt:lpstr>
      <vt:lpstr>Further Information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sample</dc:title>
  <cp:lastModifiedBy>ASHVINI KUMAR</cp:lastModifiedBy>
  <cp:revision>3</cp:revision>
  <dcterms:created xsi:type="dcterms:W3CDTF">2025-01-02T14:28:26Z</dcterms:created>
  <dcterms:modified xsi:type="dcterms:W3CDTF">2025-01-07T15:11:26Z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2025-01-02T00:00:00Z</vt:filetime>
  </property>
</Properties>
</file>