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TT Rounds Condensed Bold" charset="1" panose="02000806030000020003"/>
      <p:regular r:id="rId29"/>
    </p:embeddedFont>
    <p:embeddedFont>
      <p:font typeface="TT Rounds Condensed" charset="1" panose="020005060300000200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fonts/font31.fntdata" Type="http://schemas.openxmlformats.org/officeDocument/2006/relationships/font"/><Relationship Id="rId32" Target="notesSlides/notesSlide3.xml" Type="http://schemas.openxmlformats.org/officeDocument/2006/relationships/notesSlide"/><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46" Target="notesSlides/notesSlide17.xml" Type="http://schemas.openxmlformats.org/officeDocument/2006/relationships/notesSlide"/><Relationship Id="rId47" Target="notesSlides/notesSlide18.xml" Type="http://schemas.openxmlformats.org/officeDocument/2006/relationships/notesSlide"/><Relationship Id="rId48" Target="notesSlides/notesSlide19.xml" Type="http://schemas.openxmlformats.org/officeDocument/2006/relationships/notesSlide"/><Relationship Id="rId49" Target="notesSlides/notesSlide20.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0.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1.png" Type="http://schemas.openxmlformats.org/officeDocument/2006/relationships/image"/><Relationship Id="rId7"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3"/>
            <a:stretch>
              <a:fillRect l="776" t="-94318" r="-775" b="45264"/>
            </a:stretch>
          </a:blipFill>
        </p:spPr>
      </p:sp>
      <p:sp>
        <p:nvSpPr>
          <p:cNvPr name="TextBox 3" id="3"/>
          <p:cNvSpPr txBox="true"/>
          <p:nvPr/>
        </p:nvSpPr>
        <p:spPr>
          <a:xfrm rot="0">
            <a:off x="133380" y="5280862"/>
            <a:ext cx="6720254" cy="1678032"/>
          </a:xfrm>
          <a:prstGeom prst="rect">
            <a:avLst/>
          </a:prstGeom>
        </p:spPr>
        <p:txBody>
          <a:bodyPr anchor="t" rtlCol="false" tIns="0" lIns="0" bIns="0" rIns="0">
            <a:spAutoFit/>
          </a:bodyPr>
          <a:lstStyle/>
          <a:p>
            <a:pPr algn="just">
              <a:lnSpc>
                <a:spcPts val="2686"/>
              </a:lnSpc>
            </a:pPr>
            <a:r>
              <a:rPr lang="en-US" b="true" sz="2238" spc="20">
                <a:solidFill>
                  <a:srgbClr val="00AAAD"/>
                </a:solidFill>
                <a:latin typeface="TT Rounds Condensed Bold"/>
                <a:ea typeface="TT Rounds Condensed Bold"/>
                <a:cs typeface="TT Rounds Condensed Bold"/>
                <a:sym typeface="TT Rounds Condensed Bold"/>
              </a:rPr>
              <a:t>REG NO.             -                  </a:t>
            </a:r>
            <a:r>
              <a:rPr lang="en-US" b="true" sz="2238" spc="20">
                <a:solidFill>
                  <a:srgbClr val="000000"/>
                </a:solidFill>
                <a:latin typeface="TT Rounds Condensed Bold"/>
                <a:ea typeface="TT Rounds Condensed Bold"/>
                <a:cs typeface="TT Rounds Condensed Bold"/>
                <a:sym typeface="TT Rounds Condensed Bold"/>
              </a:rPr>
              <a:t>220701032</a:t>
            </a:r>
          </a:p>
          <a:p>
            <a:pPr algn="just">
              <a:lnSpc>
                <a:spcPts val="2686"/>
              </a:lnSpc>
            </a:pPr>
            <a:r>
              <a:rPr lang="en-US" b="true" sz="2238" spc="20">
                <a:solidFill>
                  <a:srgbClr val="00AAAD"/>
                </a:solidFill>
                <a:latin typeface="TT Rounds Condensed Bold"/>
                <a:ea typeface="TT Rounds Condensed Bold"/>
                <a:cs typeface="TT Rounds Condensed Bold"/>
                <a:sym typeface="TT Rounds Condensed Bold"/>
              </a:rPr>
              <a:t>NAME                  -                 </a:t>
            </a:r>
            <a:r>
              <a:rPr lang="en-US" b="true" sz="2238" spc="20">
                <a:solidFill>
                  <a:srgbClr val="000000"/>
                </a:solidFill>
                <a:latin typeface="TT Rounds Condensed Bold"/>
                <a:ea typeface="TT Rounds Condensed Bold"/>
                <a:cs typeface="TT Rounds Condensed Bold"/>
                <a:sym typeface="TT Rounds Condensed Bold"/>
              </a:rPr>
              <a:t>ASHWANTH E</a:t>
            </a:r>
          </a:p>
          <a:p>
            <a:pPr algn="just">
              <a:lnSpc>
                <a:spcPts val="2686"/>
              </a:lnSpc>
            </a:pPr>
            <a:r>
              <a:rPr lang="en-US" b="true" sz="2238" spc="20">
                <a:solidFill>
                  <a:srgbClr val="00AAAD"/>
                </a:solidFill>
                <a:latin typeface="TT Rounds Condensed Bold"/>
                <a:ea typeface="TT Rounds Condensed Bold"/>
                <a:cs typeface="TT Rounds Condensed Bold"/>
                <a:sym typeface="TT Rounds Condensed Bold"/>
              </a:rPr>
              <a:t>GUIDE NAME    -                 </a:t>
            </a:r>
            <a:r>
              <a:rPr lang="en-US" b="true" sz="2238" spc="20">
                <a:solidFill>
                  <a:srgbClr val="000000"/>
                </a:solidFill>
                <a:latin typeface="TT Rounds Condensed Bold"/>
                <a:ea typeface="TT Rounds Condensed Bold"/>
                <a:cs typeface="TT Rounds Condensed Bold"/>
                <a:sym typeface="TT Rounds Condensed Bold"/>
              </a:rPr>
              <a:t>JINU SOPHIA </a:t>
            </a:r>
          </a:p>
          <a:p>
            <a:pPr algn="just">
              <a:lnSpc>
                <a:spcPts val="2686"/>
              </a:lnSpc>
            </a:pPr>
            <a:r>
              <a:rPr lang="en-US" b="true" sz="2238" spc="20">
                <a:solidFill>
                  <a:srgbClr val="00AAAD"/>
                </a:solidFill>
                <a:latin typeface="TT Rounds Condensed Bold"/>
                <a:ea typeface="TT Rounds Condensed Bold"/>
                <a:cs typeface="TT Rounds Condensed Bold"/>
                <a:sym typeface="TT Rounds Condensed Bold"/>
              </a:rPr>
              <a:t>DESIGNATION  -       </a:t>
            </a:r>
            <a:r>
              <a:rPr lang="en-US" b="true" sz="2238" spc="20">
                <a:solidFill>
                  <a:srgbClr val="000000"/>
                </a:solidFill>
                <a:latin typeface="TT Rounds Condensed Bold"/>
                <a:ea typeface="TT Rounds Condensed Bold"/>
                <a:cs typeface="TT Rounds Condensed Bold"/>
                <a:sym typeface="TT Rounds Condensed Bold"/>
              </a:rPr>
              <a:t>B.E COMPUTER SCIENCE AND ENGINEERING </a:t>
            </a: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547" y="1617782"/>
            <a:ext cx="6154002" cy="3318933"/>
            <a:chOff x="0" y="0"/>
            <a:chExt cx="8205336" cy="4425244"/>
          </a:xfrm>
        </p:grpSpPr>
        <p:sp>
          <p:nvSpPr>
            <p:cNvPr name="Freeform 7" id="7"/>
            <p:cNvSpPr/>
            <p:nvPr/>
          </p:nvSpPr>
          <p:spPr>
            <a:xfrm flipH="false" flipV="false" rot="0">
              <a:off x="18034" y="18034"/>
              <a:ext cx="8169275" cy="4389120"/>
            </a:xfrm>
            <a:custGeom>
              <a:avLst/>
              <a:gdLst/>
              <a:ahLst/>
              <a:cxnLst/>
              <a:rect r="r" b="b" t="t" l="l"/>
              <a:pathLst>
                <a:path h="4389120" w="8169275">
                  <a:moveTo>
                    <a:pt x="0" y="0"/>
                  </a:moveTo>
                  <a:lnTo>
                    <a:pt x="5966333" y="0"/>
                  </a:lnTo>
                  <a:lnTo>
                    <a:pt x="8169275" y="2194560"/>
                  </a:lnTo>
                  <a:lnTo>
                    <a:pt x="5966333" y="4389120"/>
                  </a:lnTo>
                  <a:lnTo>
                    <a:pt x="0" y="4389120"/>
                  </a:lnTo>
                  <a:close/>
                </a:path>
              </a:pathLst>
            </a:custGeom>
            <a:solidFill>
              <a:srgbClr val="59595B"/>
            </a:solidFill>
          </p:spPr>
        </p:sp>
        <p:sp>
          <p:nvSpPr>
            <p:cNvPr name="Freeform 8" id="8"/>
            <p:cNvSpPr/>
            <p:nvPr/>
          </p:nvSpPr>
          <p:spPr>
            <a:xfrm flipH="false" flipV="false" rot="0">
              <a:off x="0" y="0"/>
              <a:ext cx="8205343" cy="4425188"/>
            </a:xfrm>
            <a:custGeom>
              <a:avLst/>
              <a:gdLst/>
              <a:ahLst/>
              <a:cxnLst/>
              <a:rect r="r" b="b" t="t" l="l"/>
              <a:pathLst>
                <a:path h="4425188" w="8205343">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3729" y="1214934"/>
            <a:ext cx="3209778" cy="663678"/>
          </a:xfrm>
          <a:prstGeom prst="rect">
            <a:avLst/>
          </a:prstGeom>
        </p:spPr>
        <p:txBody>
          <a:bodyPr anchor="t" rtlCol="false" tIns="0" lIns="0" bIns="0" rIns="0">
            <a:spAutoFit/>
          </a:bodyPr>
          <a:lstStyle/>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a:t>
            </a:r>
          </a:p>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Robotic Process Automation </a:t>
            </a:r>
          </a:p>
        </p:txBody>
      </p:sp>
      <p:sp>
        <p:nvSpPr>
          <p:cNvPr name="TextBox 12" id="12"/>
          <p:cNvSpPr txBox="true"/>
          <p:nvPr/>
        </p:nvSpPr>
        <p:spPr>
          <a:xfrm rot="0">
            <a:off x="283729" y="2120589"/>
            <a:ext cx="4284516" cy="2638425"/>
          </a:xfrm>
          <a:prstGeom prst="rect">
            <a:avLst/>
          </a:prstGeom>
        </p:spPr>
        <p:txBody>
          <a:bodyPr anchor="t" rtlCol="false" tIns="0" lIns="0" bIns="0" rIns="0">
            <a:spAutoFit/>
          </a:bodyPr>
          <a:lstStyle/>
          <a:p>
            <a:pPr algn="l">
              <a:lnSpc>
                <a:spcPts val="6911"/>
              </a:lnSpc>
            </a:pPr>
            <a:r>
              <a:rPr lang="en-US" b="true" sz="5759" spc="53">
                <a:solidFill>
                  <a:srgbClr val="FFFFFF"/>
                </a:solidFill>
                <a:latin typeface="TT Rounds Condensed Bold"/>
                <a:ea typeface="TT Rounds Condensed Bold"/>
                <a:cs typeface="TT Rounds Condensed Bold"/>
                <a:sym typeface="TT Rounds Condensed Bold"/>
              </a:rPr>
              <a:t>MULTI LANGUAGE DICTIONARY</a:t>
            </a:r>
          </a:p>
        </p:txBody>
      </p:sp>
      <p:grpSp>
        <p:nvGrpSpPr>
          <p:cNvPr name="Group 13" id="13"/>
          <p:cNvGrpSpPr/>
          <p:nvPr/>
        </p:nvGrpSpPr>
        <p:grpSpPr>
          <a:xfrm rot="0">
            <a:off x="4962386"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7003982" y="4854602"/>
            <a:ext cx="2475637" cy="2104292"/>
          </a:xfrm>
          <a:custGeom>
            <a:avLst/>
            <a:gdLst/>
            <a:ahLst/>
            <a:cxnLst/>
            <a:rect r="r" b="b" t="t" l="l"/>
            <a:pathLst>
              <a:path h="2104292" w="2475637">
                <a:moveTo>
                  <a:pt x="0" y="0"/>
                </a:moveTo>
                <a:lnTo>
                  <a:pt x="2475638" y="0"/>
                </a:lnTo>
                <a:lnTo>
                  <a:pt x="2475638" y="2104292"/>
                </a:lnTo>
                <a:lnTo>
                  <a:pt x="0" y="2104292"/>
                </a:lnTo>
                <a:lnTo>
                  <a:pt x="0" y="0"/>
                </a:lnTo>
                <a:close/>
              </a:path>
            </a:pathLst>
          </a:custGeom>
          <a:blipFill>
            <a:blip r:embed="rId4"/>
            <a:stretch>
              <a:fillRect l="0" t="0" r="0" b="-107"/>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6685126" y="1624406"/>
            <a:ext cx="2226952" cy="4371188"/>
          </a:xfrm>
          <a:custGeom>
            <a:avLst/>
            <a:gdLst/>
            <a:ahLst/>
            <a:cxnLst/>
            <a:rect r="r" b="b" t="t" l="l"/>
            <a:pathLst>
              <a:path h="4371188" w="2226952">
                <a:moveTo>
                  <a:pt x="0" y="0"/>
                </a:moveTo>
                <a:lnTo>
                  <a:pt x="2226951" y="0"/>
                </a:lnTo>
                <a:lnTo>
                  <a:pt x="2226951" y="4371188"/>
                </a:lnTo>
                <a:lnTo>
                  <a:pt x="0" y="4371188"/>
                </a:lnTo>
                <a:lnTo>
                  <a:pt x="0" y="0"/>
                </a:lnTo>
                <a:close/>
              </a:path>
            </a:pathLst>
          </a:custGeom>
          <a:blipFill>
            <a:blip r:embed="rId3"/>
            <a:stretch>
              <a:fillRect l="0" t="0" r="0" b="0"/>
            </a:stretch>
          </a:blipFill>
        </p:spPr>
      </p:sp>
      <p:sp>
        <p:nvSpPr>
          <p:cNvPr name="Freeform 10" id="10"/>
          <p:cNvSpPr/>
          <p:nvPr/>
        </p:nvSpPr>
        <p:spPr>
          <a:xfrm flipH="false" flipV="false" rot="0">
            <a:off x="1189232" y="1595539"/>
            <a:ext cx="2498336" cy="4400055"/>
          </a:xfrm>
          <a:custGeom>
            <a:avLst/>
            <a:gdLst/>
            <a:ahLst/>
            <a:cxnLst/>
            <a:rect r="r" b="b" t="t" l="l"/>
            <a:pathLst>
              <a:path h="4400055" w="2498336">
                <a:moveTo>
                  <a:pt x="0" y="0"/>
                </a:moveTo>
                <a:lnTo>
                  <a:pt x="2498336" y="0"/>
                </a:lnTo>
                <a:lnTo>
                  <a:pt x="2498336" y="4400055"/>
                </a:lnTo>
                <a:lnTo>
                  <a:pt x="0" y="4400055"/>
                </a:lnTo>
                <a:lnTo>
                  <a:pt x="0" y="0"/>
                </a:lnTo>
                <a:close/>
              </a:path>
            </a:pathLst>
          </a:custGeom>
          <a:blipFill>
            <a:blip r:embed="rId4"/>
            <a:stretch>
              <a:fillRect l="0" t="0" r="0" b="0"/>
            </a:stretch>
          </a:blipFill>
        </p:spPr>
      </p:sp>
      <p:sp>
        <p:nvSpPr>
          <p:cNvPr name="Freeform 11" id="11"/>
          <p:cNvSpPr/>
          <p:nvPr/>
        </p:nvSpPr>
        <p:spPr>
          <a:xfrm flipH="false" flipV="false" rot="0">
            <a:off x="4069505" y="1624406"/>
            <a:ext cx="2233684" cy="4405494"/>
          </a:xfrm>
          <a:custGeom>
            <a:avLst/>
            <a:gdLst/>
            <a:ahLst/>
            <a:cxnLst/>
            <a:rect r="r" b="b" t="t" l="l"/>
            <a:pathLst>
              <a:path h="4405494" w="2233684">
                <a:moveTo>
                  <a:pt x="0" y="0"/>
                </a:moveTo>
                <a:lnTo>
                  <a:pt x="2233684" y="0"/>
                </a:lnTo>
                <a:lnTo>
                  <a:pt x="2233684" y="4405494"/>
                </a:lnTo>
                <a:lnTo>
                  <a:pt x="0" y="4405494"/>
                </a:lnTo>
                <a:lnTo>
                  <a:pt x="0" y="0"/>
                </a:lnTo>
                <a:close/>
              </a:path>
            </a:pathLst>
          </a:custGeom>
          <a:blipFill>
            <a:blip r:embed="rId5"/>
            <a:stretch>
              <a:fillRect l="0" t="0" r="0" b="0"/>
            </a:stretch>
          </a:blipFill>
        </p:spPr>
      </p:sp>
      <p:sp>
        <p:nvSpPr>
          <p:cNvPr name="TextBox 12" id="12"/>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Process Design</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a:off x="5" y="736282"/>
            <a:ext cx="9357360" cy="1016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760730"/>
            <a:ext cx="9164350" cy="4064447"/>
          </a:xfrm>
          <a:prstGeom prst="rect">
            <a:avLst/>
          </a:prstGeom>
        </p:spPr>
        <p:txBody>
          <a:bodyPr anchor="t" rtlCol="false" tIns="0" lIns="0" bIns="0" rIns="0">
            <a:spAutoFit/>
          </a:bodyPr>
          <a:lstStyle/>
          <a:p>
            <a:pPr algn="l" marL="277979" indent="-138989" lvl="1">
              <a:lnSpc>
                <a:spcPts val="2954"/>
              </a:lnSpc>
              <a:buFont typeface="Arial"/>
              <a:buChar char="•"/>
            </a:pPr>
            <a:r>
              <a:rPr lang="en-US" sz="2160" spc="20">
                <a:solidFill>
                  <a:srgbClr val="000000"/>
                </a:solidFill>
                <a:latin typeface="TT Rounds Condensed"/>
                <a:ea typeface="TT Rounds Condensed"/>
                <a:cs typeface="TT Rounds Condensed"/>
                <a:sym typeface="TT Rounds Condensed"/>
              </a:rPr>
              <a:t>Implementation of Module 1</a:t>
            </a:r>
          </a:p>
          <a:p>
            <a:pPr algn="l" marL="583513" indent="-194504" lvl="2">
              <a:lnSpc>
                <a:spcPts val="2234"/>
              </a:lnSpc>
              <a:buFont typeface="Arial"/>
              <a:buChar char="⚬"/>
            </a:pPr>
            <a:r>
              <a:rPr lang="en-US" sz="1633" spc="14">
                <a:solidFill>
                  <a:srgbClr val="000000"/>
                </a:solidFill>
                <a:latin typeface="TT Rounds Condensed"/>
                <a:ea typeface="TT Rounds Condensed"/>
                <a:cs typeface="TT Rounds Condensed"/>
                <a:sym typeface="TT Rounds Condensed"/>
              </a:rPr>
              <a:t>Content generation</a:t>
            </a:r>
          </a:p>
          <a:p>
            <a:pPr algn="l">
              <a:lnSpc>
                <a:spcPts val="2918"/>
              </a:lnSpc>
            </a:pPr>
          </a:p>
          <a:p>
            <a:pPr algn="l">
              <a:lnSpc>
                <a:spcPts val="2918"/>
              </a:lnSpc>
            </a:pPr>
          </a:p>
          <a:p>
            <a:pPr algn="l">
              <a:lnSpc>
                <a:spcPts val="2918"/>
              </a:lnSpc>
            </a:pPr>
          </a:p>
          <a:p>
            <a:pPr algn="l">
              <a:lnSpc>
                <a:spcPts val="2918"/>
              </a:lnSpc>
            </a:pPr>
          </a:p>
          <a:p>
            <a:pPr algn="l">
              <a:lnSpc>
                <a:spcPts val="3502"/>
              </a:lnSpc>
            </a:pPr>
          </a:p>
          <a:p>
            <a:pPr algn="l" marL="290848" indent="-145424" lvl="1">
              <a:lnSpc>
                <a:spcPts val="3091"/>
              </a:lnSpc>
              <a:buFont typeface="Arial"/>
              <a:buChar char="•"/>
            </a:pPr>
            <a:r>
              <a:rPr lang="en-US" sz="2260" spc="21">
                <a:solidFill>
                  <a:srgbClr val="000000"/>
                </a:solidFill>
                <a:latin typeface="TT Rounds Condensed"/>
                <a:ea typeface="TT Rounds Condensed"/>
                <a:cs typeface="TT Rounds Condensed"/>
                <a:sym typeface="TT Rounds Condensed"/>
              </a:rPr>
              <a:t>Implementation of Module 2</a:t>
            </a:r>
          </a:p>
          <a:p>
            <a:pPr algn="l" marL="583582" indent="-194527" lvl="2">
              <a:lnSpc>
                <a:spcPts val="2234"/>
              </a:lnSpc>
              <a:buFont typeface="Arial"/>
              <a:buChar char="⚬"/>
            </a:pPr>
            <a:r>
              <a:rPr lang="en-US" sz="1633" spc="15">
                <a:solidFill>
                  <a:srgbClr val="000000"/>
                </a:solidFill>
                <a:latin typeface="TT Rounds Condensed"/>
                <a:ea typeface="TT Rounds Condensed"/>
                <a:cs typeface="TT Rounds Condensed"/>
                <a:sym typeface="TT Rounds Condensed"/>
              </a:rPr>
              <a:t>Translator for any language</a:t>
            </a:r>
          </a:p>
          <a:p>
            <a:pPr algn="l">
              <a:lnSpc>
                <a:spcPts val="3502"/>
              </a:lnSpc>
            </a:pPr>
          </a:p>
          <a:p>
            <a:pPr algn="l" marL="329455" indent="-164727" lvl="1">
              <a:lnSpc>
                <a:spcPts val="3502"/>
              </a:lnSpc>
            </a:pPr>
          </a:p>
        </p:txBody>
      </p:sp>
      <p:sp>
        <p:nvSpPr>
          <p:cNvPr name="Freeform 10" id="10"/>
          <p:cNvSpPr/>
          <p:nvPr/>
        </p:nvSpPr>
        <p:spPr>
          <a:xfrm flipH="false" flipV="false" rot="0">
            <a:off x="1143618" y="1565125"/>
            <a:ext cx="3190197" cy="1614472"/>
          </a:xfrm>
          <a:custGeom>
            <a:avLst/>
            <a:gdLst/>
            <a:ahLst/>
            <a:cxnLst/>
            <a:rect r="r" b="b" t="t" l="l"/>
            <a:pathLst>
              <a:path h="1614472" w="3190197">
                <a:moveTo>
                  <a:pt x="0" y="0"/>
                </a:moveTo>
                <a:lnTo>
                  <a:pt x="3190197" y="0"/>
                </a:lnTo>
                <a:lnTo>
                  <a:pt x="3190197" y="1614472"/>
                </a:lnTo>
                <a:lnTo>
                  <a:pt x="0" y="1614472"/>
                </a:lnTo>
                <a:lnTo>
                  <a:pt x="0" y="0"/>
                </a:lnTo>
                <a:close/>
              </a:path>
            </a:pathLst>
          </a:custGeom>
          <a:blipFill>
            <a:blip r:embed="rId3"/>
            <a:stretch>
              <a:fillRect l="0" t="0" r="0" b="0"/>
            </a:stretch>
          </a:blipFill>
          <a:ln w="38100" cap="sq">
            <a:solidFill>
              <a:srgbClr val="000000"/>
            </a:solidFill>
            <a:prstDash val="solid"/>
            <a:miter/>
          </a:ln>
        </p:spPr>
      </p:sp>
      <p:sp>
        <p:nvSpPr>
          <p:cNvPr name="Freeform 11" id="11"/>
          <p:cNvSpPr/>
          <p:nvPr/>
        </p:nvSpPr>
        <p:spPr>
          <a:xfrm flipH="false" flipV="false" rot="0">
            <a:off x="4665465" y="1565125"/>
            <a:ext cx="3443845" cy="1552317"/>
          </a:xfrm>
          <a:custGeom>
            <a:avLst/>
            <a:gdLst/>
            <a:ahLst/>
            <a:cxnLst/>
            <a:rect r="r" b="b" t="t" l="l"/>
            <a:pathLst>
              <a:path h="1552317" w="3443845">
                <a:moveTo>
                  <a:pt x="0" y="0"/>
                </a:moveTo>
                <a:lnTo>
                  <a:pt x="3443845" y="0"/>
                </a:lnTo>
                <a:lnTo>
                  <a:pt x="3443845" y="1552318"/>
                </a:lnTo>
                <a:lnTo>
                  <a:pt x="0" y="1552318"/>
                </a:lnTo>
                <a:lnTo>
                  <a:pt x="0" y="0"/>
                </a:lnTo>
                <a:close/>
              </a:path>
            </a:pathLst>
          </a:custGeom>
          <a:blipFill>
            <a:blip r:embed="rId4"/>
            <a:stretch>
              <a:fillRect l="0" t="0" r="0" b="0"/>
            </a:stretch>
          </a:blipFill>
          <a:ln w="38100" cap="sq">
            <a:solidFill>
              <a:srgbClr val="000000"/>
            </a:solidFill>
            <a:prstDash val="solid"/>
            <a:miter/>
          </a:ln>
        </p:spPr>
      </p:sp>
      <p:sp>
        <p:nvSpPr>
          <p:cNvPr name="Freeform 12" id="12"/>
          <p:cNvSpPr/>
          <p:nvPr/>
        </p:nvSpPr>
        <p:spPr>
          <a:xfrm flipH="false" flipV="false" rot="0">
            <a:off x="198120" y="4282916"/>
            <a:ext cx="2971238" cy="1665331"/>
          </a:xfrm>
          <a:custGeom>
            <a:avLst/>
            <a:gdLst/>
            <a:ahLst/>
            <a:cxnLst/>
            <a:rect r="r" b="b" t="t" l="l"/>
            <a:pathLst>
              <a:path h="1665331" w="2971238">
                <a:moveTo>
                  <a:pt x="0" y="0"/>
                </a:moveTo>
                <a:lnTo>
                  <a:pt x="2971238" y="0"/>
                </a:lnTo>
                <a:lnTo>
                  <a:pt x="2971238" y="1665330"/>
                </a:lnTo>
                <a:lnTo>
                  <a:pt x="0" y="1665330"/>
                </a:lnTo>
                <a:lnTo>
                  <a:pt x="0" y="0"/>
                </a:lnTo>
                <a:close/>
              </a:path>
            </a:pathLst>
          </a:custGeom>
          <a:blipFill>
            <a:blip r:embed="rId5"/>
            <a:stretch>
              <a:fillRect l="0" t="0" r="0" b="0"/>
            </a:stretch>
          </a:blipFill>
          <a:ln w="38100" cap="sq">
            <a:solidFill>
              <a:srgbClr val="000000"/>
            </a:solidFill>
            <a:prstDash val="solid"/>
            <a:miter/>
          </a:ln>
        </p:spPr>
      </p:sp>
      <p:sp>
        <p:nvSpPr>
          <p:cNvPr name="Freeform 13" id="13"/>
          <p:cNvSpPr/>
          <p:nvPr/>
        </p:nvSpPr>
        <p:spPr>
          <a:xfrm flipH="false" flipV="false" rot="0">
            <a:off x="3237350" y="4363525"/>
            <a:ext cx="3150037" cy="1584721"/>
          </a:xfrm>
          <a:custGeom>
            <a:avLst/>
            <a:gdLst/>
            <a:ahLst/>
            <a:cxnLst/>
            <a:rect r="r" b="b" t="t" l="l"/>
            <a:pathLst>
              <a:path h="1584721" w="3150037">
                <a:moveTo>
                  <a:pt x="0" y="0"/>
                </a:moveTo>
                <a:lnTo>
                  <a:pt x="3150037" y="0"/>
                </a:lnTo>
                <a:lnTo>
                  <a:pt x="3150037" y="1584721"/>
                </a:lnTo>
                <a:lnTo>
                  <a:pt x="0" y="1584721"/>
                </a:lnTo>
                <a:lnTo>
                  <a:pt x="0" y="0"/>
                </a:lnTo>
                <a:close/>
              </a:path>
            </a:pathLst>
          </a:custGeom>
          <a:blipFill>
            <a:blip r:embed="rId6"/>
            <a:stretch>
              <a:fillRect l="0" t="0" r="0" b="0"/>
            </a:stretch>
          </a:blipFill>
          <a:ln w="38100" cap="sq">
            <a:solidFill>
              <a:srgbClr val="000000"/>
            </a:solidFill>
            <a:prstDash val="solid"/>
            <a:miter/>
          </a:ln>
        </p:spPr>
      </p:sp>
      <p:sp>
        <p:nvSpPr>
          <p:cNvPr name="Freeform 14" id="14"/>
          <p:cNvSpPr/>
          <p:nvPr/>
        </p:nvSpPr>
        <p:spPr>
          <a:xfrm flipH="false" flipV="false" rot="0">
            <a:off x="6529777" y="4212921"/>
            <a:ext cx="3071588" cy="1805321"/>
          </a:xfrm>
          <a:custGeom>
            <a:avLst/>
            <a:gdLst/>
            <a:ahLst/>
            <a:cxnLst/>
            <a:rect r="r" b="b" t="t" l="l"/>
            <a:pathLst>
              <a:path h="1805321" w="3071588">
                <a:moveTo>
                  <a:pt x="0" y="0"/>
                </a:moveTo>
                <a:lnTo>
                  <a:pt x="3071587" y="0"/>
                </a:lnTo>
                <a:lnTo>
                  <a:pt x="3071587" y="1805320"/>
                </a:lnTo>
                <a:lnTo>
                  <a:pt x="0" y="1805320"/>
                </a:lnTo>
                <a:lnTo>
                  <a:pt x="0" y="0"/>
                </a:lnTo>
                <a:close/>
              </a:path>
            </a:pathLst>
          </a:custGeom>
          <a:blipFill>
            <a:blip r:embed="rId7"/>
            <a:stretch>
              <a:fillRect l="0" t="0" r="0" b="0"/>
            </a:stretch>
          </a:blipFill>
          <a:ln w="38100" cap="sq">
            <a:solidFill>
              <a:srgbClr val="000000"/>
            </a:solidFill>
            <a:prstDash val="solid"/>
            <a:miter/>
          </a:ln>
        </p:spPr>
      </p:sp>
      <p:sp>
        <p:nvSpPr>
          <p:cNvPr name="TextBox 15" id="15"/>
          <p:cNvSpPr txBox="true"/>
          <p:nvPr/>
        </p:nvSpPr>
        <p:spPr>
          <a:xfrm rot="0">
            <a:off x="198120" y="170180"/>
            <a:ext cx="9164350" cy="514350"/>
          </a:xfrm>
          <a:prstGeom prst="rect">
            <a:avLst/>
          </a:prstGeom>
        </p:spPr>
        <p:txBody>
          <a:bodyPr anchor="t" rtlCol="false" tIns="0" lIns="0" bIns="0" rIns="0">
            <a:spAutoFit/>
          </a:bodyPr>
          <a:lstStyle/>
          <a:p>
            <a:pPr algn="l">
              <a:lnSpc>
                <a:spcPts val="4072"/>
              </a:lnSpc>
            </a:pPr>
            <a:r>
              <a:rPr lang="en-US" sz="3393" spc="31">
                <a:solidFill>
                  <a:srgbClr val="000000"/>
                </a:solidFill>
                <a:latin typeface="TT Rounds Condensed"/>
                <a:ea typeface="TT Rounds Condensed"/>
                <a:cs typeface="TT Rounds Condensed"/>
                <a:sym typeface="TT Rounds Condensed"/>
              </a:rPr>
              <a:t>Implementation</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Conclusions</a:t>
            </a:r>
          </a:p>
        </p:txBody>
      </p:sp>
      <p:sp>
        <p:nvSpPr>
          <p:cNvPr name="TextBox 10" id="10"/>
          <p:cNvSpPr txBox="true"/>
          <p:nvPr/>
        </p:nvSpPr>
        <p:spPr>
          <a:xfrm rot="0">
            <a:off x="294625" y="1054715"/>
            <a:ext cx="9164350" cy="6096686"/>
          </a:xfrm>
          <a:prstGeom prst="rect">
            <a:avLst/>
          </a:prstGeom>
        </p:spPr>
        <p:txBody>
          <a:bodyPr anchor="t" rtlCol="false" tIns="0" lIns="0" bIns="0" rIns="0">
            <a:spAutoFit/>
          </a:bodyPr>
          <a:lstStyle/>
          <a:p>
            <a:pPr algn="just" marL="283032" indent="-141516" lvl="1">
              <a:lnSpc>
                <a:spcPts val="3009"/>
              </a:lnSpc>
              <a:buFont typeface="Arial"/>
              <a:buChar char="•"/>
            </a:pPr>
            <a:r>
              <a:rPr lang="en-US" sz="2199" spc="19">
                <a:solidFill>
                  <a:srgbClr val="000000"/>
                </a:solidFill>
                <a:latin typeface="TT Rounds Condensed"/>
                <a:ea typeface="TT Rounds Condensed"/>
                <a:cs typeface="TT Rounds Condensed"/>
                <a:sym typeface="TT Rounds Condensed"/>
              </a:rPr>
              <a:t>The multi-language dictionary and translator project successfully integrates Robotic Process Automation (RPA) with advanced language processing capabilities, delivering an efficient, user-friendly tool for real-time translations and language learning. By automating content generation and translation tasks, the system enhances accessibility to linguistic resources and bridges communication gaps between users of different languages. The seamless integration of third-party APIs for both dictionary content and translation ensures accurate and up-to-date results across multiple languages, making the system adaptable and scalable for global use.</a:t>
            </a:r>
          </a:p>
          <a:p>
            <a:pPr algn="just" marL="283032" indent="-141516" lvl="1">
              <a:lnSpc>
                <a:spcPts val="3009"/>
              </a:lnSpc>
              <a:buFont typeface="Arial"/>
              <a:buChar char="•"/>
            </a:pPr>
            <a:r>
              <a:rPr lang="en-US" sz="2199" spc="19">
                <a:solidFill>
                  <a:srgbClr val="000000"/>
                </a:solidFill>
                <a:latin typeface="TT Rounds Condensed"/>
                <a:ea typeface="TT Rounds Condensed"/>
                <a:cs typeface="TT Rounds Condensed"/>
                <a:sym typeface="TT Rounds Condensed"/>
              </a:rPr>
              <a:t>Throughout the project, challenges related to handling diverse languages, real-time processing, and ensuring translation accuracy were effectively addressed, demonstrating the system’s robustness and reliability. This project highlights the potential of RPA in automating complex language tasks, offering significant improvements in efficiency, accessibility, and user experience.</a:t>
            </a:r>
          </a:p>
          <a:p>
            <a:pPr algn="just" marL="283125" indent="-141563" lvl="1">
              <a:lnSpc>
                <a:spcPts val="3009"/>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References</a:t>
            </a:r>
          </a:p>
        </p:txBody>
      </p:sp>
      <p:sp>
        <p:nvSpPr>
          <p:cNvPr name="TextBox 10" id="10"/>
          <p:cNvSpPr txBox="true"/>
          <p:nvPr/>
        </p:nvSpPr>
        <p:spPr>
          <a:xfrm rot="0">
            <a:off x="294625" y="1054715"/>
            <a:ext cx="9164350" cy="3272378"/>
          </a:xfrm>
          <a:prstGeom prst="rect">
            <a:avLst/>
          </a:prstGeom>
        </p:spPr>
        <p:txBody>
          <a:bodyPr anchor="t" rtlCol="false" tIns="0" lIns="0" bIns="0" rIns="0">
            <a:spAutoFit/>
          </a:bodyPr>
          <a:lstStyle/>
          <a:p>
            <a:pPr algn="l">
              <a:lnSpc>
                <a:spcPts val="3146"/>
              </a:lnSpc>
            </a:pPr>
            <a:r>
              <a:rPr lang="en-US" sz="2300" spc="20" b="true">
                <a:solidFill>
                  <a:srgbClr val="000000"/>
                </a:solidFill>
                <a:latin typeface="TT Rounds Condensed Bold"/>
                <a:ea typeface="TT Rounds Condensed Bold"/>
                <a:cs typeface="TT Rounds Condensed Bold"/>
                <a:sym typeface="TT Rounds Condensed Bold"/>
              </a:rPr>
              <a:t>A Survey on Machine Translation: Techniques, Applications, and Challenges</a:t>
            </a:r>
          </a:p>
          <a:p>
            <a:pPr algn="l">
              <a:lnSpc>
                <a:spcPts val="2736"/>
              </a:lnSpc>
            </a:pPr>
            <a:r>
              <a:rPr lang="en-US" sz="2000" spc="18">
                <a:solidFill>
                  <a:srgbClr val="000000"/>
                </a:solidFill>
                <a:latin typeface="TT Rounds Condensed"/>
                <a:ea typeface="TT Rounds Condensed"/>
                <a:cs typeface="TT Rounds Condensed"/>
                <a:sym typeface="TT Rounds Condensed"/>
              </a:rPr>
              <a:t> </a:t>
            </a:r>
            <a:r>
              <a:rPr lang="en-US" sz="2000" spc="18">
                <a:solidFill>
                  <a:srgbClr val="000000"/>
                </a:solidFill>
                <a:latin typeface="TT Rounds Condensed"/>
                <a:ea typeface="TT Rounds Condensed"/>
                <a:cs typeface="TT Rounds Condensed"/>
                <a:sym typeface="TT Rounds Condensed"/>
              </a:rPr>
              <a:t>This paper provides a thorough review of machine translation methods, which would be beneficial for understanding the technologies behind real-time translation APIs.</a:t>
            </a:r>
          </a:p>
          <a:p>
            <a:pPr algn="l">
              <a:lnSpc>
                <a:spcPts val="2736"/>
              </a:lnSpc>
            </a:pPr>
          </a:p>
          <a:p>
            <a:pPr algn="l">
              <a:lnSpc>
                <a:spcPts val="3146"/>
              </a:lnSpc>
            </a:pPr>
            <a:r>
              <a:rPr lang="en-US" sz="2300" spc="20" b="true">
                <a:solidFill>
                  <a:srgbClr val="000000"/>
                </a:solidFill>
                <a:latin typeface="TT Rounds Condensed Bold"/>
                <a:ea typeface="TT Rounds Condensed Bold"/>
                <a:cs typeface="TT Rounds Condensed Bold"/>
                <a:sym typeface="TT Rounds Condensed Bold"/>
              </a:rPr>
              <a:t>Exploring the Performance of Various Neural Machine Translation Models</a:t>
            </a:r>
          </a:p>
          <a:p>
            <a:pPr algn="l" marL="257302" indent="-128651" lvl="1">
              <a:lnSpc>
                <a:spcPts val="2736"/>
              </a:lnSpc>
              <a:buFont typeface="Arial"/>
              <a:buChar char="•"/>
            </a:pPr>
            <a:r>
              <a:rPr lang="en-US" sz="2000" spc="18">
                <a:solidFill>
                  <a:srgbClr val="000000"/>
                </a:solidFill>
                <a:latin typeface="TT Rounds Condensed"/>
                <a:ea typeface="TT Rounds Condensed"/>
                <a:cs typeface="TT Rounds Condensed"/>
                <a:sym typeface="TT Rounds Condensed"/>
              </a:rPr>
              <a:t>A detailed analysis of different translation models, highlighting the state-of-the-art approaches in machine translation, which could be useful for understanding the translation mechanisms in your project.</a:t>
            </a:r>
          </a:p>
          <a:p>
            <a:pPr algn="l">
              <a:lnSpc>
                <a:spcPts val="3502"/>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Future Enhancement</a:t>
            </a:r>
          </a:p>
        </p:txBody>
      </p:sp>
      <p:sp>
        <p:nvSpPr>
          <p:cNvPr name="TextBox 10" id="10"/>
          <p:cNvSpPr txBox="true"/>
          <p:nvPr/>
        </p:nvSpPr>
        <p:spPr>
          <a:xfrm rot="0">
            <a:off x="294625" y="988040"/>
            <a:ext cx="9164350" cy="2676119"/>
          </a:xfrm>
          <a:prstGeom prst="rect">
            <a:avLst/>
          </a:prstGeom>
        </p:spPr>
        <p:txBody>
          <a:bodyPr anchor="t" rtlCol="false" tIns="0" lIns="0" bIns="0" rIns="0">
            <a:spAutoFit/>
          </a:bodyPr>
          <a:lstStyle/>
          <a:p>
            <a:pPr algn="l" marL="552703" indent="-276352" lvl="1">
              <a:lnSpc>
                <a:spcPts val="4275"/>
              </a:lnSpc>
              <a:buAutoNum type="arabicPeriod" startAt="1"/>
            </a:pPr>
            <a:r>
              <a:rPr lang="en-US" sz="2559" spc="23">
                <a:solidFill>
                  <a:srgbClr val="000000"/>
                </a:solidFill>
                <a:latin typeface="TT Rounds Condensed"/>
                <a:ea typeface="TT Rounds Condensed"/>
                <a:cs typeface="TT Rounds Condensed"/>
                <a:sym typeface="TT Rounds Condensed"/>
              </a:rPr>
              <a:t>Speech-to-Text and Text-to-Speech Integration</a:t>
            </a:r>
          </a:p>
          <a:p>
            <a:pPr algn="l" marL="552703" indent="-276352" lvl="1">
              <a:lnSpc>
                <a:spcPts val="4275"/>
              </a:lnSpc>
              <a:buAutoNum type="arabicPeriod" startAt="1"/>
            </a:pPr>
            <a:r>
              <a:rPr lang="en-US" sz="2559" spc="23">
                <a:solidFill>
                  <a:srgbClr val="000000"/>
                </a:solidFill>
                <a:latin typeface="TT Rounds Condensed"/>
                <a:ea typeface="TT Rounds Condensed"/>
                <a:cs typeface="TT Rounds Condensed"/>
                <a:sym typeface="TT Rounds Condensed"/>
              </a:rPr>
              <a:t>Context-aware Translation</a:t>
            </a:r>
          </a:p>
          <a:p>
            <a:pPr algn="l" marL="552703" indent="-276352" lvl="1">
              <a:lnSpc>
                <a:spcPts val="4275"/>
              </a:lnSpc>
              <a:buAutoNum type="arabicPeriod" startAt="1"/>
            </a:pPr>
            <a:r>
              <a:rPr lang="en-US" sz="2559" spc="23">
                <a:solidFill>
                  <a:srgbClr val="000000"/>
                </a:solidFill>
                <a:latin typeface="TT Rounds Condensed"/>
                <a:ea typeface="TT Rounds Condensed"/>
                <a:cs typeface="TT Rounds Condensed"/>
                <a:sym typeface="TT Rounds Condensed"/>
              </a:rPr>
              <a:t>Offline Translation Capability</a:t>
            </a:r>
          </a:p>
          <a:p>
            <a:pPr algn="l" marL="552703" indent="-276352" lvl="1">
              <a:lnSpc>
                <a:spcPts val="4275"/>
              </a:lnSpc>
              <a:buAutoNum type="arabicPeriod" startAt="1"/>
            </a:pPr>
            <a:r>
              <a:rPr lang="en-US" sz="2559" spc="23">
                <a:solidFill>
                  <a:srgbClr val="000000"/>
                </a:solidFill>
                <a:latin typeface="TT Rounds Condensed"/>
                <a:ea typeface="TT Rounds Condensed"/>
                <a:cs typeface="TT Rounds Condensed"/>
                <a:sym typeface="TT Rounds Condensed"/>
              </a:rPr>
              <a:t> Optical Character Recognition (OCR) for Translation</a:t>
            </a:r>
          </a:p>
          <a:p>
            <a:pPr algn="l" marL="552704" indent="-276352" lvl="1">
              <a:lnSpc>
                <a:spcPts val="4275"/>
              </a:lnSpc>
              <a:buAutoNum type="arabicPeriod" startAt="1"/>
            </a:pPr>
            <a:r>
              <a:rPr lang="en-US" sz="2559" spc="23">
                <a:solidFill>
                  <a:srgbClr val="000000"/>
                </a:solidFill>
                <a:latin typeface="TT Rounds Condensed"/>
                <a:ea typeface="TT Rounds Condensed"/>
                <a:cs typeface="TT Rounds Condensed"/>
                <a:sym typeface="TT Rounds Condensed"/>
              </a:rPr>
              <a:t>Support for Rare Languages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198120" y="1170891"/>
            <a:ext cx="2328186" cy="1178232"/>
          </a:xfrm>
          <a:custGeom>
            <a:avLst/>
            <a:gdLst/>
            <a:ahLst/>
            <a:cxnLst/>
            <a:rect r="r" b="b" t="t" l="l"/>
            <a:pathLst>
              <a:path h="1178232" w="2328186">
                <a:moveTo>
                  <a:pt x="0" y="0"/>
                </a:moveTo>
                <a:lnTo>
                  <a:pt x="2328186" y="0"/>
                </a:lnTo>
                <a:lnTo>
                  <a:pt x="2328186" y="1178232"/>
                </a:lnTo>
                <a:lnTo>
                  <a:pt x="0" y="1178232"/>
                </a:lnTo>
                <a:lnTo>
                  <a:pt x="0" y="0"/>
                </a:lnTo>
                <a:close/>
              </a:path>
            </a:pathLst>
          </a:custGeom>
          <a:blipFill>
            <a:blip r:embed="rId3"/>
            <a:stretch>
              <a:fillRect l="0" t="0" r="0" b="0"/>
            </a:stretch>
          </a:blipFill>
        </p:spPr>
      </p:sp>
      <p:sp>
        <p:nvSpPr>
          <p:cNvPr name="Freeform 10" id="10"/>
          <p:cNvSpPr/>
          <p:nvPr/>
        </p:nvSpPr>
        <p:spPr>
          <a:xfrm flipH="false" flipV="false" rot="0">
            <a:off x="6267772" y="1028065"/>
            <a:ext cx="2754308" cy="1385638"/>
          </a:xfrm>
          <a:custGeom>
            <a:avLst/>
            <a:gdLst/>
            <a:ahLst/>
            <a:cxnLst/>
            <a:rect r="r" b="b" t="t" l="l"/>
            <a:pathLst>
              <a:path h="1385638" w="2754308">
                <a:moveTo>
                  <a:pt x="0" y="0"/>
                </a:moveTo>
                <a:lnTo>
                  <a:pt x="2754308" y="0"/>
                </a:lnTo>
                <a:lnTo>
                  <a:pt x="2754308" y="1385638"/>
                </a:lnTo>
                <a:lnTo>
                  <a:pt x="0" y="1385638"/>
                </a:lnTo>
                <a:lnTo>
                  <a:pt x="0" y="0"/>
                </a:lnTo>
                <a:close/>
              </a:path>
            </a:pathLst>
          </a:custGeom>
          <a:blipFill>
            <a:blip r:embed="rId4"/>
            <a:stretch>
              <a:fillRect l="0" t="0" r="0" b="0"/>
            </a:stretch>
          </a:blipFill>
        </p:spPr>
      </p:sp>
      <p:sp>
        <p:nvSpPr>
          <p:cNvPr name="Freeform 11" id="11"/>
          <p:cNvSpPr/>
          <p:nvPr/>
        </p:nvSpPr>
        <p:spPr>
          <a:xfrm flipH="false" flipV="false" rot="0">
            <a:off x="2824142" y="2594678"/>
            <a:ext cx="2757201" cy="1568869"/>
          </a:xfrm>
          <a:custGeom>
            <a:avLst/>
            <a:gdLst/>
            <a:ahLst/>
            <a:cxnLst/>
            <a:rect r="r" b="b" t="t" l="l"/>
            <a:pathLst>
              <a:path h="1568869" w="2757201">
                <a:moveTo>
                  <a:pt x="0" y="0"/>
                </a:moveTo>
                <a:lnTo>
                  <a:pt x="2757201" y="0"/>
                </a:lnTo>
                <a:lnTo>
                  <a:pt x="2757201" y="1568868"/>
                </a:lnTo>
                <a:lnTo>
                  <a:pt x="0" y="1568868"/>
                </a:lnTo>
                <a:lnTo>
                  <a:pt x="0" y="0"/>
                </a:lnTo>
                <a:close/>
              </a:path>
            </a:pathLst>
          </a:custGeom>
          <a:blipFill>
            <a:blip r:embed="rId5"/>
            <a:stretch>
              <a:fillRect l="0" t="-1646" r="0" b="-1646"/>
            </a:stretch>
          </a:blipFill>
        </p:spPr>
      </p:sp>
      <p:sp>
        <p:nvSpPr>
          <p:cNvPr name="Freeform 12" id="12"/>
          <p:cNvSpPr/>
          <p:nvPr/>
        </p:nvSpPr>
        <p:spPr>
          <a:xfrm flipH="false" flipV="false" rot="0">
            <a:off x="2824142" y="1170891"/>
            <a:ext cx="2757201" cy="1242812"/>
          </a:xfrm>
          <a:custGeom>
            <a:avLst/>
            <a:gdLst/>
            <a:ahLst/>
            <a:cxnLst/>
            <a:rect r="r" b="b" t="t" l="l"/>
            <a:pathLst>
              <a:path h="1242812" w="2757201">
                <a:moveTo>
                  <a:pt x="0" y="0"/>
                </a:moveTo>
                <a:lnTo>
                  <a:pt x="2757201" y="0"/>
                </a:lnTo>
                <a:lnTo>
                  <a:pt x="2757201" y="1242812"/>
                </a:lnTo>
                <a:lnTo>
                  <a:pt x="0" y="1242812"/>
                </a:lnTo>
                <a:lnTo>
                  <a:pt x="0" y="0"/>
                </a:lnTo>
                <a:close/>
              </a:path>
            </a:pathLst>
          </a:custGeom>
          <a:blipFill>
            <a:blip r:embed="rId6"/>
            <a:stretch>
              <a:fillRect l="0" t="0" r="0" b="0"/>
            </a:stretch>
          </a:blipFill>
        </p:spPr>
      </p:sp>
      <p:sp>
        <p:nvSpPr>
          <p:cNvPr name="Freeform 13" id="13"/>
          <p:cNvSpPr/>
          <p:nvPr/>
        </p:nvSpPr>
        <p:spPr>
          <a:xfrm flipH="false" flipV="false" rot="0">
            <a:off x="1154108" y="4201646"/>
            <a:ext cx="6897503" cy="1646532"/>
          </a:xfrm>
          <a:custGeom>
            <a:avLst/>
            <a:gdLst/>
            <a:ahLst/>
            <a:cxnLst/>
            <a:rect r="r" b="b" t="t" l="l"/>
            <a:pathLst>
              <a:path h="1646532" w="6897503">
                <a:moveTo>
                  <a:pt x="0" y="0"/>
                </a:moveTo>
                <a:lnTo>
                  <a:pt x="6897503" y="0"/>
                </a:lnTo>
                <a:lnTo>
                  <a:pt x="6897503" y="1646532"/>
                </a:lnTo>
                <a:lnTo>
                  <a:pt x="0" y="1646532"/>
                </a:lnTo>
                <a:lnTo>
                  <a:pt x="0" y="0"/>
                </a:lnTo>
                <a:close/>
              </a:path>
            </a:pathLst>
          </a:custGeom>
          <a:blipFill>
            <a:blip r:embed="rId7"/>
            <a:stretch>
              <a:fillRect l="0" t="-128418" r="0" b="-7218"/>
            </a:stretch>
          </a:blipFill>
        </p:spPr>
      </p:sp>
      <p:sp>
        <p:nvSpPr>
          <p:cNvPr name="TextBox 14" id="14"/>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Testing</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IEEE Paper</a:t>
            </a:r>
          </a:p>
        </p:txBody>
      </p:sp>
      <p:sp>
        <p:nvSpPr>
          <p:cNvPr name="TextBox 10" id="10"/>
          <p:cNvSpPr txBox="true"/>
          <p:nvPr/>
        </p:nvSpPr>
        <p:spPr>
          <a:xfrm rot="0">
            <a:off x="294625" y="1054715"/>
            <a:ext cx="9164350" cy="564582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Title</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Authors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a:off x="5" y="547053"/>
            <a:ext cx="9357360" cy="1016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0"/>
            <a:ext cx="9164350" cy="561975"/>
          </a:xfrm>
          <a:prstGeom prst="rect">
            <a:avLst/>
          </a:prstGeom>
        </p:spPr>
        <p:txBody>
          <a:bodyPr anchor="t" rtlCol="false" tIns="0" lIns="0" bIns="0" rIns="0">
            <a:spAutoFit/>
          </a:bodyPr>
          <a:lstStyle/>
          <a:p>
            <a:pPr algn="l">
              <a:lnSpc>
                <a:spcPts val="4432"/>
              </a:lnSpc>
            </a:pPr>
            <a:r>
              <a:rPr lang="en-US" sz="3693" spc="34">
                <a:solidFill>
                  <a:srgbClr val="000000"/>
                </a:solidFill>
                <a:latin typeface="TT Rounds Condensed"/>
                <a:ea typeface="TT Rounds Condensed"/>
                <a:cs typeface="TT Rounds Condensed"/>
                <a:sym typeface="TT Rounds Condensed"/>
              </a:rPr>
              <a:t>Literature Survey</a:t>
            </a:r>
          </a:p>
        </p:txBody>
      </p:sp>
      <p:sp>
        <p:nvSpPr>
          <p:cNvPr name="TextBox 10" id="10"/>
          <p:cNvSpPr txBox="true"/>
          <p:nvPr/>
        </p:nvSpPr>
        <p:spPr>
          <a:xfrm rot="0">
            <a:off x="193015" y="661066"/>
            <a:ext cx="9164350" cy="6600083"/>
          </a:xfrm>
          <a:prstGeom prst="rect">
            <a:avLst/>
          </a:prstGeom>
        </p:spPr>
        <p:txBody>
          <a:bodyPr anchor="t" rtlCol="false" tIns="0" lIns="0" bIns="0" rIns="0">
            <a:spAutoFit/>
          </a:bodyPr>
          <a:lstStyle/>
          <a:p>
            <a:pPr algn="just">
              <a:lnSpc>
                <a:spcPts val="2319"/>
              </a:lnSpc>
            </a:pPr>
            <a:r>
              <a:rPr lang="en-US" sz="1599" spc="14">
                <a:solidFill>
                  <a:srgbClr val="000000"/>
                </a:solidFill>
                <a:latin typeface="TT Rounds Condensed"/>
                <a:ea typeface="TT Rounds Condensed"/>
                <a:cs typeface="TT Rounds Condensed"/>
                <a:sym typeface="TT Rounds Condensed"/>
              </a:rPr>
              <a:t>1</a:t>
            </a:r>
            <a:r>
              <a:rPr lang="en-US" b="true" sz="1599" spc="14">
                <a:solidFill>
                  <a:srgbClr val="000000"/>
                </a:solidFill>
                <a:latin typeface="TT Rounds Condensed Bold"/>
                <a:ea typeface="TT Rounds Condensed Bold"/>
                <a:cs typeface="TT Rounds Condensed Bold"/>
                <a:sym typeface="TT Rounds Condensed Bold"/>
              </a:rPr>
              <a:t>.Microsoft Translator Activities in UiPath</a:t>
            </a:r>
          </a:p>
          <a:p>
            <a:pPr algn="just">
              <a:lnSpc>
                <a:spcPts val="1827"/>
              </a:lnSpc>
            </a:pPr>
            <a:r>
              <a:rPr lang="en-US" sz="1260" spc="11">
                <a:solidFill>
                  <a:srgbClr val="000000"/>
                </a:solidFill>
                <a:latin typeface="TT Rounds Condensed"/>
                <a:ea typeface="TT Rounds Condensed"/>
                <a:cs typeface="TT Rounds Condensed"/>
                <a:sym typeface="TT Rounds Condensed"/>
              </a:rPr>
              <a:t>This tool integrates the Microsoft Translator API into UiPath Studio, enabling capabilities such as: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Language Detection: Identifies the language of text input.</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Text Translation: Translates text between over 100 languages.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Transliteration: Converts text from one script to another (e.g., Hanyu to Pinyin).</a:t>
            </a:r>
          </a:p>
          <a:p>
            <a:pPr algn="just">
              <a:lnSpc>
                <a:spcPts val="2030"/>
              </a:lnSpc>
            </a:pPr>
            <a:r>
              <a:rPr lang="en-US" b="true" sz="1400" spc="12">
                <a:solidFill>
                  <a:srgbClr val="000000"/>
                </a:solidFill>
                <a:latin typeface="TT Rounds Condensed Bold"/>
                <a:ea typeface="TT Rounds Condensed Bold"/>
                <a:cs typeface="TT Rounds Condensed Bold"/>
                <a:sym typeface="TT Rounds Condensed Bold"/>
              </a:rPr>
              <a:t>Advantages: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Seamless integration into UiPath workflows for automation.</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Supports real-time and batch translations, ideal for large-scale operations.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AI-driven translations enhance accuracy through neural machine translation.</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Flexibility with multi-script text processing.</a:t>
            </a:r>
          </a:p>
          <a:p>
            <a:pPr algn="just">
              <a:lnSpc>
                <a:spcPts val="2030"/>
              </a:lnSpc>
            </a:pPr>
            <a:r>
              <a:rPr lang="en-US" b="true" sz="1400" spc="12">
                <a:solidFill>
                  <a:srgbClr val="000000"/>
                </a:solidFill>
                <a:latin typeface="TT Rounds Condensed Bold"/>
                <a:ea typeface="TT Rounds Condensed Bold"/>
                <a:cs typeface="TT Rounds Condensed Bold"/>
                <a:sym typeface="TT Rounds Condensed Bold"/>
              </a:rPr>
              <a:t>Disadvantages: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Dependence on external API keys for extensive use (Azure subscription required).</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Performance depends on internet connectivity and API limits.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This tool is particularly effective for automation workflows requiring multilingual text processing in real time or document translation</a:t>
            </a:r>
          </a:p>
          <a:p>
            <a:pPr algn="just">
              <a:lnSpc>
                <a:spcPts val="1827"/>
              </a:lnSpc>
            </a:pPr>
          </a:p>
          <a:p>
            <a:pPr algn="just">
              <a:lnSpc>
                <a:spcPts val="2319"/>
              </a:lnSpc>
            </a:pPr>
            <a:r>
              <a:rPr lang="en-US" sz="1599" spc="14">
                <a:solidFill>
                  <a:srgbClr val="000000"/>
                </a:solidFill>
                <a:latin typeface="TT Rounds Condensed"/>
                <a:ea typeface="TT Rounds Condensed"/>
                <a:cs typeface="TT Rounds Condensed"/>
                <a:sym typeface="TT Rounds Condensed"/>
              </a:rPr>
              <a:t>2.</a:t>
            </a:r>
            <a:r>
              <a:rPr lang="en-US" b="true" sz="1599" spc="14">
                <a:solidFill>
                  <a:srgbClr val="000000"/>
                </a:solidFill>
                <a:latin typeface="TT Rounds Condensed Bold"/>
                <a:ea typeface="TT Rounds Condensed Bold"/>
                <a:cs typeface="TT Rounds Condensed Bold"/>
                <a:sym typeface="TT Rounds Condensed Bold"/>
              </a:rPr>
              <a:t>TRAvis: Document and Text Translator for UiPath</a:t>
            </a:r>
          </a:p>
          <a:p>
            <a:pPr algn="just">
              <a:lnSpc>
                <a:spcPts val="1827"/>
              </a:lnSpc>
            </a:pPr>
            <a:r>
              <a:rPr lang="en-US" sz="1260" spc="11">
                <a:solidFill>
                  <a:srgbClr val="000000"/>
                </a:solidFill>
                <a:latin typeface="TT Rounds Condensed"/>
                <a:ea typeface="TT Rounds Condensed"/>
                <a:cs typeface="TT Rounds Condensed"/>
                <a:sym typeface="TT Rounds Condensed"/>
              </a:rPr>
              <a:t>TRAvis offers capabilities to translate documents and plain text within UiPath, supporting various file formats such as Office documents, HTML, PDFs, and subtitles. It uses Azure Cognitive Services for machine learning-based translation.</a:t>
            </a:r>
          </a:p>
          <a:p>
            <a:pPr algn="just">
              <a:lnSpc>
                <a:spcPts val="2030"/>
              </a:lnSpc>
            </a:pPr>
            <a:r>
              <a:rPr lang="en-US" b="true" sz="1400" spc="12">
                <a:solidFill>
                  <a:srgbClr val="000000"/>
                </a:solidFill>
                <a:latin typeface="TT Rounds Condensed Bold"/>
                <a:ea typeface="TT Rounds Condensed Bold"/>
                <a:cs typeface="TT Rounds Condensed Bold"/>
                <a:sym typeface="TT Rounds Condensed Bold"/>
              </a:rPr>
              <a:t>Advantages: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Handles multiple file types for translation in a single workflow.</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Offers free development API keys, making it suitable for small-scale applications.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Efficient for document-heavy use cases, enhancing digital transformation.</a:t>
            </a:r>
          </a:p>
          <a:p>
            <a:pPr algn="just">
              <a:lnSpc>
                <a:spcPts val="2030"/>
              </a:lnSpc>
            </a:pPr>
            <a:r>
              <a:rPr lang="en-US" b="true" sz="1400" spc="12">
                <a:solidFill>
                  <a:srgbClr val="000000"/>
                </a:solidFill>
                <a:latin typeface="TT Rounds Condensed Bold"/>
                <a:ea typeface="TT Rounds Condensed Bold"/>
                <a:cs typeface="TT Rounds Condensed Bold"/>
                <a:sym typeface="TT Rounds Condensed Bold"/>
              </a:rPr>
              <a:t>Disadvantages: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Limited to 60+ languages compared to other tools offering over 100 languages.</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Requires Azure subscription for large-scale or long-term use.</a:t>
            </a:r>
          </a:p>
          <a:p>
            <a:pPr algn="just" marL="272040" indent="-136020" lvl="1">
              <a:lnSpc>
                <a:spcPts val="1827"/>
              </a:lnSpc>
              <a:buFont typeface="Arial"/>
              <a:buChar char="•"/>
            </a:pPr>
            <a:r>
              <a:rPr lang="en-US" sz="1260" spc="11">
                <a:solidFill>
                  <a:srgbClr val="000000"/>
                </a:solidFill>
                <a:latin typeface="TT Rounds Condensed"/>
                <a:ea typeface="TT Rounds Condensed"/>
                <a:cs typeface="TT Rounds Condensed"/>
                <a:sym typeface="TT Rounds Condensed"/>
              </a:rPr>
              <a:t>TRAvis is suited for businesses that need to translate complex document structures alongside plain text automation</a:t>
            </a:r>
          </a:p>
          <a:p>
            <a:pPr algn="just">
              <a:lnSpc>
                <a:spcPts val="1723"/>
              </a:lnSpc>
            </a:pPr>
          </a:p>
          <a:p>
            <a:pPr algn="just">
              <a:lnSpc>
                <a:spcPts val="1723"/>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93102" y="2521439"/>
            <a:ext cx="4167402"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Queries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67382" y="2521439"/>
            <a:ext cx="8018849"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Demonstration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‹2›</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Abstract</a:t>
            </a:r>
          </a:p>
        </p:txBody>
      </p:sp>
      <p:sp>
        <p:nvSpPr>
          <p:cNvPr name="TextBox 10" id="10"/>
          <p:cNvSpPr txBox="true"/>
          <p:nvPr/>
        </p:nvSpPr>
        <p:spPr>
          <a:xfrm rot="0">
            <a:off x="294625" y="1054715"/>
            <a:ext cx="9164350" cy="5355082"/>
          </a:xfrm>
          <a:prstGeom prst="rect">
            <a:avLst/>
          </a:prstGeom>
        </p:spPr>
        <p:txBody>
          <a:bodyPr anchor="t" rtlCol="false" tIns="0" lIns="0" bIns="0" rIns="0">
            <a:spAutoFit/>
          </a:bodyPr>
          <a:lstStyle/>
          <a:p>
            <a:pPr algn="just">
              <a:lnSpc>
                <a:spcPts val="2736"/>
              </a:lnSpc>
            </a:pPr>
          </a:p>
          <a:p>
            <a:pPr algn="just" marL="283032" indent="-141516" lvl="1">
              <a:lnSpc>
                <a:spcPts val="3321"/>
              </a:lnSpc>
              <a:buFont typeface="Arial"/>
              <a:buChar char="•"/>
            </a:pPr>
            <a:r>
              <a:rPr lang="en-US" sz="2199" spc="20">
                <a:solidFill>
                  <a:srgbClr val="000000"/>
                </a:solidFill>
                <a:latin typeface="TT Rounds Condensed"/>
                <a:ea typeface="TT Rounds Condensed"/>
                <a:cs typeface="TT Rounds Condensed"/>
                <a:sym typeface="TT Rounds Condensed"/>
              </a:rPr>
              <a:t>This project presents a multi-language dictionary and translation system, designed as an advanced Robotic Process Automation (RPA) solution. Leveraging the power of content generation and translation connector activities, the system provides comprehensive support for multilingual communication and learning. Through seamless integrations, the RPA workflow offers users the ability to quickly obtain dictionary definitions and translations across various languages. The project demonstrates the potential of RPA in enhancing accessibility, promoting language learning, and supporting real-time, cross-language communication. By combining automation with linguistic intelligence, this multi-language tool serves as an accessible resource, fostering improved understanding and engagement across linguistic boundaries.</a:t>
            </a:r>
          </a:p>
        </p:txBody>
      </p:sp>
    </p:spTree>
  </p:cSld>
  <p:clrMapOvr>
    <a:masterClrMapping/>
  </p:clrMapOvr>
  <p:transition spd="fast">
    <p:cover dir="l"/>
  </p:transition>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8608" y="2521439"/>
            <a:ext cx="5636384"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18990"/>
            <a:chOff x="0" y="0"/>
            <a:chExt cx="6502400" cy="558653"/>
          </a:xfrm>
        </p:grpSpPr>
        <p:sp>
          <p:nvSpPr>
            <p:cNvPr name="Freeform 3" id="3"/>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4" id="4"/>
            <p:cNvSpPr txBox="true"/>
            <p:nvPr/>
          </p:nvSpPr>
          <p:spPr>
            <a:xfrm>
              <a:off x="0" y="0"/>
              <a:ext cx="6502400" cy="558653"/>
            </a:xfrm>
            <a:prstGeom prst="rect">
              <a:avLst/>
            </a:prstGeom>
          </p:spPr>
          <p:txBody>
            <a:bodyPr anchor="ctr" rtlCol="false" tIns="50800" lIns="50800" bIns="50800" rIns="50800"/>
            <a:lstStyle/>
            <a:p>
              <a:pPr algn="just">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just">
                <a:lnSpc>
                  <a:spcPts val="2047"/>
                </a:lnSpc>
              </a:pPr>
              <a:r>
                <a:rPr lang="en-US" sz="1706" spc="15">
                  <a:solidFill>
                    <a:srgbClr val="FFFFFF"/>
                  </a:solidFill>
                  <a:latin typeface="TT Rounds Condensed"/>
                  <a:ea typeface="TT Rounds Condensed"/>
                  <a:cs typeface="TT Rounds Condensed"/>
                  <a:sym typeface="TT Rounds Condensed"/>
                </a:rPr>
                <a:t>Rajalakshmi Engineering College 		‹3›</a:t>
              </a:r>
            </a:p>
          </p:txBody>
        </p:sp>
      </p:grpSp>
      <p:sp>
        <p:nvSpPr>
          <p:cNvPr name="TextBox 9" id="9"/>
          <p:cNvSpPr txBox="true"/>
          <p:nvPr/>
        </p:nvSpPr>
        <p:spPr>
          <a:xfrm rot="0">
            <a:off x="198120" y="180214"/>
            <a:ext cx="9164350" cy="723900"/>
          </a:xfrm>
          <a:prstGeom prst="rect">
            <a:avLst/>
          </a:prstGeom>
        </p:spPr>
        <p:txBody>
          <a:bodyPr anchor="t" rtlCol="false" tIns="0" lIns="0" bIns="0" rIns="0">
            <a:spAutoFit/>
          </a:bodyPr>
          <a:lstStyle/>
          <a:p>
            <a:pPr algn="just">
              <a:lnSpc>
                <a:spcPts val="5631"/>
              </a:lnSpc>
            </a:pPr>
            <a:r>
              <a:rPr lang="en-US" b="true" sz="4693" spc="43">
                <a:solidFill>
                  <a:srgbClr val="000000"/>
                </a:solidFill>
                <a:latin typeface="TT Rounds Condensed Bold"/>
                <a:ea typeface="TT Rounds Condensed Bold"/>
                <a:cs typeface="TT Rounds Condensed Bold"/>
                <a:sym typeface="TT Rounds Condensed Bold"/>
              </a:rPr>
              <a:t>Need for the Proposed System</a:t>
            </a:r>
          </a:p>
        </p:txBody>
      </p:sp>
      <p:sp>
        <p:nvSpPr>
          <p:cNvPr name="TextBox 10" id="10"/>
          <p:cNvSpPr txBox="true"/>
          <p:nvPr/>
        </p:nvSpPr>
        <p:spPr>
          <a:xfrm rot="0">
            <a:off x="294625" y="951865"/>
            <a:ext cx="9164350" cy="6051677"/>
          </a:xfrm>
          <a:prstGeom prst="rect">
            <a:avLst/>
          </a:prstGeom>
        </p:spPr>
        <p:txBody>
          <a:bodyPr anchor="t" rtlCol="false" tIns="0" lIns="0" bIns="0" rIns="0">
            <a:spAutoFit/>
          </a:bodyPr>
          <a:lstStyle/>
          <a:p>
            <a:pPr algn="just">
              <a:lnSpc>
                <a:spcPts val="3404"/>
              </a:lnSpc>
            </a:pPr>
            <a:r>
              <a:rPr lang="en-US" sz="2300" spc="20">
                <a:solidFill>
                  <a:srgbClr val="000000"/>
                </a:solidFill>
                <a:latin typeface="TT Rounds Condensed"/>
                <a:ea typeface="TT Rounds Condensed"/>
                <a:cs typeface="TT Rounds Condensed"/>
                <a:sym typeface="TT Rounds Condensed"/>
              </a:rPr>
              <a:t> </a:t>
            </a:r>
            <a:r>
              <a:rPr lang="en-US" b="true" sz="2300" spc="20">
                <a:solidFill>
                  <a:srgbClr val="000000"/>
                </a:solidFill>
                <a:latin typeface="TT Rounds Condensed Bold"/>
                <a:ea typeface="TT Rounds Condensed Bold"/>
                <a:cs typeface="TT Rounds Condensed Bold"/>
                <a:sym typeface="TT Rounds Condensed Bold"/>
              </a:rPr>
              <a:t>Increasing Demand for Multilingual Communication</a:t>
            </a:r>
          </a:p>
          <a:p>
            <a:pPr algn="just" marL="388620" indent="-194310" lvl="1">
              <a:lnSpc>
                <a:spcPts val="2664"/>
              </a:lnSpc>
              <a:buFont typeface="Arial"/>
              <a:buChar char="•"/>
            </a:pPr>
            <a:r>
              <a:rPr lang="en-US" sz="1800" spc="16">
                <a:solidFill>
                  <a:srgbClr val="000000"/>
                </a:solidFill>
                <a:latin typeface="TT Rounds Condensed"/>
                <a:ea typeface="TT Rounds Condensed"/>
                <a:cs typeface="TT Rounds Condensed"/>
                <a:sym typeface="TT Rounds Condensed"/>
              </a:rPr>
              <a:t>Language barriers can hinder effective communication.A multi-language dictionary and translator system addresses these challenges by providing real-time language assistance.</a:t>
            </a:r>
          </a:p>
          <a:p>
            <a:pPr algn="just">
              <a:lnSpc>
                <a:spcPts val="3404"/>
              </a:lnSpc>
            </a:pPr>
            <a:r>
              <a:rPr lang="en-US" sz="2300" spc="20">
                <a:solidFill>
                  <a:srgbClr val="000000"/>
                </a:solidFill>
                <a:latin typeface="TT Rounds Condensed"/>
                <a:ea typeface="TT Rounds Condensed"/>
                <a:cs typeface="TT Rounds Condensed"/>
                <a:sym typeface="TT Rounds Condensed"/>
              </a:rPr>
              <a:t>  </a:t>
            </a:r>
            <a:r>
              <a:rPr lang="en-US" b="true" sz="2300" spc="20">
                <a:solidFill>
                  <a:srgbClr val="000000"/>
                </a:solidFill>
                <a:latin typeface="TT Rounds Condensed Bold"/>
                <a:ea typeface="TT Rounds Condensed Bold"/>
                <a:cs typeface="TT Rounds Condensed Bold"/>
                <a:sym typeface="TT Rounds Condensed Bold"/>
              </a:rPr>
              <a:t> Limited Access to Comprehensive Language Resources</a:t>
            </a:r>
          </a:p>
          <a:p>
            <a:pPr algn="just" marL="388623" indent="-194312" lvl="1">
              <a:lnSpc>
                <a:spcPts val="2664"/>
              </a:lnSpc>
              <a:buFont typeface="Arial"/>
              <a:buChar char="•"/>
            </a:pPr>
            <a:r>
              <a:rPr lang="en-US" sz="1800" spc="16">
                <a:solidFill>
                  <a:srgbClr val="000000"/>
                </a:solidFill>
                <a:latin typeface="TT Rounds Condensed"/>
                <a:ea typeface="TT Rounds Condensed"/>
                <a:cs typeface="TT Rounds Condensed"/>
                <a:sym typeface="TT Rounds Condensed"/>
              </a:rPr>
              <a:t>By offering integrated dictionary and translation functions in one system, this RPA solution provides a convenient, high-quality language resource accessible from a single platform.</a:t>
            </a:r>
          </a:p>
          <a:p>
            <a:pPr algn="just">
              <a:lnSpc>
                <a:spcPts val="3404"/>
              </a:lnSpc>
            </a:pPr>
            <a:r>
              <a:rPr lang="en-US" b="true" sz="2300" spc="20">
                <a:solidFill>
                  <a:srgbClr val="000000"/>
                </a:solidFill>
                <a:latin typeface="TT Rounds Condensed Bold"/>
                <a:ea typeface="TT Rounds Condensed Bold"/>
                <a:cs typeface="TT Rounds Condensed Bold"/>
                <a:sym typeface="TT Rounds Condensed Bold"/>
              </a:rPr>
              <a:t> </a:t>
            </a:r>
            <a:r>
              <a:rPr lang="en-US" b="true" sz="2300" spc="20">
                <a:solidFill>
                  <a:srgbClr val="000000"/>
                </a:solidFill>
                <a:latin typeface="TT Rounds Condensed Bold"/>
                <a:ea typeface="TT Rounds Condensed Bold"/>
                <a:cs typeface="TT Rounds Condensed Bold"/>
                <a:sym typeface="TT Rounds Condensed Bold"/>
              </a:rPr>
              <a:t>Scalability for Diverse Applications</a:t>
            </a:r>
          </a:p>
          <a:p>
            <a:pPr algn="just" marL="388620" indent="-194310" lvl="1">
              <a:lnSpc>
                <a:spcPts val="2664"/>
              </a:lnSpc>
              <a:buFont typeface="Arial"/>
              <a:buChar char="•"/>
            </a:pPr>
            <a:r>
              <a:rPr lang="en-US" sz="1800" spc="16">
                <a:solidFill>
                  <a:srgbClr val="000000"/>
                </a:solidFill>
                <a:latin typeface="TT Rounds Condensed"/>
                <a:ea typeface="TT Rounds Condensed"/>
                <a:cs typeface="TT Rounds Condensed"/>
                <a:sym typeface="TT Rounds Condensed"/>
              </a:rPr>
              <a:t>It provides flexibility, allowing users to translate various types of text across multiple languages and adapt to diverse use cases—from document translation to educational content generation—without extensive customization.</a:t>
            </a:r>
          </a:p>
          <a:p>
            <a:pPr algn="just">
              <a:lnSpc>
                <a:spcPts val="3404"/>
              </a:lnSpc>
            </a:pPr>
            <a:r>
              <a:rPr lang="en-US" b="true" sz="2300" spc="20">
                <a:solidFill>
                  <a:srgbClr val="000000"/>
                </a:solidFill>
                <a:latin typeface="TT Rounds Condensed Bold"/>
                <a:ea typeface="TT Rounds Condensed Bold"/>
                <a:cs typeface="TT Rounds Condensed Bold"/>
                <a:sym typeface="TT Rounds Condensed Bold"/>
              </a:rPr>
              <a:t>Enhanced Learning and Accessibility</a:t>
            </a:r>
          </a:p>
          <a:p>
            <a:pPr algn="just" marL="388623" indent="-194312" lvl="1">
              <a:lnSpc>
                <a:spcPts val="2664"/>
              </a:lnSpc>
              <a:buFont typeface="Arial"/>
              <a:buChar char="•"/>
            </a:pPr>
            <a:r>
              <a:rPr lang="en-US" sz="1800" spc="16">
                <a:solidFill>
                  <a:srgbClr val="000000"/>
                </a:solidFill>
                <a:latin typeface="TT Rounds Condensed"/>
                <a:ea typeface="TT Rounds Condensed"/>
                <a:cs typeface="TT Rounds Condensed"/>
                <a:sym typeface="TT Rounds Condensed"/>
              </a:rPr>
              <a:t>lang</a:t>
            </a:r>
            <a:r>
              <a:rPr lang="en-US" sz="1800" spc="16">
                <a:solidFill>
                  <a:srgbClr val="000000"/>
                </a:solidFill>
                <a:latin typeface="TT Rounds Condensed"/>
                <a:ea typeface="TT Rounds Condensed"/>
                <a:cs typeface="TT Rounds Condensed"/>
                <a:sym typeface="TT Rounds Condensed"/>
              </a:rPr>
              <a:t>uage skills, this system offers an accessible way to learn and understand new languages. The system’s dictionary component provides definitions, synonyms, and context, while the translation feature facilitates real-time language learning. This dual-function tool serves as both a resource and learning aid, promoting inclusivity and enhancing language accessibility for users worldwide.</a:t>
            </a:r>
          </a:p>
          <a:p>
            <a:pPr algn="just">
              <a:lnSpc>
                <a:spcPts val="2664"/>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Advantages of the Proposed System</a:t>
            </a:r>
          </a:p>
        </p:txBody>
      </p:sp>
      <p:sp>
        <p:nvSpPr>
          <p:cNvPr name="TextBox 10" id="10"/>
          <p:cNvSpPr txBox="true"/>
          <p:nvPr/>
        </p:nvSpPr>
        <p:spPr>
          <a:xfrm rot="0">
            <a:off x="294625" y="1223405"/>
            <a:ext cx="9164350" cy="4164330"/>
          </a:xfrm>
          <a:prstGeom prst="rect">
            <a:avLst/>
          </a:prstGeom>
        </p:spPr>
        <p:txBody>
          <a:bodyPr anchor="t" rtlCol="false" tIns="0" lIns="0" bIns="0" rIns="0">
            <a:spAutoFit/>
          </a:bodyPr>
          <a:lstStyle/>
          <a:p>
            <a:pPr algn="just" marL="347358" indent="-173679" lvl="1">
              <a:lnSpc>
                <a:spcPts val="4725"/>
              </a:lnSpc>
              <a:buFont typeface="Arial"/>
              <a:buChar char="•"/>
            </a:pPr>
            <a:r>
              <a:rPr lang="en-US" sz="2700" spc="24">
                <a:solidFill>
                  <a:srgbClr val="000000"/>
                </a:solidFill>
                <a:latin typeface="TT Rounds Condensed"/>
                <a:ea typeface="TT Rounds Condensed"/>
                <a:cs typeface="TT Rounds Condensed"/>
                <a:sym typeface="TT Rounds Condensed"/>
              </a:rPr>
              <a:t>Efficient and Automated Language Processing</a:t>
            </a:r>
          </a:p>
          <a:p>
            <a:pPr algn="just" marL="347358" indent="-173679" lvl="1">
              <a:lnSpc>
                <a:spcPts val="4725"/>
              </a:lnSpc>
              <a:buFont typeface="Arial"/>
              <a:buChar char="•"/>
            </a:pPr>
            <a:r>
              <a:rPr lang="en-US" sz="2700" spc="24">
                <a:solidFill>
                  <a:srgbClr val="000000"/>
                </a:solidFill>
                <a:latin typeface="TT Rounds Condensed"/>
                <a:ea typeface="TT Rounds Condensed"/>
                <a:cs typeface="TT Rounds Condensed"/>
                <a:sym typeface="TT Rounds Condensed"/>
              </a:rPr>
              <a:t>Accessibility Across Multiple Languages</a:t>
            </a:r>
          </a:p>
          <a:p>
            <a:pPr algn="just" marL="347358" indent="-173679" lvl="1">
              <a:lnSpc>
                <a:spcPts val="4725"/>
              </a:lnSpc>
              <a:buFont typeface="Arial"/>
              <a:buChar char="•"/>
            </a:pPr>
            <a:r>
              <a:rPr lang="en-US" sz="2700" spc="24">
                <a:solidFill>
                  <a:srgbClr val="000000"/>
                </a:solidFill>
                <a:latin typeface="TT Rounds Condensed"/>
                <a:ea typeface="TT Rounds Condensed"/>
                <a:cs typeface="TT Rounds Condensed"/>
                <a:sym typeface="TT Rounds Condensed"/>
              </a:rPr>
              <a:t>Enhanced User Experience with Real-Time Responses</a:t>
            </a:r>
          </a:p>
          <a:p>
            <a:pPr algn="just" marL="347358" indent="-173679" lvl="1">
              <a:lnSpc>
                <a:spcPts val="4725"/>
              </a:lnSpc>
              <a:buFont typeface="Arial"/>
              <a:buChar char="•"/>
            </a:pPr>
            <a:r>
              <a:rPr lang="en-US" sz="2700" spc="24">
                <a:solidFill>
                  <a:srgbClr val="000000"/>
                </a:solidFill>
                <a:latin typeface="TT Rounds Condensed"/>
                <a:ea typeface="TT Rounds Condensed"/>
                <a:cs typeface="TT Rounds Condensed"/>
                <a:sym typeface="TT Rounds Condensed"/>
              </a:rPr>
              <a:t>Consistency and Accuracy in Language Translation</a:t>
            </a:r>
          </a:p>
          <a:p>
            <a:pPr algn="just" marL="347358" indent="-173679" lvl="1">
              <a:lnSpc>
                <a:spcPts val="4725"/>
              </a:lnSpc>
              <a:buFont typeface="Arial"/>
              <a:buChar char="•"/>
            </a:pPr>
            <a:r>
              <a:rPr lang="en-US" sz="2700" spc="24">
                <a:solidFill>
                  <a:srgbClr val="000000"/>
                </a:solidFill>
                <a:latin typeface="TT Rounds Condensed"/>
                <a:ea typeface="TT Rounds Condensed"/>
                <a:cs typeface="TT Rounds Condensed"/>
                <a:sym typeface="TT Rounds Condensed"/>
              </a:rPr>
              <a:t>Flexible Applications Across Industries and Use Cases</a:t>
            </a:r>
          </a:p>
          <a:p>
            <a:pPr algn="just" marL="347358" indent="-173679" lvl="1">
              <a:lnSpc>
                <a:spcPts val="4725"/>
              </a:lnSpc>
              <a:buFont typeface="Arial"/>
              <a:buChar char="•"/>
            </a:pPr>
            <a:r>
              <a:rPr lang="en-US" sz="2700" spc="24">
                <a:solidFill>
                  <a:srgbClr val="000000"/>
                </a:solidFill>
                <a:latin typeface="TT Rounds Condensed"/>
                <a:ea typeface="TT Rounds Condensed"/>
                <a:cs typeface="TT Rounds Condensed"/>
                <a:sym typeface="TT Rounds Condensed"/>
              </a:rPr>
              <a:t>Enhanced Language Learning and Contextual Understanding</a:t>
            </a:r>
          </a:p>
          <a:p>
            <a:pPr algn="just" marL="347472" indent="-173736" lvl="1">
              <a:lnSpc>
                <a:spcPts val="4725"/>
              </a:lnSpc>
              <a:buFont typeface="Arial"/>
              <a:buChar char="•"/>
            </a:pPr>
            <a:r>
              <a:rPr lang="en-US" sz="2700" spc="25">
                <a:solidFill>
                  <a:srgbClr val="000000"/>
                </a:solidFill>
                <a:latin typeface="TT Rounds Condensed"/>
                <a:ea typeface="TT Rounds Condensed"/>
                <a:cs typeface="TT Rounds Condensed"/>
                <a:sym typeface="TT Rounds Condensed"/>
              </a:rPr>
              <a:t>Consistent Availability and Reliability</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Main Objective</a:t>
            </a:r>
          </a:p>
        </p:txBody>
      </p:sp>
      <p:sp>
        <p:nvSpPr>
          <p:cNvPr name="TextBox 10" id="10"/>
          <p:cNvSpPr txBox="true"/>
          <p:nvPr/>
        </p:nvSpPr>
        <p:spPr>
          <a:xfrm rot="0">
            <a:off x="294625" y="1054715"/>
            <a:ext cx="9164350" cy="4953686"/>
          </a:xfrm>
          <a:prstGeom prst="rect">
            <a:avLst/>
          </a:prstGeom>
        </p:spPr>
        <p:txBody>
          <a:bodyPr anchor="t" rtlCol="false" tIns="0" lIns="0" bIns="0" rIns="0">
            <a:spAutoFit/>
          </a:bodyPr>
          <a:lstStyle/>
          <a:p>
            <a:pPr algn="just" marL="283125" indent="-141563" lvl="1">
              <a:lnSpc>
                <a:spcPts val="3009"/>
              </a:lnSpc>
              <a:buFont typeface="Arial"/>
              <a:buChar char="•"/>
            </a:pPr>
            <a:r>
              <a:rPr lang="en-US" sz="2199" spc="20">
                <a:solidFill>
                  <a:srgbClr val="000000"/>
                </a:solidFill>
                <a:latin typeface="TT Rounds Condensed"/>
                <a:ea typeface="TT Rounds Condensed"/>
                <a:cs typeface="TT Rounds Condensed"/>
                <a:sym typeface="TT Rounds Condensed"/>
              </a:rPr>
              <a:t>"The main objective of this project is to develop an advanced, multi-language dictionary and translation system that leverages Robotic Process Automation (RPA) to automate content generation and translation activities. This system aims to provide accurate and instant dictionary definitions, translations, and language learning content for users across different languages. The project intends to simplify and enhance cross-language communication by offering seamless integration with third-party APIs for real-time translations and extensive language support. By automating these processes, the system will increase accessibility, break down language barriers, and facilitate language learning in both personal and professional contexts. Additionally, it aims to ensure scalability and adaptability by supporting a wide range of languages, making it a valuable tool for global users seeking efficient language solutions."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365760" y="1141715"/>
            <a:ext cx="9022080" cy="5615335"/>
          </a:xfrm>
          <a:custGeom>
            <a:avLst/>
            <a:gdLst/>
            <a:ahLst/>
            <a:cxnLst/>
            <a:rect r="r" b="b" t="t" l="l"/>
            <a:pathLst>
              <a:path h="5615335" w="9022080">
                <a:moveTo>
                  <a:pt x="0" y="0"/>
                </a:moveTo>
                <a:lnTo>
                  <a:pt x="9022080" y="0"/>
                </a:lnTo>
                <a:lnTo>
                  <a:pt x="9022080" y="5615335"/>
                </a:lnTo>
                <a:lnTo>
                  <a:pt x="0" y="5615335"/>
                </a:lnTo>
                <a:lnTo>
                  <a:pt x="0" y="0"/>
                </a:lnTo>
                <a:close/>
              </a:path>
            </a:pathLst>
          </a:custGeom>
          <a:blipFill>
            <a:blip r:embed="rId3"/>
            <a:stretch>
              <a:fillRect l="0" t="-36396" r="-151" b="-11888"/>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Architecture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System Requirements</a:t>
            </a:r>
          </a:p>
        </p:txBody>
      </p:sp>
      <p:sp>
        <p:nvSpPr>
          <p:cNvPr name="TextBox 10" id="10"/>
          <p:cNvSpPr txBox="true"/>
          <p:nvPr/>
        </p:nvSpPr>
        <p:spPr>
          <a:xfrm rot="0">
            <a:off x="294625" y="1054715"/>
            <a:ext cx="9164350" cy="4396329"/>
          </a:xfrm>
          <a:prstGeom prst="rect">
            <a:avLst/>
          </a:prstGeom>
        </p:spPr>
        <p:txBody>
          <a:bodyPr anchor="t" rtlCol="false" tIns="0" lIns="0" bIns="0" rIns="0">
            <a:spAutoFit/>
          </a:bodyPr>
          <a:lstStyle/>
          <a:p>
            <a:pPr algn="just" marL="342211" indent="-171106" lvl="1">
              <a:lnSpc>
                <a:spcPts val="3638"/>
              </a:lnSpc>
              <a:buFont typeface="Arial"/>
              <a:buChar char="•"/>
            </a:pPr>
            <a:r>
              <a:rPr lang="en-US" b="true" sz="2659" spc="23">
                <a:solidFill>
                  <a:srgbClr val="000000"/>
                </a:solidFill>
                <a:latin typeface="TT Rounds Condensed Bold"/>
                <a:ea typeface="TT Rounds Condensed Bold"/>
                <a:cs typeface="TT Rounds Condensed Bold"/>
                <a:sym typeface="TT Rounds Condensed Bold"/>
              </a:rPr>
              <a:t>Hardware</a:t>
            </a:r>
          </a:p>
          <a:p>
            <a:pPr algn="just" marL="474979" indent="-237490" lvl="1">
              <a:lnSpc>
                <a:spcPts val="3009"/>
              </a:lnSpc>
              <a:buFont typeface="Arial"/>
              <a:buChar char="•"/>
            </a:pPr>
            <a:r>
              <a:rPr lang="en-US" sz="2199" spc="19">
                <a:solidFill>
                  <a:srgbClr val="000000"/>
                </a:solidFill>
                <a:latin typeface="TT Rounds Condensed"/>
                <a:ea typeface="TT Rounds Condensed"/>
                <a:cs typeface="TT Rounds Condensed"/>
                <a:sym typeface="TT Rounds Condensed"/>
              </a:rPr>
              <a:t> </a:t>
            </a:r>
            <a:r>
              <a:rPr lang="en-US" b="true" sz="2199" spc="19">
                <a:solidFill>
                  <a:srgbClr val="000000"/>
                </a:solidFill>
                <a:latin typeface="TT Rounds Condensed Bold"/>
                <a:ea typeface="TT Rounds Condensed Bold"/>
                <a:cs typeface="TT Rounds Condensed Bold"/>
                <a:sym typeface="TT Rounds Condensed Bold"/>
              </a:rPr>
              <a:t>Processo</a:t>
            </a:r>
            <a:r>
              <a:rPr lang="en-US" sz="2199" spc="19">
                <a:solidFill>
                  <a:srgbClr val="000000"/>
                </a:solidFill>
                <a:latin typeface="TT Rounds Condensed"/>
                <a:ea typeface="TT Rounds Condensed"/>
                <a:cs typeface="TT Rounds Condensed"/>
                <a:sym typeface="TT Rounds Condensed"/>
              </a:rPr>
              <a:t>r: Intel Core i5 (Min), Core i7 (Rec)</a:t>
            </a:r>
          </a:p>
          <a:p>
            <a:pPr algn="just" marL="474979" indent="-237490" lvl="1">
              <a:lnSpc>
                <a:spcPts val="3009"/>
              </a:lnSpc>
              <a:buFont typeface="Arial"/>
              <a:buChar char="•"/>
            </a:pPr>
            <a:r>
              <a:rPr lang="en-US" b="true" sz="2199" spc="19">
                <a:solidFill>
                  <a:srgbClr val="000000"/>
                </a:solidFill>
                <a:latin typeface="TT Rounds Condensed Bold"/>
                <a:ea typeface="TT Rounds Condensed Bold"/>
                <a:cs typeface="TT Rounds Condensed Bold"/>
                <a:sym typeface="TT Rounds Condensed Bold"/>
              </a:rPr>
              <a:t>RAM</a:t>
            </a:r>
            <a:r>
              <a:rPr lang="en-US" sz="2199" spc="19">
                <a:solidFill>
                  <a:srgbClr val="000000"/>
                </a:solidFill>
                <a:latin typeface="TT Rounds Condensed"/>
                <a:ea typeface="TT Rounds Condensed"/>
                <a:cs typeface="TT Rounds Condensed"/>
                <a:sym typeface="TT Rounds Condensed"/>
              </a:rPr>
              <a:t>: 8 GB (Min), 16 GB (Rec)</a:t>
            </a:r>
          </a:p>
          <a:p>
            <a:pPr algn="just" marL="474979" indent="-237490" lvl="1">
              <a:lnSpc>
                <a:spcPts val="3009"/>
              </a:lnSpc>
              <a:buFont typeface="Arial"/>
              <a:buChar char="•"/>
            </a:pPr>
            <a:r>
              <a:rPr lang="en-US" b="true" sz="2199" spc="19">
                <a:solidFill>
                  <a:srgbClr val="000000"/>
                </a:solidFill>
                <a:latin typeface="TT Rounds Condensed Bold"/>
                <a:ea typeface="TT Rounds Condensed Bold"/>
                <a:cs typeface="TT Rounds Condensed Bold"/>
                <a:sym typeface="TT Rounds Condensed Bold"/>
              </a:rPr>
              <a:t>Storage:</a:t>
            </a:r>
            <a:r>
              <a:rPr lang="en-US" sz="2199" spc="19">
                <a:solidFill>
                  <a:srgbClr val="000000"/>
                </a:solidFill>
                <a:latin typeface="TT Rounds Condensed"/>
                <a:ea typeface="TT Rounds Condensed"/>
                <a:cs typeface="TT Rounds Condensed"/>
                <a:sym typeface="TT Rounds Condensed"/>
              </a:rPr>
              <a:t> 250 GB SSD (Min), 500 GB SSD (Rec)</a:t>
            </a:r>
          </a:p>
          <a:p>
            <a:pPr algn="just" marL="474979" indent="-237490" lvl="1">
              <a:lnSpc>
                <a:spcPts val="3009"/>
              </a:lnSpc>
              <a:buFont typeface="Arial"/>
              <a:buChar char="•"/>
            </a:pPr>
            <a:r>
              <a:rPr lang="en-US" b="true" sz="2199" spc="19">
                <a:solidFill>
                  <a:srgbClr val="000000"/>
                </a:solidFill>
                <a:latin typeface="TT Rounds Condensed Bold"/>
                <a:ea typeface="TT Rounds Condensed Bold"/>
                <a:cs typeface="TT Rounds Condensed Bold"/>
                <a:sym typeface="TT Rounds Condensed Bold"/>
              </a:rPr>
              <a:t>GPU (</a:t>
            </a:r>
            <a:r>
              <a:rPr lang="en-US" sz="2199" spc="19">
                <a:solidFill>
                  <a:srgbClr val="000000"/>
                </a:solidFill>
                <a:latin typeface="TT Rounds Condensed"/>
                <a:ea typeface="TT Rounds Condensed"/>
                <a:cs typeface="TT Rounds Condensed"/>
                <a:sym typeface="TT Rounds Condensed"/>
              </a:rPr>
              <a:t>Optional): NVIDIA RTX 3060 or higher (for NMT)</a:t>
            </a:r>
          </a:p>
          <a:p>
            <a:pPr algn="just" marL="474979" indent="-237490" lvl="1">
              <a:lnSpc>
                <a:spcPts val="3009"/>
              </a:lnSpc>
              <a:buFont typeface="Arial"/>
              <a:buChar char="•"/>
            </a:pPr>
            <a:r>
              <a:rPr lang="en-US" b="true" sz="2199" spc="19">
                <a:solidFill>
                  <a:srgbClr val="000000"/>
                </a:solidFill>
                <a:latin typeface="TT Rounds Condensed Bold"/>
                <a:ea typeface="TT Rounds Condensed Bold"/>
                <a:cs typeface="TT Rounds Condensed Bold"/>
                <a:sym typeface="TT Rounds Condensed Bold"/>
              </a:rPr>
              <a:t>Network</a:t>
            </a:r>
            <a:r>
              <a:rPr lang="en-US" sz="2199" spc="19">
                <a:solidFill>
                  <a:srgbClr val="000000"/>
                </a:solidFill>
                <a:latin typeface="TT Rounds Condensed"/>
                <a:ea typeface="TT Rounds Condensed"/>
                <a:cs typeface="TT Rounds Condensed"/>
                <a:sym typeface="TT Rounds Condensed"/>
              </a:rPr>
              <a:t>: Stable broadband (10 Mbps+)</a:t>
            </a:r>
          </a:p>
          <a:p>
            <a:pPr algn="just">
              <a:lnSpc>
                <a:spcPts val="3502"/>
              </a:lnSpc>
            </a:pPr>
          </a:p>
          <a:p>
            <a:pPr algn="just" marL="342212" indent="-171106" lvl="1">
              <a:lnSpc>
                <a:spcPts val="3638"/>
              </a:lnSpc>
              <a:buFont typeface="Arial"/>
              <a:buChar char="•"/>
            </a:pPr>
            <a:r>
              <a:rPr lang="en-US" b="true" sz="2660" spc="23">
                <a:solidFill>
                  <a:srgbClr val="000000"/>
                </a:solidFill>
                <a:latin typeface="TT Rounds Condensed Bold"/>
                <a:ea typeface="TT Rounds Condensed Bold"/>
                <a:cs typeface="TT Rounds Condensed Bold"/>
                <a:sym typeface="TT Rounds Condensed Bold"/>
              </a:rPr>
              <a:t>Software</a:t>
            </a:r>
          </a:p>
          <a:p>
            <a:pPr algn="just" marL="474981" indent="-237491" lvl="1">
              <a:lnSpc>
                <a:spcPts val="3009"/>
              </a:lnSpc>
              <a:buFont typeface="Arial"/>
              <a:buChar char="•"/>
            </a:pPr>
            <a:r>
              <a:rPr lang="en-US" b="true" sz="2200" spc="19">
                <a:solidFill>
                  <a:srgbClr val="000000"/>
                </a:solidFill>
                <a:latin typeface="TT Rounds Condensed Bold"/>
                <a:ea typeface="TT Rounds Condensed Bold"/>
                <a:cs typeface="TT Rounds Condensed Bold"/>
                <a:sym typeface="TT Rounds Condensed Bold"/>
              </a:rPr>
              <a:t> OS</a:t>
            </a:r>
            <a:r>
              <a:rPr lang="en-US" sz="2200" spc="19">
                <a:solidFill>
                  <a:srgbClr val="000000"/>
                </a:solidFill>
                <a:latin typeface="TT Rounds Condensed"/>
                <a:ea typeface="TT Rounds Condensed"/>
                <a:cs typeface="TT Rounds Condensed"/>
                <a:sym typeface="TT Rounds Condensed"/>
              </a:rPr>
              <a:t>: Windows 10/11, Ubuntu 20.04+, macOS</a:t>
            </a:r>
          </a:p>
          <a:p>
            <a:pPr algn="just" marL="474981" indent="-237491" lvl="1">
              <a:lnSpc>
                <a:spcPts val="3009"/>
              </a:lnSpc>
              <a:buFont typeface="Arial"/>
              <a:buChar char="•"/>
            </a:pPr>
            <a:r>
              <a:rPr lang="en-US" b="true" sz="2200" spc="19">
                <a:solidFill>
                  <a:srgbClr val="000000"/>
                </a:solidFill>
                <a:latin typeface="TT Rounds Condensed Bold"/>
                <a:ea typeface="TT Rounds Condensed Bold"/>
                <a:cs typeface="TT Rounds Condensed Bold"/>
                <a:sym typeface="TT Rounds Condensed Bold"/>
              </a:rPr>
              <a:t>APIs</a:t>
            </a:r>
            <a:r>
              <a:rPr lang="en-US" sz="2200" spc="19">
                <a:solidFill>
                  <a:srgbClr val="000000"/>
                </a:solidFill>
                <a:latin typeface="TT Rounds Condensed"/>
                <a:ea typeface="TT Rounds Condensed"/>
                <a:cs typeface="TT Rounds Condensed"/>
                <a:sym typeface="TT Rounds Condensed"/>
              </a:rPr>
              <a:t>: Google Translate API, OpenAI GPT, Microsoft Translator</a:t>
            </a:r>
          </a:p>
          <a:p>
            <a:pPr algn="just">
              <a:lnSpc>
                <a:spcPts val="3009"/>
              </a:lnSpc>
            </a:pPr>
          </a:p>
        </p:txBody>
      </p:sp>
    </p:spTree>
  </p:cSld>
  <p:clrMapOvr>
    <a:masterClrMapping/>
  </p:clrMapOvr>
  <p:transition spd="fast">
    <p:cover dir="d"/>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073765"/>
            <a:ext cx="9164350" cy="3339846"/>
          </a:xfrm>
          <a:prstGeom prst="rect">
            <a:avLst/>
          </a:prstGeom>
        </p:spPr>
        <p:txBody>
          <a:bodyPr anchor="t" rtlCol="false" tIns="0" lIns="0" bIns="0" rIns="0">
            <a:spAutoFit/>
          </a:bodyPr>
          <a:lstStyle/>
          <a:p>
            <a:pPr algn="just">
              <a:lnSpc>
                <a:spcPts val="2052"/>
              </a:lnSpc>
            </a:pPr>
            <a:r>
              <a:rPr lang="en-US" b="true" sz="1500" spc="13">
                <a:solidFill>
                  <a:srgbClr val="000000"/>
                </a:solidFill>
                <a:latin typeface="TT Rounds Condensed Bold"/>
                <a:ea typeface="TT Rounds Condensed Bold"/>
                <a:cs typeface="TT Rounds Condensed Bold"/>
                <a:sym typeface="TT Rounds Condensed Bold"/>
              </a:rPr>
              <a:t>Name of the Module 1: Content Generation Module</a:t>
            </a:r>
          </a:p>
          <a:p>
            <a:pPr algn="just" marL="192978" indent="-96489" lvl="1">
              <a:lnSpc>
                <a:spcPts val="2052"/>
              </a:lnSpc>
              <a:buFont typeface="Arial"/>
              <a:buChar char="•"/>
            </a:pPr>
            <a:r>
              <a:rPr lang="en-US" sz="1500" spc="13">
                <a:solidFill>
                  <a:srgbClr val="000000"/>
                </a:solidFill>
                <a:latin typeface="TT Rounds Condensed"/>
                <a:ea typeface="TT Rounds Condensed"/>
                <a:cs typeface="TT Rounds Condensed"/>
                <a:sym typeface="TT Rounds Condensed"/>
              </a:rPr>
              <a:t>The Content Generation Module is responsible for automatically generating and providing dictionary definitions, word usage examples, and additional linguistic information. It connects to external databases or API sources to fetch relevant content, enriching the user’s language learning experience.</a:t>
            </a:r>
          </a:p>
          <a:p>
            <a:pPr algn="just" marL="192978" indent="-96489" lvl="1">
              <a:lnSpc>
                <a:spcPts val="2052"/>
              </a:lnSpc>
              <a:buFont typeface="Arial"/>
              <a:buChar char="•"/>
            </a:pPr>
            <a:r>
              <a:rPr lang="en-US" sz="1500" spc="13">
                <a:solidFill>
                  <a:srgbClr val="000000"/>
                </a:solidFill>
                <a:latin typeface="TT Rounds Condensed"/>
                <a:ea typeface="TT Rounds Condensed"/>
                <a:cs typeface="TT Rounds Condensed"/>
                <a:sym typeface="TT Rounds Condensed"/>
              </a:rPr>
              <a:t>DFD / Activity Diagram.</a:t>
            </a:r>
          </a:p>
          <a:p>
            <a:pPr algn="just">
              <a:lnSpc>
                <a:spcPts val="2052"/>
              </a:lnSpc>
            </a:pPr>
          </a:p>
          <a:p>
            <a:pPr algn="just" marL="192978" indent="-96489" lvl="1">
              <a:lnSpc>
                <a:spcPts val="2052"/>
              </a:lnSpc>
              <a:buFont typeface="Arial"/>
              <a:buChar char="•"/>
            </a:pPr>
            <a:r>
              <a:rPr lang="en-US" b="true" sz="1500" spc="13">
                <a:solidFill>
                  <a:srgbClr val="000000"/>
                </a:solidFill>
                <a:latin typeface="TT Rounds Condensed Bold"/>
                <a:ea typeface="TT Rounds Condensed Bold"/>
                <a:cs typeface="TT Rounds Condensed Bold"/>
                <a:sym typeface="TT Rounds Condensed Bold"/>
              </a:rPr>
              <a:t>Name of the Module 2: Translation Module</a:t>
            </a:r>
          </a:p>
          <a:p>
            <a:pPr algn="just" marL="192978" indent="-96489" lvl="1">
              <a:lnSpc>
                <a:spcPts val="2052"/>
              </a:lnSpc>
              <a:buFont typeface="Arial"/>
              <a:buChar char="•"/>
            </a:pPr>
            <a:r>
              <a:rPr lang="en-US" sz="1500" spc="13">
                <a:solidFill>
                  <a:srgbClr val="000000"/>
                </a:solidFill>
                <a:latin typeface="TT Rounds Condensed"/>
                <a:ea typeface="TT Rounds Condensed"/>
                <a:cs typeface="TT Rounds Condensed"/>
                <a:sym typeface="TT Rounds Condensed"/>
              </a:rPr>
              <a:t>The Translation Module provides real-time translation services, allowing users to translate words or phrases between multiple languages. It uses external APIs (e.g., Google Translate, Microsoft Translator) to perform language detection and translation, ensuring accurate and quick results.</a:t>
            </a:r>
          </a:p>
          <a:p>
            <a:pPr algn="just">
              <a:lnSpc>
                <a:spcPts val="2052"/>
              </a:lnSpc>
            </a:pPr>
          </a:p>
          <a:p>
            <a:pPr algn="just" marL="192978" indent="-96489" lvl="1">
              <a:lnSpc>
                <a:spcPts val="2052"/>
              </a:lnSpc>
              <a:buFont typeface="Arial"/>
              <a:buChar char="•"/>
            </a:pPr>
            <a:r>
              <a:rPr lang="en-US" sz="1500" spc="13">
                <a:solidFill>
                  <a:srgbClr val="000000"/>
                </a:solidFill>
                <a:latin typeface="TT Rounds Condensed"/>
                <a:ea typeface="TT Rounds Condensed"/>
                <a:cs typeface="TT Rounds Condensed"/>
                <a:sym typeface="TT Rounds Condensed"/>
              </a:rPr>
              <a:t>DFD / Activity Diagram</a:t>
            </a:r>
          </a:p>
          <a:p>
            <a:pPr algn="just" marL="193042" indent="-96521" lvl="1">
              <a:lnSpc>
                <a:spcPts val="2052"/>
              </a:lnSpc>
            </a:pPr>
          </a:p>
        </p:txBody>
      </p:sp>
      <p:sp>
        <p:nvSpPr>
          <p:cNvPr name="Freeform 10" id="10"/>
          <p:cNvSpPr/>
          <p:nvPr/>
        </p:nvSpPr>
        <p:spPr>
          <a:xfrm flipH="false" flipV="false" rot="0">
            <a:off x="2438400" y="3866445"/>
            <a:ext cx="2535144" cy="2717235"/>
          </a:xfrm>
          <a:custGeom>
            <a:avLst/>
            <a:gdLst/>
            <a:ahLst/>
            <a:cxnLst/>
            <a:rect r="r" b="b" t="t" l="l"/>
            <a:pathLst>
              <a:path h="2717235" w="2535144">
                <a:moveTo>
                  <a:pt x="0" y="0"/>
                </a:moveTo>
                <a:lnTo>
                  <a:pt x="2535144" y="0"/>
                </a:lnTo>
                <a:lnTo>
                  <a:pt x="2535144" y="2717235"/>
                </a:lnTo>
                <a:lnTo>
                  <a:pt x="0" y="2717235"/>
                </a:lnTo>
                <a:lnTo>
                  <a:pt x="0" y="0"/>
                </a:lnTo>
                <a:close/>
              </a:path>
            </a:pathLst>
          </a:custGeom>
          <a:blipFill>
            <a:blip r:embed="rId3"/>
            <a:stretch>
              <a:fillRect l="-116672" t="-54385" r="-119990" b="-22296"/>
            </a:stretch>
          </a:blipFill>
        </p:spPr>
      </p:sp>
      <p:sp>
        <p:nvSpPr>
          <p:cNvPr name="Freeform 11" id="11"/>
          <p:cNvSpPr/>
          <p:nvPr/>
        </p:nvSpPr>
        <p:spPr>
          <a:xfrm flipH="false" flipV="false" rot="0">
            <a:off x="5404897" y="4158376"/>
            <a:ext cx="3389306" cy="2133373"/>
          </a:xfrm>
          <a:custGeom>
            <a:avLst/>
            <a:gdLst/>
            <a:ahLst/>
            <a:cxnLst/>
            <a:rect r="r" b="b" t="t" l="l"/>
            <a:pathLst>
              <a:path h="2133373" w="3389306">
                <a:moveTo>
                  <a:pt x="0" y="0"/>
                </a:moveTo>
                <a:lnTo>
                  <a:pt x="3389307" y="0"/>
                </a:lnTo>
                <a:lnTo>
                  <a:pt x="3389307" y="2133373"/>
                </a:lnTo>
                <a:lnTo>
                  <a:pt x="0" y="2133373"/>
                </a:lnTo>
                <a:lnTo>
                  <a:pt x="0" y="0"/>
                </a:lnTo>
                <a:close/>
              </a:path>
            </a:pathLst>
          </a:custGeom>
          <a:blipFill>
            <a:blip r:embed="rId4"/>
            <a:stretch>
              <a:fillRect l="-124912" t="-107334" r="-131286" b="-110981"/>
            </a:stretch>
          </a:blipFill>
        </p:spPr>
      </p:sp>
      <p:sp>
        <p:nvSpPr>
          <p:cNvPr name="TextBox 12" id="12"/>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Functional Description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520700" y="1028065"/>
            <a:ext cx="8712200" cy="5880735"/>
          </a:xfrm>
          <a:custGeom>
            <a:avLst/>
            <a:gdLst/>
            <a:ahLst/>
            <a:cxnLst/>
            <a:rect r="r" b="b" t="t" l="l"/>
            <a:pathLst>
              <a:path h="5880735" w="8712200">
                <a:moveTo>
                  <a:pt x="0" y="0"/>
                </a:moveTo>
                <a:lnTo>
                  <a:pt x="8712200" y="0"/>
                </a:lnTo>
                <a:lnTo>
                  <a:pt x="8712200" y="5880735"/>
                </a:lnTo>
                <a:lnTo>
                  <a:pt x="0" y="5880735"/>
                </a:lnTo>
                <a:lnTo>
                  <a:pt x="0" y="0"/>
                </a:lnTo>
                <a:close/>
              </a:path>
            </a:pathLst>
          </a:custGeom>
          <a:blipFill>
            <a:blip r:embed="rId3"/>
            <a:stretch>
              <a:fillRect l="0" t="0" r="0" b="0"/>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Table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DAGW02OOkeM</dc:identifier>
  <dcterms:modified xsi:type="dcterms:W3CDTF">2011-08-01T06:04:30Z</dcterms:modified>
  <cp:revision>1</cp:revision>
  <dc:title>OAI1903-IRPA _ Presentation Format.PPTX</dc:title>
</cp:coreProperties>
</file>