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96" r:id="rId5"/>
    <p:sldId id="306" r:id="rId6"/>
    <p:sldId id="286" r:id="rId7"/>
    <p:sldId id="257" r:id="rId8"/>
    <p:sldId id="299" r:id="rId9"/>
    <p:sldId id="303" r:id="rId10"/>
    <p:sldId id="297" r:id="rId11"/>
    <p:sldId id="304" r:id="rId12"/>
    <p:sldId id="305" r:id="rId13"/>
    <p:sldId id="298" r:id="rId14"/>
    <p:sldId id="300" r:id="rId15"/>
    <p:sldId id="301" r:id="rId16"/>
    <p:sldId id="302" r:id="rId17"/>
    <p:sldId id="288" r:id="rId18"/>
    <p:sldId id="307"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74" autoAdjust="0"/>
    <p:restoredTop sz="95646" autoAdjust="0"/>
  </p:normalViewPr>
  <p:slideViewPr>
    <p:cSldViewPr snapToGrid="0">
      <p:cViewPr varScale="1">
        <p:scale>
          <a:sx n="77" d="100"/>
          <a:sy n="77" d="100"/>
        </p:scale>
        <p:origin x="730" y="6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5/20/2025</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5/20/2025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2474778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D8BA8-C22B-2C4C-469C-47E7CF4470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047494-8A1B-9955-FF19-C94CEAB565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7E3EA3-B5BE-A59A-F860-94482EEFD7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63493D6-BF54-80F1-6E3C-D2D0AD30C319}"/>
              </a:ext>
            </a:extLst>
          </p:cNvPr>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1084376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9D2BDC-539A-4DA0-56B6-7EEDCE72A5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BBD60F-8A91-B278-82E0-5D4A6FB646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7D5EC5-0695-995B-4843-CA564CC6B8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BA91E0-44B0-264A-C7D0-8020448D8D2B}"/>
              </a:ext>
            </a:extLst>
          </p:cNvPr>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4207564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6CEF8-C46B-651A-18AE-29D40C8A82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8E823F-8125-1A10-F7F8-FE4F497F64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4DE88D-332E-DA8F-2DFA-7C73F02B6AD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8F5CAB-B05D-995E-028B-4A8CB975ABA8}"/>
              </a:ext>
            </a:extLst>
          </p:cNvPr>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3506123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69C248-CBD3-1230-4163-AB949DEB81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5392C0-1BEA-907E-2E6F-CF752479C0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BEBF25-3A8C-E29C-3F64-E5B0314373A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E97917-0533-0610-EBAF-A7FED3FF15CD}"/>
              </a:ext>
            </a:extLst>
          </p:cNvPr>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446910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C979A-439E-7060-5EFF-B2D002D15F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2D12E4-1EF7-683F-1624-6EEC910201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2F75E3-407C-0804-A401-712A8BC0190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7F23F41-C72A-7FA1-52BB-56F312548A14}"/>
              </a:ext>
            </a:extLst>
          </p:cNvPr>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2621135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1C7E8-004D-224F-E1F2-3B77FD130C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6BB77D-759C-6FA6-27F2-DF129C9C65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B7FAD4-95A5-681C-FF17-567A5FF3FD8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FD4DC3-E8F2-9101-7335-0DD1739AA73D}"/>
              </a:ext>
            </a:extLst>
          </p:cNvPr>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582403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7" r:id="rId9"/>
    <p:sldLayoutId id="2147483661" r:id="rId10"/>
    <p:sldLayoutId id="2147483666" r:id="rId11"/>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430EE6F-256B-2AF5-7EF5-2FDA053BD5D7}"/>
              </a:ext>
            </a:extLst>
          </p:cNvPr>
          <p:cNvSpPr/>
          <p:nvPr/>
        </p:nvSpPr>
        <p:spPr>
          <a:xfrm>
            <a:off x="1659661" y="2354593"/>
            <a:ext cx="5686428" cy="1415772"/>
          </a:xfrm>
          <a:prstGeom prst="rect">
            <a:avLst/>
          </a:prstGeom>
          <a:noFill/>
        </p:spPr>
        <p:txBody>
          <a:bodyPr wrap="none" lIns="91440" tIns="45720" rIns="91440" bIns="45720">
            <a:spAutoFit/>
          </a:bodyPr>
          <a:lstStyle/>
          <a:p>
            <a:pPr algn="ctr"/>
            <a:r>
              <a:rPr lang="en-US" sz="5400" b="0" cap="none" spc="0">
                <a:ln w="0"/>
                <a:solidFill>
                  <a:schemeClr val="tx1"/>
                </a:solidFill>
                <a:effectLst>
                  <a:outerShdw blurRad="38100" dist="19050" dir="2700000" algn="tl" rotWithShape="0">
                    <a:schemeClr val="dk1">
                      <a:alpha val="40000"/>
                    </a:schemeClr>
                  </a:outerShdw>
                </a:effectLst>
              </a:rPr>
              <a:t>BLINKIT ANALYSIS</a:t>
            </a:r>
          </a:p>
          <a:p>
            <a:pPr algn="ctr"/>
            <a:r>
              <a:rPr lang="en-US" sz="3200" b="0" cap="none" spc="0">
                <a:ln w="0"/>
                <a:solidFill>
                  <a:schemeClr val="tx1"/>
                </a:solidFill>
                <a:effectLst>
                  <a:outerShdw blurRad="38100" dist="19050" dir="2700000" algn="tl" rotWithShape="0">
                    <a:schemeClr val="dk1">
                      <a:alpha val="40000"/>
                    </a:schemeClr>
                  </a:outerShdw>
                </a:effectLst>
              </a:rPr>
              <a:t>USING PYTHON</a:t>
            </a:r>
          </a:p>
        </p:txBody>
      </p:sp>
      <p:sp>
        <p:nvSpPr>
          <p:cNvPr id="2" name="Rectangle 1">
            <a:extLst>
              <a:ext uri="{FF2B5EF4-FFF2-40B4-BE49-F238E27FC236}">
                <a16:creationId xmlns:a16="http://schemas.microsoft.com/office/drawing/2014/main" id="{5D036E92-E082-F623-4117-F180B325AA84}"/>
              </a:ext>
            </a:extLst>
          </p:cNvPr>
          <p:cNvSpPr/>
          <p:nvPr/>
        </p:nvSpPr>
        <p:spPr>
          <a:xfrm>
            <a:off x="4502875" y="6187613"/>
            <a:ext cx="4529173" cy="461665"/>
          </a:xfrm>
          <a:prstGeom prst="rect">
            <a:avLst/>
          </a:prstGeom>
          <a:noFill/>
        </p:spPr>
        <p:txBody>
          <a:bodyPr wrap="square" lIns="91440" tIns="45720" rIns="91440" bIns="45720">
            <a:spAutoFit/>
          </a:bodyPr>
          <a:lstStyle/>
          <a:p>
            <a:pPr algn="ctr"/>
            <a:r>
              <a:rPr lang="en-US" sz="2400">
                <a:ln w="0"/>
                <a:effectLst>
                  <a:outerShdw blurRad="38100" dist="19050" dir="2700000" algn="tl" rotWithShape="0">
                    <a:schemeClr val="dk1">
                      <a:alpha val="40000"/>
                    </a:schemeClr>
                  </a:outerShdw>
                </a:effectLst>
              </a:rPr>
              <a:t>BY ASHWINI N</a:t>
            </a:r>
            <a:endParaRPr lang="en-US" sz="2400" b="0" cap="none" spc="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09673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B888B9-6461-A850-C4C4-9B503EB7B3D1}"/>
              </a:ext>
            </a:extLst>
          </p:cNvPr>
          <p:cNvPicPr>
            <a:picLocks noChangeAspect="1"/>
          </p:cNvPicPr>
          <p:nvPr/>
        </p:nvPicPr>
        <p:blipFill>
          <a:blip r:embed="rId2"/>
          <a:stretch>
            <a:fillRect/>
          </a:stretch>
        </p:blipFill>
        <p:spPr>
          <a:xfrm>
            <a:off x="918927" y="969274"/>
            <a:ext cx="8801542" cy="5888726"/>
          </a:xfrm>
          <a:prstGeom prst="rect">
            <a:avLst/>
          </a:prstGeom>
        </p:spPr>
      </p:pic>
    </p:spTree>
    <p:extLst>
      <p:ext uri="{BB962C8B-B14F-4D97-AF65-F5344CB8AC3E}">
        <p14:creationId xmlns:p14="http://schemas.microsoft.com/office/powerpoint/2010/main" val="3310059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2F61E-7226-6AC7-04BD-D1A48FF2D57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D706537-F8C4-C433-7C3B-02439B96A1E9}"/>
              </a:ext>
            </a:extLst>
          </p:cNvPr>
          <p:cNvPicPr>
            <a:picLocks noChangeAspect="1"/>
          </p:cNvPicPr>
          <p:nvPr/>
        </p:nvPicPr>
        <p:blipFill>
          <a:blip r:embed="rId3"/>
          <a:stretch>
            <a:fillRect/>
          </a:stretch>
        </p:blipFill>
        <p:spPr>
          <a:xfrm>
            <a:off x="1921247" y="606108"/>
            <a:ext cx="9294509" cy="5228162"/>
          </a:xfrm>
          <a:prstGeom prst="rect">
            <a:avLst/>
          </a:prstGeom>
        </p:spPr>
      </p:pic>
    </p:spTree>
    <p:extLst>
      <p:ext uri="{BB962C8B-B14F-4D97-AF65-F5344CB8AC3E}">
        <p14:creationId xmlns:p14="http://schemas.microsoft.com/office/powerpoint/2010/main" val="594976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63B217-6F05-3F56-352A-BF39BDF297E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A1E17BD-C5CF-9387-1D8E-BAC9BD11C131}"/>
              </a:ext>
            </a:extLst>
          </p:cNvPr>
          <p:cNvPicPr>
            <a:picLocks noChangeAspect="1"/>
          </p:cNvPicPr>
          <p:nvPr/>
        </p:nvPicPr>
        <p:blipFill>
          <a:blip r:embed="rId2"/>
          <a:stretch>
            <a:fillRect/>
          </a:stretch>
        </p:blipFill>
        <p:spPr>
          <a:xfrm>
            <a:off x="2544973" y="988310"/>
            <a:ext cx="5612578" cy="4368881"/>
          </a:xfrm>
          <a:prstGeom prst="rect">
            <a:avLst/>
          </a:prstGeom>
        </p:spPr>
      </p:pic>
    </p:spTree>
    <p:extLst>
      <p:ext uri="{BB962C8B-B14F-4D97-AF65-F5344CB8AC3E}">
        <p14:creationId xmlns:p14="http://schemas.microsoft.com/office/powerpoint/2010/main" val="4246965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0C4F9-3986-CE81-F2FB-86FEF210AE6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EC90E97-13E6-1C75-DFC1-1355602C41C1}"/>
              </a:ext>
            </a:extLst>
          </p:cNvPr>
          <p:cNvPicPr>
            <a:picLocks noChangeAspect="1"/>
          </p:cNvPicPr>
          <p:nvPr/>
        </p:nvPicPr>
        <p:blipFill>
          <a:blip r:embed="rId3"/>
          <a:stretch>
            <a:fillRect/>
          </a:stretch>
        </p:blipFill>
        <p:spPr>
          <a:xfrm>
            <a:off x="1664503" y="1120664"/>
            <a:ext cx="9244699" cy="4246466"/>
          </a:xfrm>
          <a:prstGeom prst="rect">
            <a:avLst/>
          </a:prstGeom>
        </p:spPr>
      </p:pic>
    </p:spTree>
    <p:extLst>
      <p:ext uri="{BB962C8B-B14F-4D97-AF65-F5344CB8AC3E}">
        <p14:creationId xmlns:p14="http://schemas.microsoft.com/office/powerpoint/2010/main" val="3531756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7A9F2F-7E8B-C0D8-EDC6-DE02806B0821}"/>
              </a:ext>
            </a:extLst>
          </p:cNvPr>
          <p:cNvPicPr>
            <a:picLocks noChangeAspect="1"/>
          </p:cNvPicPr>
          <p:nvPr/>
        </p:nvPicPr>
        <p:blipFill>
          <a:blip r:embed="rId3"/>
          <a:stretch>
            <a:fillRect/>
          </a:stretch>
        </p:blipFill>
        <p:spPr>
          <a:xfrm>
            <a:off x="756075" y="689716"/>
            <a:ext cx="9789344" cy="4820776"/>
          </a:xfrm>
          <a:prstGeom prst="rect">
            <a:avLst/>
          </a:prstGeom>
        </p:spPr>
      </p:pic>
    </p:spTree>
    <p:extLst>
      <p:ext uri="{BB962C8B-B14F-4D97-AF65-F5344CB8AC3E}">
        <p14:creationId xmlns:p14="http://schemas.microsoft.com/office/powerpoint/2010/main" val="779750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34DA20D6-AD7D-363F-8FA6-689F24072F8C}"/>
              </a:ext>
            </a:extLst>
          </p:cNvPr>
          <p:cNvSpPr>
            <a:spLocks noChangeArrowheads="1"/>
          </p:cNvSpPr>
          <p:nvPr/>
        </p:nvSpPr>
        <p:spPr bwMode="auto">
          <a:xfrm>
            <a:off x="149086" y="2225614"/>
            <a:ext cx="797118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Blinkit</a:t>
            </a:r>
            <a:r>
              <a:rPr kumimoji="0" lang="en-US" altLang="en-US" sz="1800" b="0" i="0" u="none" strike="noStrike" cap="none" normalizeH="0" baseline="0">
                <a:ln>
                  <a:noFill/>
                </a:ln>
                <a:solidFill>
                  <a:schemeClr val="tx1"/>
                </a:solidFill>
                <a:effectLst/>
                <a:latin typeface="Arial" panose="020B0604020202020204" pitchFamily="34" charset="0"/>
              </a:rPr>
              <a:t> has emerged as a frontrunner in India’s quick commerce landscape, leveraging speed, convenience, and operational efficiency.</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With a strong focus on </a:t>
            </a:r>
            <a:r>
              <a:rPr kumimoji="0" lang="en-US" altLang="en-US" sz="1800" b="1" i="0" u="none" strike="noStrike" cap="none" normalizeH="0" baseline="0">
                <a:ln>
                  <a:noFill/>
                </a:ln>
                <a:solidFill>
                  <a:schemeClr val="tx1"/>
                </a:solidFill>
                <a:effectLst/>
                <a:latin typeface="Arial" panose="020B0604020202020204" pitchFamily="34" charset="0"/>
              </a:rPr>
              <a:t>technology</a:t>
            </a: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800" b="1" i="0" u="none" strike="noStrike" cap="none" normalizeH="0" baseline="0">
                <a:ln>
                  <a:noFill/>
                </a:ln>
                <a:solidFill>
                  <a:schemeClr val="tx1"/>
                </a:solidFill>
                <a:effectLst/>
                <a:latin typeface="Arial" panose="020B0604020202020204" pitchFamily="34" charset="0"/>
              </a:rPr>
              <a:t>supply chain optimization</a:t>
            </a:r>
            <a:r>
              <a:rPr kumimoji="0" lang="en-US" altLang="en-US" sz="1800" b="0" i="0" u="none" strike="noStrike" cap="none" normalizeH="0" baseline="0">
                <a:ln>
                  <a:noFill/>
                </a:ln>
                <a:solidFill>
                  <a:schemeClr val="tx1"/>
                </a:solidFill>
                <a:effectLst/>
                <a:latin typeface="Arial" panose="020B0604020202020204" pitchFamily="34" charset="0"/>
              </a:rPr>
              <a:t>, and </a:t>
            </a:r>
            <a:r>
              <a:rPr kumimoji="0" lang="en-US" altLang="en-US" sz="1800" b="1" i="0" u="none" strike="noStrike" cap="none" normalizeH="0" baseline="0">
                <a:ln>
                  <a:noFill/>
                </a:ln>
                <a:solidFill>
                  <a:schemeClr val="tx1"/>
                </a:solidFill>
                <a:effectLst/>
                <a:latin typeface="Arial" panose="020B0604020202020204" pitchFamily="34" charset="0"/>
              </a:rPr>
              <a:t>customer experience</a:t>
            </a:r>
            <a:r>
              <a:rPr kumimoji="0" lang="en-US" altLang="en-US" sz="1800" b="0" i="0" u="none" strike="noStrike" cap="none" normalizeH="0" baseline="0">
                <a:ln>
                  <a:noFill/>
                </a:ln>
                <a:solidFill>
                  <a:schemeClr val="tx1"/>
                </a:solidFill>
                <a:effectLst/>
                <a:latin typeface="Arial" panose="020B0604020202020204" pitchFamily="34" charset="0"/>
              </a:rPr>
              <a:t>, Blinkit is well-positioned for sustainable expansion</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However, challenges such as </a:t>
            </a:r>
            <a:r>
              <a:rPr kumimoji="0" lang="en-US" altLang="en-US" sz="1800" b="1" i="0" u="none" strike="noStrike" cap="none" normalizeH="0" baseline="0">
                <a:ln>
                  <a:noFill/>
                </a:ln>
                <a:solidFill>
                  <a:schemeClr val="tx1"/>
                </a:solidFill>
                <a:effectLst/>
                <a:latin typeface="Arial" panose="020B0604020202020204" pitchFamily="34" charset="0"/>
              </a:rPr>
              <a:t>intense competition</a:t>
            </a: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800" b="1" i="0" u="none" strike="noStrike" cap="none" normalizeH="0" baseline="0">
                <a:ln>
                  <a:noFill/>
                </a:ln>
                <a:solidFill>
                  <a:schemeClr val="tx1"/>
                </a:solidFill>
                <a:effectLst/>
                <a:latin typeface="Arial" panose="020B0604020202020204" pitchFamily="34" charset="0"/>
              </a:rPr>
              <a:t>regulatory scrutiny</a:t>
            </a:r>
            <a:r>
              <a:rPr kumimoji="0" lang="en-US" altLang="en-US" sz="1800" b="0" i="0" u="none" strike="noStrike" cap="none" normalizeH="0" baseline="0">
                <a:ln>
                  <a:noFill/>
                </a:ln>
                <a:solidFill>
                  <a:schemeClr val="tx1"/>
                </a:solidFill>
                <a:effectLst/>
                <a:latin typeface="Arial" panose="020B0604020202020204" pitchFamily="34" charset="0"/>
              </a:rPr>
              <a:t>, and </a:t>
            </a:r>
            <a:r>
              <a:rPr kumimoji="0" lang="en-US" altLang="en-US" sz="1800" b="1" i="0" u="none" strike="noStrike" cap="none" normalizeH="0" baseline="0">
                <a:ln>
                  <a:noFill/>
                </a:ln>
                <a:solidFill>
                  <a:schemeClr val="tx1"/>
                </a:solidFill>
                <a:effectLst/>
                <a:latin typeface="Arial" panose="020B0604020202020204" pitchFamily="34" charset="0"/>
              </a:rPr>
              <a:t>market saturation</a:t>
            </a:r>
            <a:r>
              <a:rPr kumimoji="0" lang="en-US" altLang="en-US" sz="1800" b="0" i="0" u="none" strike="noStrike" cap="none" normalizeH="0" baseline="0">
                <a:ln>
                  <a:noFill/>
                </a:ln>
                <a:solidFill>
                  <a:schemeClr val="tx1"/>
                </a:solidFill>
                <a:effectLst/>
                <a:latin typeface="Arial" panose="020B0604020202020204" pitchFamily="34" charset="0"/>
              </a:rPr>
              <a:t> remain.</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Continued innovation and strategic adaptability will determine its long-term leadership in this fast-evolving market.</a:t>
            </a:r>
          </a:p>
        </p:txBody>
      </p:sp>
      <p:sp>
        <p:nvSpPr>
          <p:cNvPr id="6" name="Rectangle 5">
            <a:extLst>
              <a:ext uri="{FF2B5EF4-FFF2-40B4-BE49-F238E27FC236}">
                <a16:creationId xmlns:a16="http://schemas.microsoft.com/office/drawing/2014/main" id="{57C38CB8-EFCF-82F3-D2A5-D0FD7DF31DAA}"/>
              </a:ext>
            </a:extLst>
          </p:cNvPr>
          <p:cNvSpPr/>
          <p:nvPr/>
        </p:nvSpPr>
        <p:spPr>
          <a:xfrm>
            <a:off x="2503597" y="432856"/>
            <a:ext cx="4222951" cy="923330"/>
          </a:xfrm>
          <a:prstGeom prst="rect">
            <a:avLst/>
          </a:prstGeom>
          <a:noFill/>
        </p:spPr>
        <p:txBody>
          <a:bodyPr wrap="none" lIns="91440" tIns="45720" rIns="91440" bIns="45720">
            <a:spAutoFit/>
          </a:bodyPr>
          <a:lstStyle/>
          <a:p>
            <a:pPr algn="ctr"/>
            <a:r>
              <a:rPr lang="en-US" sz="5400" b="0" cap="none" spc="0">
                <a:ln w="0"/>
                <a:solidFill>
                  <a:schemeClr val="tx1"/>
                </a:solidFill>
                <a:effectLst>
                  <a:outerShdw blurRad="38100" dist="19050" dir="2700000" algn="tl" rotWithShape="0">
                    <a:schemeClr val="dk1">
                      <a:alpha val="40000"/>
                    </a:schemeClr>
                  </a:outerShdw>
                </a:effectLst>
              </a:rPr>
              <a:t>CONCLUSION</a:t>
            </a:r>
          </a:p>
        </p:txBody>
      </p:sp>
    </p:spTree>
    <p:extLst>
      <p:ext uri="{BB962C8B-B14F-4D97-AF65-F5344CB8AC3E}">
        <p14:creationId xmlns:p14="http://schemas.microsoft.com/office/powerpoint/2010/main" val="1441559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F766F1-9488-93B7-30FF-9E0FA73ACEAC}"/>
              </a:ext>
            </a:extLst>
          </p:cNvPr>
          <p:cNvSpPr/>
          <p:nvPr/>
        </p:nvSpPr>
        <p:spPr>
          <a:xfrm>
            <a:off x="3748331" y="2211961"/>
            <a:ext cx="4377289" cy="1107996"/>
          </a:xfrm>
          <a:prstGeom prst="rect">
            <a:avLst/>
          </a:prstGeom>
          <a:noFill/>
        </p:spPr>
        <p:txBody>
          <a:bodyPr wrap="none" lIns="91440" tIns="45720" rIns="91440" bIns="45720">
            <a:spAutoFit/>
          </a:bodyPr>
          <a:lstStyle/>
          <a:p>
            <a:pPr algn="ctr"/>
            <a:r>
              <a:rPr lang="en-US" sz="6600" b="0" cap="none" spc="0">
                <a:ln w="0"/>
                <a:solidFill>
                  <a:schemeClr val="tx1"/>
                </a:solidFill>
                <a:effectLst>
                  <a:outerShdw blurRad="38100" dist="19050" dir="2700000" algn="tl" rotWithShape="0">
                    <a:schemeClr val="dk1">
                      <a:alpha val="40000"/>
                    </a:schemeClr>
                  </a:outerShdw>
                </a:effectLst>
              </a:rPr>
              <a:t>THANKYOU</a:t>
            </a:r>
          </a:p>
        </p:txBody>
      </p:sp>
    </p:spTree>
    <p:extLst>
      <p:ext uri="{BB962C8B-B14F-4D97-AF65-F5344CB8AC3E}">
        <p14:creationId xmlns:p14="http://schemas.microsoft.com/office/powerpoint/2010/main" val="90791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9622F-01B4-57BC-0C8B-CA9D09358EE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2EA16B0-00E2-2C8A-E157-DD071F9FE8F4}"/>
              </a:ext>
            </a:extLst>
          </p:cNvPr>
          <p:cNvSpPr txBox="1"/>
          <p:nvPr/>
        </p:nvSpPr>
        <p:spPr>
          <a:xfrm>
            <a:off x="576470" y="2110193"/>
            <a:ext cx="7653130" cy="3970318"/>
          </a:xfrm>
          <a:prstGeom prst="rect">
            <a:avLst/>
          </a:prstGeom>
          <a:noFill/>
        </p:spPr>
        <p:txBody>
          <a:bodyPr wrap="square">
            <a:spAutoFit/>
          </a:bodyPr>
          <a:lstStyle/>
          <a:p>
            <a:pPr algn="just"/>
            <a:r>
              <a:rPr lang="en-US" sz="2800"/>
              <a:t>Blinkit, formerly known as Grofers, is a leading quick commerce (q-commerce) platform in India, renowned for its rapid delivery of groceries and daily essentials. The company has effectively harnessed machine learning (ML) and artificial intelligence (AI) to enhance various aspects of its operations, from personalized customer experiences to efficient inventory management.</a:t>
            </a:r>
          </a:p>
        </p:txBody>
      </p:sp>
      <p:sp>
        <p:nvSpPr>
          <p:cNvPr id="5" name="Rectangle 4">
            <a:extLst>
              <a:ext uri="{FF2B5EF4-FFF2-40B4-BE49-F238E27FC236}">
                <a16:creationId xmlns:a16="http://schemas.microsoft.com/office/drawing/2014/main" id="{C926CF4E-1E4C-EC1D-C2F6-0F3DD73C368E}"/>
              </a:ext>
            </a:extLst>
          </p:cNvPr>
          <p:cNvSpPr/>
          <p:nvPr/>
        </p:nvSpPr>
        <p:spPr>
          <a:xfrm>
            <a:off x="1722044" y="393099"/>
            <a:ext cx="4911409" cy="923330"/>
          </a:xfrm>
          <a:prstGeom prst="rect">
            <a:avLst/>
          </a:prstGeom>
          <a:noFill/>
        </p:spPr>
        <p:txBody>
          <a:bodyPr wrap="none" lIns="91440" tIns="45720" rIns="91440" bIns="45720">
            <a:spAutoFit/>
          </a:bodyPr>
          <a:lstStyle/>
          <a:p>
            <a:pPr algn="ctr"/>
            <a:r>
              <a:rPr lang="en-US" sz="5400" b="0" cap="none" spc="0">
                <a:ln w="0"/>
                <a:solidFill>
                  <a:schemeClr val="tx1"/>
                </a:solidFill>
                <a:effectLst>
                  <a:outerShdw blurRad="38100" dist="19050" dir="2700000" algn="tl" rotWithShape="0">
                    <a:schemeClr val="dk1">
                      <a:alpha val="40000"/>
                    </a:schemeClr>
                  </a:outerShdw>
                </a:effectLst>
              </a:rPr>
              <a:t>INTRODUCTION</a:t>
            </a:r>
          </a:p>
        </p:txBody>
      </p:sp>
    </p:spTree>
    <p:extLst>
      <p:ext uri="{BB962C8B-B14F-4D97-AF65-F5344CB8AC3E}">
        <p14:creationId xmlns:p14="http://schemas.microsoft.com/office/powerpoint/2010/main" val="167174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07613A0A-CAC7-342C-7370-BE2E05D9BB70}"/>
              </a:ext>
            </a:extLst>
          </p:cNvPr>
          <p:cNvSpPr txBox="1"/>
          <p:nvPr/>
        </p:nvSpPr>
        <p:spPr>
          <a:xfrm>
            <a:off x="2356701" y="942680"/>
            <a:ext cx="9351390" cy="3416320"/>
          </a:xfrm>
          <a:prstGeom prst="rect">
            <a:avLst/>
          </a:prstGeom>
          <a:noFill/>
        </p:spPr>
        <p:txBody>
          <a:bodyPr wrap="square">
            <a:spAutoFit/>
          </a:bodyPr>
          <a:lstStyle/>
          <a:p>
            <a:endParaRPr lang="en-IN"/>
          </a:p>
          <a:p>
            <a:endParaRPr lang="en-IN"/>
          </a:p>
          <a:p>
            <a:endParaRPr lang="en-IN"/>
          </a:p>
          <a:p>
            <a:endParaRPr lang="en-IN"/>
          </a:p>
          <a:p>
            <a:endParaRPr lang="en-IN"/>
          </a:p>
          <a:p>
            <a:r>
              <a:rPr lang="en-IN"/>
              <a:t>1.Total Sales: The overall revenue generated from all items sold.</a:t>
            </a:r>
          </a:p>
          <a:p>
            <a:endParaRPr lang="en-IN"/>
          </a:p>
          <a:p>
            <a:r>
              <a:rPr lang="en-IN"/>
              <a:t>2. Average Sales: The average revenue per sale.</a:t>
            </a:r>
          </a:p>
          <a:p>
            <a:endParaRPr lang="en-IN"/>
          </a:p>
          <a:p>
            <a:r>
              <a:rPr lang="en-IN"/>
              <a:t>3. Number of Items: The total count of different items sold.</a:t>
            </a:r>
          </a:p>
          <a:p>
            <a:endParaRPr lang="en-IN"/>
          </a:p>
          <a:p>
            <a:r>
              <a:rPr lang="en-IN"/>
              <a:t>4. Average Rating: The average customer rating for items sold.</a:t>
            </a:r>
          </a:p>
        </p:txBody>
      </p:sp>
      <p:sp>
        <p:nvSpPr>
          <p:cNvPr id="17" name="TextBox 16">
            <a:extLst>
              <a:ext uri="{FF2B5EF4-FFF2-40B4-BE49-F238E27FC236}">
                <a16:creationId xmlns:a16="http://schemas.microsoft.com/office/drawing/2014/main" id="{F0D94E65-EEF1-6D83-5741-C1CD0C7F6A03}"/>
              </a:ext>
            </a:extLst>
          </p:cNvPr>
          <p:cNvSpPr txBox="1"/>
          <p:nvPr/>
        </p:nvSpPr>
        <p:spPr>
          <a:xfrm>
            <a:off x="1878290" y="820132"/>
            <a:ext cx="7322269" cy="769441"/>
          </a:xfrm>
          <a:prstGeom prst="rect">
            <a:avLst/>
          </a:prstGeom>
          <a:noFill/>
        </p:spPr>
        <p:txBody>
          <a:bodyPr wrap="square">
            <a:spAutoFit/>
          </a:bodyPr>
          <a:lstStyle/>
          <a:p>
            <a:pPr algn="ctr"/>
            <a:r>
              <a:rPr lang="en-IN" sz="4400"/>
              <a:t>BUSINESS</a:t>
            </a:r>
          </a:p>
        </p:txBody>
      </p:sp>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F912F-6714-CC1A-2546-EA5713403BBB}"/>
              </a:ext>
            </a:extLst>
          </p:cNvPr>
          <p:cNvPicPr>
            <a:picLocks noChangeAspect="1"/>
          </p:cNvPicPr>
          <p:nvPr/>
        </p:nvPicPr>
        <p:blipFill>
          <a:blip r:embed="rId3"/>
          <a:stretch>
            <a:fillRect/>
          </a:stretch>
        </p:blipFill>
        <p:spPr>
          <a:xfrm>
            <a:off x="1719942" y="381843"/>
            <a:ext cx="6586147" cy="5273522"/>
          </a:xfrm>
          <a:prstGeom prst="rect">
            <a:avLst/>
          </a:prstGeom>
        </p:spPr>
      </p:pic>
    </p:spTree>
    <p:extLst>
      <p:ext uri="{BB962C8B-B14F-4D97-AF65-F5344CB8AC3E}">
        <p14:creationId xmlns:p14="http://schemas.microsoft.com/office/powerpoint/2010/main" val="132560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2C3D9-6880-F4EC-49F3-AE7D703E52C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C0643B8-9520-780D-1477-91E9D2B5DD76}"/>
              </a:ext>
            </a:extLst>
          </p:cNvPr>
          <p:cNvSpPr txBox="1"/>
          <p:nvPr/>
        </p:nvSpPr>
        <p:spPr>
          <a:xfrm>
            <a:off x="2376544" y="1369129"/>
            <a:ext cx="9268803" cy="3662541"/>
          </a:xfrm>
          <a:prstGeom prst="rect">
            <a:avLst/>
          </a:prstGeom>
          <a:noFill/>
        </p:spPr>
        <p:txBody>
          <a:bodyPr wrap="square">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a:ln>
                  <a:noFill/>
                </a:ln>
                <a:solidFill>
                  <a:schemeClr val="tx1"/>
                </a:solidFill>
                <a:effectLst/>
                <a:latin typeface="Arial" panose="020B0604020202020204" pitchFamily="34" charset="0"/>
              </a:rPr>
              <a:t>1.Total Sales by Fat Content</a:t>
            </a:r>
            <a:r>
              <a:rPr kumimoji="0" lang="en-US" altLang="en-US" sz="1600" b="0" i="0" u="none" strike="noStrike" cap="none" normalizeH="0" baseline="0">
                <a:ln>
                  <a:noFill/>
                </a:ln>
                <a:solidFill>
                  <a:schemeClr val="tx1"/>
                </a:solidFill>
                <a:effectLst/>
                <a:latin typeface="Arial" panose="020B0604020202020204" pitchFamily="34" charset="0"/>
              </a:rPr>
              <a:t>:</a:t>
            </a:r>
          </a:p>
          <a:p>
            <a:pPr marR="0" lvl="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a:ln>
                  <a:noFill/>
                </a:ln>
                <a:solidFill>
                  <a:schemeClr val="tx1"/>
                </a:solidFill>
                <a:effectLst/>
                <a:latin typeface="Arial" panose="020B0604020202020204" pitchFamily="34" charset="0"/>
              </a:rPr>
              <a:t>	</a:t>
            </a:r>
            <a:r>
              <a:rPr kumimoji="0" lang="en-US" altLang="en-US" sz="1600" b="1" i="0" u="none" strike="noStrike" cap="none" normalizeH="0" baseline="0">
                <a:ln>
                  <a:noFill/>
                </a:ln>
                <a:solidFill>
                  <a:schemeClr val="accent1">
                    <a:lumMod val="75000"/>
                  </a:schemeClr>
                </a:solidFill>
                <a:effectLst/>
              </a:rPr>
              <a:t>Objective: Analyze the impact of fat content on total sales.</a:t>
            </a:r>
          </a:p>
          <a:p>
            <a:pPr marR="0" lvl="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a:ln>
                  <a:noFill/>
                </a:ln>
                <a:solidFill>
                  <a:schemeClr val="accent1">
                    <a:lumMod val="75000"/>
                  </a:schemeClr>
                </a:solidFill>
                <a:effectLst/>
              </a:rPr>
              <a:t>	Chart Type: </a:t>
            </a:r>
            <a:r>
              <a:rPr lang="en-US" altLang="en-US" sz="1600" b="1">
                <a:solidFill>
                  <a:schemeClr val="accent1">
                    <a:lumMod val="75000"/>
                  </a:schemeClr>
                </a:solidFill>
              </a:rPr>
              <a:t>pie</a:t>
            </a:r>
            <a:r>
              <a:rPr kumimoji="0" lang="en-US" altLang="en-US" sz="1600" b="1" i="0" u="none" strike="noStrike" cap="none" normalizeH="0" baseline="0">
                <a:ln>
                  <a:noFill/>
                </a:ln>
                <a:solidFill>
                  <a:schemeClr val="accent1">
                    <a:lumMod val="75000"/>
                  </a:schemeClr>
                </a:solidFill>
                <a:effectLst/>
              </a:rPr>
              <a:t> Chart.</a:t>
            </a:r>
          </a:p>
          <a:p>
            <a:pPr marR="0" lvl="0" algn="just" defTabSz="914400" rtl="0" eaLnBrk="0" fontAlgn="base" latinLnBrk="0" hangingPunct="0">
              <a:lnSpc>
                <a:spcPct val="150000"/>
              </a:lnSpc>
              <a:spcBef>
                <a:spcPct val="0"/>
              </a:spcBef>
              <a:spcAft>
                <a:spcPct val="0"/>
              </a:spcAft>
              <a:buClrTx/>
              <a:buSzTx/>
              <a:tabLst/>
            </a:pPr>
            <a:r>
              <a:rPr kumimoji="0" lang="en-US" altLang="en-US" sz="1600" b="1" i="0" u="none" strike="noStrike" cap="none" normalizeH="0" baseline="0">
                <a:ln>
                  <a:noFill/>
                </a:ln>
                <a:solidFill>
                  <a:schemeClr val="tx1"/>
                </a:solidFill>
                <a:effectLst/>
                <a:latin typeface="Arial" panose="020B0604020202020204" pitchFamily="34" charset="0"/>
              </a:rPr>
              <a:t>2. Total Sales by Item Type</a:t>
            </a:r>
            <a:r>
              <a:rPr kumimoji="0" lang="en-US" altLang="en-US" sz="1600" b="0" i="0" u="none" strike="noStrike" cap="none" normalizeH="0" baseline="0">
                <a:ln>
                  <a:noFill/>
                </a:ln>
                <a:solidFill>
                  <a:schemeClr val="tx1"/>
                </a:solidFill>
                <a:effectLst/>
                <a:latin typeface="Arial" panose="020B0604020202020204" pitchFamily="34" charset="0"/>
              </a:rPr>
              <a:t>:</a:t>
            </a:r>
          </a:p>
          <a:p>
            <a:pPr algn="just" eaLnBrk="0" fontAlgn="base" hangingPunct="0">
              <a:spcBef>
                <a:spcPct val="0"/>
              </a:spcBef>
              <a:spcAft>
                <a:spcPct val="0"/>
              </a:spcAft>
            </a:pPr>
            <a:r>
              <a:rPr kumimoji="0" lang="en-US" altLang="en-US" sz="1600" b="1" i="0" u="none" strike="noStrike" cap="none" normalizeH="0" baseline="0">
                <a:ln>
                  <a:noFill/>
                </a:ln>
                <a:solidFill>
                  <a:schemeClr val="tx1"/>
                </a:solidFill>
                <a:effectLst/>
                <a:latin typeface="Arial" panose="020B0604020202020204" pitchFamily="34" charset="0"/>
              </a:rPr>
              <a:t>	</a:t>
            </a:r>
            <a:r>
              <a:rPr lang="en-US" altLang="en-US" sz="1600" b="1">
                <a:solidFill>
                  <a:schemeClr val="accent1">
                    <a:lumMod val="75000"/>
                  </a:schemeClr>
                </a:solidFill>
              </a:rPr>
              <a:t>Objective: Identify the performance of different item types in terms of total  sales.       </a:t>
            </a:r>
          </a:p>
          <a:p>
            <a:pPr algn="just" eaLnBrk="0" fontAlgn="base" hangingPunct="0">
              <a:spcBef>
                <a:spcPct val="0"/>
              </a:spcBef>
              <a:spcAft>
                <a:spcPct val="0"/>
              </a:spcAft>
            </a:pPr>
            <a:r>
              <a:rPr lang="en-US" altLang="en-US" sz="1600" b="1">
                <a:solidFill>
                  <a:schemeClr val="accent1">
                    <a:lumMod val="75000"/>
                  </a:schemeClr>
                </a:solidFill>
              </a:rPr>
              <a:t>	Chart Type: Bar Chart.</a:t>
            </a:r>
          </a:p>
          <a:p>
            <a:pPr marR="0" lvl="0" algn="just" defTabSz="914400" rtl="0" eaLnBrk="0" fontAlgn="base" latinLnBrk="0" hangingPunct="0">
              <a:lnSpc>
                <a:spcPct val="150000"/>
              </a:lnSpc>
              <a:spcBef>
                <a:spcPct val="0"/>
              </a:spcBef>
              <a:spcAft>
                <a:spcPct val="0"/>
              </a:spcAft>
              <a:buClrTx/>
              <a:buSzTx/>
              <a:tabLst/>
            </a:pPr>
            <a:r>
              <a:rPr lang="en-US" altLang="en-US" sz="1600" b="1">
                <a:latin typeface="Arial" panose="020B0604020202020204" pitchFamily="34" charset="0"/>
              </a:rPr>
              <a:t>3</a:t>
            </a:r>
            <a:r>
              <a:rPr kumimoji="0" lang="en-US" altLang="en-US" sz="1600" b="1" i="0" u="none" strike="noStrike" cap="none" normalizeH="0" baseline="0">
                <a:ln>
                  <a:noFill/>
                </a:ln>
                <a:solidFill>
                  <a:schemeClr val="tx1"/>
                </a:solidFill>
                <a:effectLst/>
                <a:latin typeface="Arial" panose="020B0604020202020204" pitchFamily="34" charset="0"/>
              </a:rPr>
              <a:t>. Total Sales by Item Type </a:t>
            </a:r>
            <a:r>
              <a:rPr lang="en-IN" sz="1600" b="1"/>
              <a:t>&amp; </a:t>
            </a:r>
            <a:r>
              <a:rPr lang="en-IN" sz="1600" b="1">
                <a:latin typeface="Arial" panose="020B0604020202020204" pitchFamily="34" charset="0"/>
                <a:cs typeface="Arial" panose="020B0604020202020204" pitchFamily="34" charset="0"/>
              </a:rPr>
              <a:t>Fat Content </a:t>
            </a:r>
            <a:r>
              <a:rPr kumimoji="0" lang="en-US" altLang="en-US" sz="1600" b="0" i="0" u="none" strike="noStrike" cap="none" normalizeH="0" baseline="0">
                <a:ln>
                  <a:noFill/>
                </a:ln>
                <a:solidFill>
                  <a:schemeClr val="tx1"/>
                </a:solidFill>
                <a:effectLst/>
                <a:latin typeface="Arial" panose="020B0604020202020204" pitchFamily="34" charset="0"/>
              </a:rPr>
              <a:t>:</a:t>
            </a:r>
          </a:p>
          <a:p>
            <a:pPr algn="just" eaLnBrk="0" fontAlgn="base" hangingPunct="0">
              <a:spcBef>
                <a:spcPct val="0"/>
              </a:spcBef>
              <a:spcAft>
                <a:spcPct val="0"/>
              </a:spcAft>
            </a:pPr>
            <a:r>
              <a:rPr kumimoji="0" lang="en-US" altLang="en-US" sz="1600" b="1" i="0" u="none" strike="noStrike" cap="none" normalizeH="0" baseline="0">
                <a:ln>
                  <a:noFill/>
                </a:ln>
                <a:solidFill>
                  <a:schemeClr val="tx1"/>
                </a:solidFill>
                <a:effectLst/>
                <a:latin typeface="Arial" panose="020B0604020202020204" pitchFamily="34" charset="0"/>
              </a:rPr>
              <a:t>	</a:t>
            </a:r>
            <a:r>
              <a:rPr lang="en-US" altLang="en-US" sz="1600" b="1">
                <a:solidFill>
                  <a:schemeClr val="accent1">
                    <a:lumMod val="75000"/>
                  </a:schemeClr>
                </a:solidFill>
              </a:rPr>
              <a:t>Objective: Identify the performance of different item types with fat content</a:t>
            </a:r>
          </a:p>
          <a:p>
            <a:pPr algn="just" eaLnBrk="0" fontAlgn="base" hangingPunct="0">
              <a:spcBef>
                <a:spcPct val="0"/>
              </a:spcBef>
              <a:spcAft>
                <a:spcPct val="0"/>
              </a:spcAft>
            </a:pPr>
            <a:r>
              <a:rPr lang="en-US" altLang="en-US" sz="1600" b="1">
                <a:solidFill>
                  <a:schemeClr val="accent1">
                    <a:lumMod val="75000"/>
                  </a:schemeClr>
                </a:solidFill>
              </a:rPr>
              <a:t>                 in terms of total  sales.       </a:t>
            </a:r>
          </a:p>
          <a:p>
            <a:pPr algn="just" eaLnBrk="0" fontAlgn="base" hangingPunct="0">
              <a:spcBef>
                <a:spcPct val="0"/>
              </a:spcBef>
              <a:spcAft>
                <a:spcPct val="0"/>
              </a:spcAft>
            </a:pPr>
            <a:r>
              <a:rPr lang="en-US" altLang="en-US" sz="1600" b="1">
                <a:solidFill>
                  <a:schemeClr val="accent1">
                    <a:lumMod val="75000"/>
                  </a:schemeClr>
                </a:solidFill>
              </a:rPr>
              <a:t>	Chart Type: Bar Chart.</a:t>
            </a:r>
          </a:p>
          <a:p>
            <a:pPr marR="0" lvl="0" algn="just" defTabSz="914400" rtl="0" eaLnBrk="0" fontAlgn="base" latinLnBrk="0" hangingPunct="0">
              <a:lnSpc>
                <a:spcPct val="150000"/>
              </a:lnSpc>
              <a:spcBef>
                <a:spcPct val="0"/>
              </a:spcBef>
              <a:spcAft>
                <a:spcPct val="0"/>
              </a:spcAft>
              <a:buClrTx/>
              <a:buSzTx/>
              <a:tabLst/>
            </a:pPr>
            <a:r>
              <a:rPr lang="en-US" altLang="en-US" sz="1600" b="1">
                <a:latin typeface="Arial" panose="020B0604020202020204" pitchFamily="34" charset="0"/>
              </a:rPr>
              <a:t>4.</a:t>
            </a:r>
            <a:r>
              <a:rPr kumimoji="0" lang="en-US" altLang="en-US" sz="1600" b="1" i="0" u="none" strike="noStrike" cap="none" normalizeH="0" baseline="0">
                <a:ln>
                  <a:noFill/>
                </a:ln>
                <a:solidFill>
                  <a:schemeClr val="tx1"/>
                </a:solidFill>
                <a:effectLst/>
                <a:latin typeface="Arial" panose="020B0604020202020204" pitchFamily="34" charset="0"/>
              </a:rPr>
              <a:t>. Fat Content by Outlet for Total Sales</a:t>
            </a:r>
            <a:r>
              <a:rPr kumimoji="0" lang="en-US" altLang="en-US" sz="1600" b="0" i="0" u="none" strike="noStrike" cap="none" normalizeH="0" baseline="0">
                <a:ln>
                  <a:noFill/>
                </a:ln>
                <a:solidFill>
                  <a:schemeClr val="tx1"/>
                </a:solidFill>
                <a:effectLst/>
                <a:latin typeface="Arial" panose="020B0604020202020204" pitchFamily="34" charset="0"/>
              </a:rPr>
              <a:t>:</a:t>
            </a:r>
          </a:p>
          <a:p>
            <a:pPr marR="0" lvl="0" algn="just" eaLnBrk="0" fontAlgn="base" hangingPunct="0">
              <a:lnSpc>
                <a:spcPct val="100000"/>
              </a:lnSpc>
              <a:spcBef>
                <a:spcPct val="0"/>
              </a:spcBef>
              <a:spcAft>
                <a:spcPct val="0"/>
              </a:spcAft>
              <a:buClrTx/>
              <a:buSzTx/>
              <a:tabLst/>
            </a:pPr>
            <a:r>
              <a:rPr kumimoji="0" lang="en-US" altLang="en-US" sz="1600" b="1" i="0" u="none" strike="noStrike" cap="none" normalizeH="0" baseline="0">
                <a:ln>
                  <a:noFill/>
                </a:ln>
                <a:solidFill>
                  <a:schemeClr val="tx1"/>
                </a:solidFill>
                <a:effectLst/>
                <a:latin typeface="Arial" panose="020B0604020202020204" pitchFamily="34" charset="0"/>
              </a:rPr>
              <a:t>	</a:t>
            </a:r>
            <a:r>
              <a:rPr lang="en-US" altLang="en-US" sz="1600" b="1">
                <a:solidFill>
                  <a:schemeClr val="accent1">
                    <a:lumMod val="75000"/>
                  </a:schemeClr>
                </a:solidFill>
              </a:rPr>
              <a:t>Objective: Compare total sales across different outlets segmented by fat content.</a:t>
            </a:r>
          </a:p>
          <a:p>
            <a:pPr algn="just" eaLnBrk="0" fontAlgn="base" hangingPunct="0">
              <a:spcBef>
                <a:spcPct val="0"/>
              </a:spcBef>
              <a:spcAft>
                <a:spcPct val="0"/>
              </a:spcAft>
            </a:pPr>
            <a:r>
              <a:rPr kumimoji="0" lang="en-US" altLang="en-US" sz="1600" b="1" i="0" u="none" strike="noStrike" cap="none" normalizeH="0" baseline="0">
                <a:ln>
                  <a:noFill/>
                </a:ln>
                <a:solidFill>
                  <a:schemeClr val="accent1">
                    <a:lumMod val="75000"/>
                  </a:schemeClr>
                </a:solidFill>
                <a:effectLst/>
              </a:rPr>
              <a:t>	</a:t>
            </a:r>
            <a:r>
              <a:rPr lang="en-US" altLang="en-US" sz="1600" b="1">
                <a:solidFill>
                  <a:schemeClr val="accent1">
                    <a:lumMod val="75000"/>
                  </a:schemeClr>
                </a:solidFill>
              </a:rPr>
              <a:t>Chart Type: Column Chart.</a:t>
            </a:r>
          </a:p>
        </p:txBody>
      </p:sp>
      <p:sp>
        <p:nvSpPr>
          <p:cNvPr id="3" name="TextBox 2">
            <a:extLst>
              <a:ext uri="{FF2B5EF4-FFF2-40B4-BE49-F238E27FC236}">
                <a16:creationId xmlns:a16="http://schemas.microsoft.com/office/drawing/2014/main" id="{2A289560-9C93-160E-BD3A-F72ED1ABCA02}"/>
              </a:ext>
            </a:extLst>
          </p:cNvPr>
          <p:cNvSpPr txBox="1"/>
          <p:nvPr/>
        </p:nvSpPr>
        <p:spPr>
          <a:xfrm>
            <a:off x="3510666" y="169571"/>
            <a:ext cx="6094428" cy="646331"/>
          </a:xfrm>
          <a:prstGeom prst="rect">
            <a:avLst/>
          </a:prstGeom>
          <a:noFill/>
        </p:spPr>
        <p:txBody>
          <a:bodyPr wrap="square">
            <a:spAutoFit/>
          </a:bodyPr>
          <a:lstStyle/>
          <a:p>
            <a:pPr algn="ctr"/>
            <a:r>
              <a:rPr lang="en-US" sz="3600" b="0" cap="none" spc="0">
                <a:ln w="0"/>
                <a:solidFill>
                  <a:schemeClr val="tx1"/>
                </a:solidFill>
                <a:effectLst>
                  <a:outerShdw blurRad="38100" dist="19050" dir="2700000" algn="tl" rotWithShape="0">
                    <a:schemeClr val="dk1">
                      <a:alpha val="40000"/>
                    </a:schemeClr>
                  </a:outerShdw>
                </a:effectLst>
              </a:rPr>
              <a:t>CHART’S REQUIREMENTS</a:t>
            </a:r>
          </a:p>
        </p:txBody>
      </p:sp>
    </p:spTree>
    <p:extLst>
      <p:ext uri="{BB962C8B-B14F-4D97-AF65-F5344CB8AC3E}">
        <p14:creationId xmlns:p14="http://schemas.microsoft.com/office/powerpoint/2010/main" val="955277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17B16-65C8-56AA-7F31-B406302FD68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6E47044-CE1F-2A0E-61C7-520B9F9D9840}"/>
              </a:ext>
            </a:extLst>
          </p:cNvPr>
          <p:cNvSpPr txBox="1"/>
          <p:nvPr/>
        </p:nvSpPr>
        <p:spPr>
          <a:xfrm>
            <a:off x="1155009" y="846845"/>
            <a:ext cx="9881981" cy="4247317"/>
          </a:xfrm>
          <a:prstGeom prst="rect">
            <a:avLst/>
          </a:prstGeom>
          <a:noFill/>
        </p:spPr>
        <p:txBody>
          <a:bodyPr wrap="square">
            <a:spAutoFit/>
          </a:bodyPr>
          <a:lstStyle/>
          <a:p>
            <a:pPr marR="0" lvl="0" algn="just"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5.Total Sales by Outlet Establishment</a:t>
            </a:r>
            <a:r>
              <a:rPr kumimoji="0" lang="en-US" altLang="en-US" sz="1800" b="0" i="0" u="none" strike="noStrike" cap="none" normalizeH="0" baseline="0">
                <a:ln>
                  <a:noFill/>
                </a:ln>
                <a:solidFill>
                  <a:schemeClr val="tx1"/>
                </a:solidFill>
                <a:effectLst/>
                <a:latin typeface="Arial" panose="020B0604020202020204" pitchFamily="34" charset="0"/>
              </a:rPr>
              <a:t>:</a:t>
            </a:r>
          </a:p>
          <a:p>
            <a:pPr marR="0" lvl="0" algn="just" eaLnBrk="0" fontAlgn="base"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	</a:t>
            </a:r>
            <a:r>
              <a:rPr lang="en-US" altLang="en-US" sz="1800" b="1">
                <a:solidFill>
                  <a:schemeClr val="accent1">
                    <a:lumMod val="75000"/>
                  </a:schemeClr>
                </a:solidFill>
              </a:rPr>
              <a:t>Objective: Evaluate how the age or type of outlet establishment  influences total sales.</a:t>
            </a:r>
          </a:p>
          <a:p>
            <a:pPr marR="0" lvl="0" algn="just" eaLnBrk="0" fontAlgn="base" hangingPunct="0">
              <a:lnSpc>
                <a:spcPct val="100000"/>
              </a:lnSpc>
              <a:spcBef>
                <a:spcPct val="0"/>
              </a:spcBef>
              <a:spcAft>
                <a:spcPct val="0"/>
              </a:spcAft>
              <a:buClrTx/>
              <a:buSzTx/>
              <a:tabLst/>
            </a:pPr>
            <a:r>
              <a:rPr lang="en-US" altLang="en-US" sz="1800" b="1">
                <a:solidFill>
                  <a:schemeClr val="accent1">
                    <a:lumMod val="75000"/>
                  </a:schemeClr>
                </a:solidFill>
              </a:rPr>
              <a:t>	Chart Type: Line Chart.</a:t>
            </a:r>
            <a:endParaRPr lang="en-US" altLang="en-US" sz="1800" b="1">
              <a:latin typeface="Arial" panose="020B0604020202020204" pitchFamily="34" charset="0"/>
            </a:endParaRPr>
          </a:p>
          <a:p>
            <a:pPr algn="just" eaLnBrk="0" fontAlgn="base" hangingPunct="0">
              <a:spcBef>
                <a:spcPct val="0"/>
              </a:spcBef>
              <a:spcAft>
                <a:spcPct val="0"/>
              </a:spcAft>
            </a:pPr>
            <a:r>
              <a:rPr lang="en-US" altLang="en-US" sz="1800" b="1">
                <a:latin typeface="Arial" panose="020B0604020202020204" pitchFamily="34" charset="0"/>
              </a:rPr>
              <a:t>6. Sales by Outlet Size:</a:t>
            </a:r>
          </a:p>
          <a:p>
            <a:pPr algn="just" eaLnBrk="0" fontAlgn="base" hangingPunct="0">
              <a:spcBef>
                <a:spcPct val="0"/>
              </a:spcBef>
              <a:spcAft>
                <a:spcPct val="0"/>
              </a:spcAft>
            </a:pPr>
            <a:r>
              <a:rPr lang="en-US" altLang="en-US" sz="1800" b="1">
                <a:latin typeface="Arial" panose="020B0604020202020204" pitchFamily="34" charset="0"/>
              </a:rPr>
              <a:t>	</a:t>
            </a:r>
            <a:r>
              <a:rPr lang="en-US" altLang="en-US" sz="1800" b="1">
                <a:solidFill>
                  <a:schemeClr val="accent1">
                    <a:lumMod val="75000"/>
                  </a:schemeClr>
                </a:solidFill>
              </a:rPr>
              <a:t>Objective: Analyze  between outlet size and total sales.</a:t>
            </a:r>
          </a:p>
          <a:p>
            <a:pPr algn="just" eaLnBrk="0" fontAlgn="base" hangingPunct="0">
              <a:spcBef>
                <a:spcPct val="0"/>
              </a:spcBef>
              <a:spcAft>
                <a:spcPct val="0"/>
              </a:spcAft>
            </a:pPr>
            <a:r>
              <a:rPr lang="en-US" altLang="en-US" sz="1800" b="1">
                <a:solidFill>
                  <a:schemeClr val="accent1">
                    <a:lumMod val="75000"/>
                  </a:schemeClr>
                </a:solidFill>
              </a:rPr>
              <a:t>	Chart Type: Donut/ Pie Chart.</a:t>
            </a:r>
          </a:p>
          <a:p>
            <a:pPr algn="just" eaLnBrk="0" fontAlgn="base" hangingPunct="0">
              <a:lnSpc>
                <a:spcPct val="150000"/>
              </a:lnSpc>
              <a:spcBef>
                <a:spcPct val="0"/>
              </a:spcBef>
              <a:spcAft>
                <a:spcPct val="0"/>
              </a:spcAft>
            </a:pPr>
            <a:r>
              <a:rPr lang="en-US" altLang="en-US" sz="1800" b="1">
                <a:latin typeface="Arial" panose="020B0604020202020204" pitchFamily="34" charset="0"/>
              </a:rPr>
              <a:t>7. Sales by Outlet Location:</a:t>
            </a:r>
          </a:p>
          <a:p>
            <a:pPr algn="just" eaLnBrk="0" fontAlgn="base" hangingPunct="0">
              <a:spcBef>
                <a:spcPct val="0"/>
              </a:spcBef>
              <a:spcAft>
                <a:spcPct val="0"/>
              </a:spcAft>
            </a:pPr>
            <a:r>
              <a:rPr lang="en-US" altLang="en-US" sz="1800" b="1">
                <a:latin typeface="Arial" panose="020B0604020202020204" pitchFamily="34" charset="0"/>
              </a:rPr>
              <a:t>	</a:t>
            </a:r>
            <a:r>
              <a:rPr lang="en-US" altLang="en-US" sz="1800" b="1">
                <a:solidFill>
                  <a:schemeClr val="accent1">
                    <a:lumMod val="75000"/>
                  </a:schemeClr>
                </a:solidFill>
              </a:rPr>
              <a:t>Objective: Assess the geographic distribution of sales across different locations.</a:t>
            </a:r>
          </a:p>
          <a:p>
            <a:pPr algn="just" eaLnBrk="0" fontAlgn="base" hangingPunct="0">
              <a:spcBef>
                <a:spcPct val="0"/>
              </a:spcBef>
              <a:spcAft>
                <a:spcPct val="0"/>
              </a:spcAft>
            </a:pPr>
            <a:r>
              <a:rPr lang="en-US" altLang="en-US" sz="1800" b="1">
                <a:solidFill>
                  <a:schemeClr val="accent1">
                    <a:lumMod val="75000"/>
                  </a:schemeClr>
                </a:solidFill>
              </a:rPr>
              <a:t>	Chart Type: Funnel Map.</a:t>
            </a:r>
          </a:p>
          <a:p>
            <a:pPr algn="just" eaLnBrk="0" fontAlgn="base" hangingPunct="0">
              <a:spcBef>
                <a:spcPct val="0"/>
              </a:spcBef>
              <a:spcAft>
                <a:spcPct val="0"/>
              </a:spcAft>
            </a:pPr>
            <a:r>
              <a:rPr lang="en-US" b="1" i="0">
                <a:effectLst/>
                <a:latin typeface="system-ui"/>
              </a:rPr>
              <a:t>8.Total Sales by Outlet and Fat Content:</a:t>
            </a:r>
          </a:p>
          <a:p>
            <a:pPr algn="just" eaLnBrk="0" fontAlgn="base" hangingPunct="0">
              <a:spcBef>
                <a:spcPct val="0"/>
              </a:spcBef>
              <a:spcAft>
                <a:spcPct val="0"/>
              </a:spcAft>
            </a:pPr>
            <a:r>
              <a:rPr lang="en-US" b="1">
                <a:latin typeface="system-ui"/>
              </a:rPr>
              <a:t>                  </a:t>
            </a:r>
            <a:r>
              <a:rPr lang="en-US" altLang="en-US" sz="1800" b="1">
                <a:solidFill>
                  <a:schemeClr val="accent1">
                    <a:lumMod val="75000"/>
                  </a:schemeClr>
                </a:solidFill>
              </a:rPr>
              <a:t>Objective: Identify the performance of different outlet with fat content</a:t>
            </a:r>
          </a:p>
          <a:p>
            <a:pPr algn="just" eaLnBrk="0" fontAlgn="base" hangingPunct="0">
              <a:spcBef>
                <a:spcPct val="0"/>
              </a:spcBef>
              <a:spcAft>
                <a:spcPct val="0"/>
              </a:spcAft>
            </a:pPr>
            <a:r>
              <a:rPr lang="en-US" altLang="en-US" sz="1800" b="1">
                <a:solidFill>
                  <a:schemeClr val="accent1">
                    <a:lumMod val="75000"/>
                  </a:schemeClr>
                </a:solidFill>
              </a:rPr>
              <a:t>                in terms of total  sales.       </a:t>
            </a:r>
          </a:p>
          <a:p>
            <a:pPr algn="just" eaLnBrk="0" fontAlgn="base" hangingPunct="0">
              <a:spcBef>
                <a:spcPct val="0"/>
              </a:spcBef>
              <a:spcAft>
                <a:spcPct val="0"/>
              </a:spcAft>
            </a:pPr>
            <a:r>
              <a:rPr lang="en-US" altLang="en-US" sz="1800" b="1">
                <a:solidFill>
                  <a:schemeClr val="accent1">
                    <a:lumMod val="75000"/>
                  </a:schemeClr>
                </a:solidFill>
              </a:rPr>
              <a:t>	Chart Type: Bar Chart</a:t>
            </a:r>
            <a:endParaRPr lang="en-US" b="1" i="0">
              <a:effectLst/>
              <a:latin typeface="system-ui"/>
            </a:endParaRPr>
          </a:p>
          <a:p>
            <a:pPr algn="just" eaLnBrk="0" fontAlgn="base" hangingPunct="0">
              <a:spcBef>
                <a:spcPct val="0"/>
              </a:spcBef>
              <a:spcAft>
                <a:spcPct val="0"/>
              </a:spcAft>
            </a:pPr>
            <a:endParaRPr lang="en-US" altLang="en-US" sz="1800" b="1">
              <a:solidFill>
                <a:schemeClr val="accent1">
                  <a:lumMod val="75000"/>
                </a:schemeClr>
              </a:solidFill>
            </a:endParaRPr>
          </a:p>
        </p:txBody>
      </p:sp>
    </p:spTree>
    <p:extLst>
      <p:ext uri="{BB962C8B-B14F-4D97-AF65-F5344CB8AC3E}">
        <p14:creationId xmlns:p14="http://schemas.microsoft.com/office/powerpoint/2010/main" val="4150563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ECC63-2651-1EA1-2E8A-09663EB66834}"/>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EF6DB9D1-61AB-B66A-0FF6-E79FCADC45A3}"/>
              </a:ext>
            </a:extLst>
          </p:cNvPr>
          <p:cNvPicPr>
            <a:picLocks noChangeAspect="1"/>
          </p:cNvPicPr>
          <p:nvPr/>
        </p:nvPicPr>
        <p:blipFill>
          <a:blip r:embed="rId3"/>
          <a:stretch>
            <a:fillRect/>
          </a:stretch>
        </p:blipFill>
        <p:spPr>
          <a:xfrm>
            <a:off x="2494720" y="944824"/>
            <a:ext cx="5913785" cy="4968352"/>
          </a:xfrm>
          <a:prstGeom prst="rect">
            <a:avLst/>
          </a:prstGeom>
        </p:spPr>
      </p:pic>
    </p:spTree>
    <p:extLst>
      <p:ext uri="{BB962C8B-B14F-4D97-AF65-F5344CB8AC3E}">
        <p14:creationId xmlns:p14="http://schemas.microsoft.com/office/powerpoint/2010/main" val="619186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FF341-1E15-B6C4-78E1-460CB8F61F4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6F111C1-EED5-F2EF-BC70-ED1F8A2153C7}"/>
              </a:ext>
            </a:extLst>
          </p:cNvPr>
          <p:cNvPicPr>
            <a:picLocks noChangeAspect="1"/>
          </p:cNvPicPr>
          <p:nvPr/>
        </p:nvPicPr>
        <p:blipFill>
          <a:blip r:embed="rId2"/>
          <a:stretch>
            <a:fillRect/>
          </a:stretch>
        </p:blipFill>
        <p:spPr>
          <a:xfrm>
            <a:off x="1802295" y="369897"/>
            <a:ext cx="8425070" cy="6118206"/>
          </a:xfrm>
          <a:prstGeom prst="rect">
            <a:avLst/>
          </a:prstGeom>
        </p:spPr>
      </p:pic>
    </p:spTree>
    <p:extLst>
      <p:ext uri="{BB962C8B-B14F-4D97-AF65-F5344CB8AC3E}">
        <p14:creationId xmlns:p14="http://schemas.microsoft.com/office/powerpoint/2010/main" val="3155866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971F6-B423-F6B9-99DF-18D9C3307F2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577129E-F16B-273F-9336-01F1AA4BDFED}"/>
              </a:ext>
            </a:extLst>
          </p:cNvPr>
          <p:cNvPicPr>
            <a:picLocks noChangeAspect="1"/>
          </p:cNvPicPr>
          <p:nvPr/>
        </p:nvPicPr>
        <p:blipFill>
          <a:blip r:embed="rId3"/>
          <a:stretch>
            <a:fillRect/>
          </a:stretch>
        </p:blipFill>
        <p:spPr>
          <a:xfrm>
            <a:off x="1674285" y="923618"/>
            <a:ext cx="9417785" cy="4614037"/>
          </a:xfrm>
          <a:prstGeom prst="rect">
            <a:avLst/>
          </a:prstGeom>
        </p:spPr>
      </p:pic>
    </p:spTree>
    <p:extLst>
      <p:ext uri="{BB962C8B-B14F-4D97-AF65-F5344CB8AC3E}">
        <p14:creationId xmlns:p14="http://schemas.microsoft.com/office/powerpoint/2010/main" val="1072987706"/>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A8381C-73EB-48EA-B45F-7B7C8C7DF40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491</TotalTime>
  <Words>460</Words>
  <Application>Microsoft Office PowerPoint</Application>
  <PresentationFormat>Widescreen</PresentationFormat>
  <Paragraphs>65</Paragraphs>
  <Slides>16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system-ui</vt:lpstr>
      <vt:lpstr>Tenorite</vt:lpstr>
      <vt:lpstr>Custom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vishwapoojari17581@gmail.com</dc:creator>
  <cp:lastModifiedBy>vishwapoojari17581@gmail.com</cp:lastModifiedBy>
  <cp:revision>13</cp:revision>
  <dcterms:created xsi:type="dcterms:W3CDTF">2025-05-17T14:32:45Z</dcterms:created>
  <dcterms:modified xsi:type="dcterms:W3CDTF">2025-05-20T12:48:39Z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