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A9A235-BBE3-474B-8386-A3009632D548}" v="32" dt="2024-09-10T15:08:25.920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8" autoAdjust="0"/>
    <p:restoredTop sz="94660"/>
  </p:normalViewPr>
  <p:slideViewPr>
    <p:cSldViewPr>
      <p:cViewPr varScale="1">
        <p:scale>
          <a:sx n="78" d="100"/>
          <a:sy n="78" d="100"/>
        </p:scale>
        <p:origin x="864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ythili aasha" userId="60b6b8913d8c55af" providerId="LiveId" clId="{D5A9A235-BBE3-474B-8386-A3009632D548}"/>
    <pc:docChg chg="undo custSel modSld">
      <pc:chgData name="mythili aasha" userId="60b6b8913d8c55af" providerId="LiveId" clId="{D5A9A235-BBE3-474B-8386-A3009632D548}" dt="2024-09-10T17:32:54.394" v="4702" actId="20577"/>
      <pc:docMkLst>
        <pc:docMk/>
      </pc:docMkLst>
      <pc:sldChg chg="modSp mod">
        <pc:chgData name="mythili aasha" userId="60b6b8913d8c55af" providerId="LiveId" clId="{D5A9A235-BBE3-474B-8386-A3009632D548}" dt="2024-09-10T17:32:54.394" v="4702" actId="20577"/>
        <pc:sldMkLst>
          <pc:docMk/>
          <pc:sldMk cId="0" sldId="256"/>
        </pc:sldMkLst>
        <pc:spChg chg="mod">
          <ac:chgData name="mythili aasha" userId="60b6b8913d8c55af" providerId="LiveId" clId="{D5A9A235-BBE3-474B-8386-A3009632D548}" dt="2024-09-10T17:32:54.394" v="4702" actId="20577"/>
          <ac:spMkLst>
            <pc:docMk/>
            <pc:sldMk cId="0" sldId="256"/>
            <ac:spMk id="14" creationId="{D55ADE35-C35B-07C1-F5AA-C33B3DDB802E}"/>
          </ac:spMkLst>
        </pc:spChg>
      </pc:sldChg>
      <pc:sldChg chg="delSp modSp mod">
        <pc:chgData name="mythili aasha" userId="60b6b8913d8c55af" providerId="LiveId" clId="{D5A9A235-BBE3-474B-8386-A3009632D548}" dt="2024-09-10T15:52:20.464" v="4674" actId="20577"/>
        <pc:sldMkLst>
          <pc:docMk/>
          <pc:sldMk cId="0" sldId="259"/>
        </pc:sldMkLst>
        <pc:spChg chg="del">
          <ac:chgData name="mythili aasha" userId="60b6b8913d8c55af" providerId="LiveId" clId="{D5A9A235-BBE3-474B-8386-A3009632D548}" dt="2024-09-10T15:51:17.257" v="4666" actId="478"/>
          <ac:spMkLst>
            <pc:docMk/>
            <pc:sldMk cId="0" sldId="259"/>
            <ac:spMk id="6" creationId="{00000000-0000-0000-0000-000000000000}"/>
          </ac:spMkLst>
        </pc:spChg>
        <pc:spChg chg="mod">
          <ac:chgData name="mythili aasha" userId="60b6b8913d8c55af" providerId="LiveId" clId="{D5A9A235-BBE3-474B-8386-A3009632D548}" dt="2024-09-10T15:52:20.464" v="4674" actId="20577"/>
          <ac:spMkLst>
            <pc:docMk/>
            <pc:sldMk cId="0" sldId="259"/>
            <ac:spMk id="7" creationId="{00000000-0000-0000-0000-000000000000}"/>
          </ac:spMkLst>
        </pc:spChg>
        <pc:spChg chg="mod">
          <ac:chgData name="mythili aasha" userId="60b6b8913d8c55af" providerId="LiveId" clId="{D5A9A235-BBE3-474B-8386-A3009632D548}" dt="2024-09-10T15:51:47.649" v="4670" actId="14100"/>
          <ac:spMkLst>
            <pc:docMk/>
            <pc:sldMk cId="0" sldId="259"/>
            <ac:spMk id="9" creationId="{95C15CFF-52FC-4078-A875-39150BA18A27}"/>
          </ac:spMkLst>
        </pc:spChg>
      </pc:sldChg>
      <pc:sldChg chg="delSp modSp mod">
        <pc:chgData name="mythili aasha" userId="60b6b8913d8c55af" providerId="LiveId" clId="{D5A9A235-BBE3-474B-8386-A3009632D548}" dt="2024-09-10T15:52:11.010" v="4672" actId="20577"/>
        <pc:sldMkLst>
          <pc:docMk/>
          <pc:sldMk cId="0" sldId="260"/>
        </pc:sldMkLst>
        <pc:spChg chg="mod">
          <ac:chgData name="mythili aasha" userId="60b6b8913d8c55af" providerId="LiveId" clId="{D5A9A235-BBE3-474B-8386-A3009632D548}" dt="2024-09-10T15:52:11.010" v="4672" actId="20577"/>
          <ac:spMkLst>
            <pc:docMk/>
            <pc:sldMk cId="0" sldId="260"/>
            <ac:spMk id="7" creationId="{00000000-0000-0000-0000-000000000000}"/>
          </ac:spMkLst>
        </pc:spChg>
        <pc:spChg chg="mod">
          <ac:chgData name="mythili aasha" userId="60b6b8913d8c55af" providerId="LiveId" clId="{D5A9A235-BBE3-474B-8386-A3009632D548}" dt="2024-09-10T08:33:56.665" v="2387" actId="20577"/>
          <ac:spMkLst>
            <pc:docMk/>
            <pc:sldMk cId="0" sldId="260"/>
            <ac:spMk id="9" creationId="{4A24F88F-A3C8-48E3-A6C9-DCCBDADABF35}"/>
          </ac:spMkLst>
        </pc:spChg>
        <pc:spChg chg="del mod">
          <ac:chgData name="mythili aasha" userId="60b6b8913d8c55af" providerId="LiveId" clId="{D5A9A235-BBE3-474B-8386-A3009632D548}" dt="2024-09-10T08:10:03.232" v="2371"/>
          <ac:spMkLst>
            <pc:docMk/>
            <pc:sldMk cId="0" sldId="260"/>
            <ac:spMk id="11" creationId="{F050B57B-77CA-84FA-9910-3F41C17BBB48}"/>
          </ac:spMkLst>
        </pc:spChg>
      </pc:sldChg>
      <pc:sldChg chg="modSp mod">
        <pc:chgData name="mythili aasha" userId="60b6b8913d8c55af" providerId="LiveId" clId="{D5A9A235-BBE3-474B-8386-A3009632D548}" dt="2024-09-10T05:38:33.763" v="214" actId="20577"/>
        <pc:sldMkLst>
          <pc:docMk/>
          <pc:sldMk cId="0" sldId="262"/>
        </pc:sldMkLst>
        <pc:spChg chg="mod">
          <ac:chgData name="mythili aasha" userId="60b6b8913d8c55af" providerId="LiveId" clId="{D5A9A235-BBE3-474B-8386-A3009632D548}" dt="2024-09-10T05:38:33.763" v="214" actId="20577"/>
          <ac:spMkLst>
            <pc:docMk/>
            <pc:sldMk cId="0" sldId="262"/>
            <ac:spMk id="8" creationId="{087846B7-3665-4691-9FD6-B3A7B5A24B47}"/>
          </ac:spMkLst>
        </pc:spChg>
      </pc:sldChg>
      <pc:sldChg chg="delSp modSp mod">
        <pc:chgData name="mythili aasha" userId="60b6b8913d8c55af" providerId="LiveId" clId="{D5A9A235-BBE3-474B-8386-A3009632D548}" dt="2024-09-10T08:57:47.803" v="3943" actId="20577"/>
        <pc:sldMkLst>
          <pc:docMk/>
          <pc:sldMk cId="0" sldId="263"/>
        </pc:sldMkLst>
        <pc:spChg chg="del">
          <ac:chgData name="mythili aasha" userId="60b6b8913d8c55af" providerId="LiveId" clId="{D5A9A235-BBE3-474B-8386-A3009632D548}" dt="2024-09-10T08:41:38.819" v="2600" actId="478"/>
          <ac:spMkLst>
            <pc:docMk/>
            <pc:sldMk cId="0" sldId="263"/>
            <ac:spMk id="4" creationId="{00000000-0000-0000-0000-000000000000}"/>
          </ac:spMkLst>
        </pc:spChg>
        <pc:spChg chg="mod">
          <ac:chgData name="mythili aasha" userId="60b6b8913d8c55af" providerId="LiveId" clId="{D5A9A235-BBE3-474B-8386-A3009632D548}" dt="2024-09-10T08:57:47.803" v="3943" actId="20577"/>
          <ac:spMkLst>
            <pc:docMk/>
            <pc:sldMk cId="0" sldId="263"/>
            <ac:spMk id="11" creationId="{969D729F-58DE-45F3-BB98-7ACA00540B66}"/>
          </ac:spMkLst>
        </pc:spChg>
      </pc:sldChg>
      <pc:sldChg chg="modSp mod">
        <pc:chgData name="mythili aasha" userId="60b6b8913d8c55af" providerId="LiveId" clId="{D5A9A235-BBE3-474B-8386-A3009632D548}" dt="2024-09-10T09:09:55.036" v="4566" actId="20577"/>
        <pc:sldMkLst>
          <pc:docMk/>
          <pc:sldMk cId="0" sldId="264"/>
        </pc:sldMkLst>
        <pc:spChg chg="mod">
          <ac:chgData name="mythili aasha" userId="60b6b8913d8c55af" providerId="LiveId" clId="{D5A9A235-BBE3-474B-8386-A3009632D548}" dt="2024-09-10T09:09:55.036" v="4566" actId="20577"/>
          <ac:spMkLst>
            <pc:docMk/>
            <pc:sldMk cId="0" sldId="264"/>
            <ac:spMk id="2" creationId="{8D5A391C-0CC3-41DB-A343-67BF05618632}"/>
          </ac:spMkLst>
        </pc:spChg>
      </pc:sldChg>
      <pc:sldChg chg="addSp delSp modSp mod">
        <pc:chgData name="mythili aasha" userId="60b6b8913d8c55af" providerId="LiveId" clId="{D5A9A235-BBE3-474B-8386-A3009632D548}" dt="2024-09-10T15:09:01.342" v="4665" actId="1076"/>
        <pc:sldMkLst>
          <pc:docMk/>
          <pc:sldMk cId="0" sldId="265"/>
        </pc:sldMkLst>
        <pc:spChg chg="del">
          <ac:chgData name="mythili aasha" userId="60b6b8913d8c55af" providerId="LiveId" clId="{D5A9A235-BBE3-474B-8386-A3009632D548}" dt="2024-09-10T15:08:38.042" v="4660" actId="478"/>
          <ac:spMkLst>
            <pc:docMk/>
            <pc:sldMk cId="0" sldId="265"/>
            <ac:spMk id="4" creationId="{00000000-0000-0000-0000-000000000000}"/>
          </ac:spMkLst>
        </pc:spChg>
        <pc:spChg chg="add del mod">
          <ac:chgData name="mythili aasha" userId="60b6b8913d8c55af" providerId="LiveId" clId="{D5A9A235-BBE3-474B-8386-A3009632D548}" dt="2024-09-10T14:24:00.319" v="4608" actId="478"/>
          <ac:spMkLst>
            <pc:docMk/>
            <pc:sldMk cId="0" sldId="265"/>
            <ac:spMk id="8" creationId="{E8A0A3F6-BD57-B0E0-3EA1-659F4C2F1A83}"/>
          </ac:spMkLst>
        </pc:spChg>
        <pc:graphicFrameChg chg="add del mod">
          <ac:chgData name="mythili aasha" userId="60b6b8913d8c55af" providerId="LiveId" clId="{D5A9A235-BBE3-474B-8386-A3009632D548}" dt="2024-09-10T15:07:21.231" v="4648" actId="21"/>
          <ac:graphicFrameMkLst>
            <pc:docMk/>
            <pc:sldMk cId="0" sldId="265"/>
            <ac:graphicFrameMk id="2" creationId="{3228880F-1650-96B1-7C1E-2156E6558AE5}"/>
          </ac:graphicFrameMkLst>
        </pc:graphicFrameChg>
        <pc:graphicFrameChg chg="del">
          <ac:chgData name="mythili aasha" userId="60b6b8913d8c55af" providerId="LiveId" clId="{D5A9A235-BBE3-474B-8386-A3009632D548}" dt="2024-09-10T09:10:46.339" v="4567" actId="478"/>
          <ac:graphicFrameMkLst>
            <pc:docMk/>
            <pc:sldMk cId="0" sldId="265"/>
            <ac:graphicFrameMk id="8" creationId="{73CD46DD-E1B2-4F4F-B3CC-51A0526FAEA4}"/>
          </ac:graphicFrameMkLst>
        </pc:graphicFrameChg>
        <pc:graphicFrameChg chg="add del mod">
          <ac:chgData name="mythili aasha" userId="60b6b8913d8c55af" providerId="LiveId" clId="{D5A9A235-BBE3-474B-8386-A3009632D548}" dt="2024-09-10T15:07:33.105" v="4651" actId="21"/>
          <ac:graphicFrameMkLst>
            <pc:docMk/>
            <pc:sldMk cId="0" sldId="265"/>
            <ac:graphicFrameMk id="8" creationId="{880C0B25-C556-4370-0CD2-5E5D43E7DC6B}"/>
          </ac:graphicFrameMkLst>
        </pc:graphicFrameChg>
        <pc:graphicFrameChg chg="add del mod">
          <ac:chgData name="mythili aasha" userId="60b6b8913d8c55af" providerId="LiveId" clId="{D5A9A235-BBE3-474B-8386-A3009632D548}" dt="2024-09-10T15:07:23.973" v="4649" actId="21"/>
          <ac:graphicFrameMkLst>
            <pc:docMk/>
            <pc:sldMk cId="0" sldId="265"/>
            <ac:graphicFrameMk id="10" creationId="{248AD05B-F99D-E864-E7D1-859B7001ECD2}"/>
          </ac:graphicFrameMkLst>
        </pc:graphicFrameChg>
        <pc:graphicFrameChg chg="add del mod">
          <ac:chgData name="mythili aasha" userId="60b6b8913d8c55af" providerId="LiveId" clId="{D5A9A235-BBE3-474B-8386-A3009632D548}" dt="2024-09-10T15:07:40.594" v="4653" actId="21"/>
          <ac:graphicFrameMkLst>
            <pc:docMk/>
            <pc:sldMk cId="0" sldId="265"/>
            <ac:graphicFrameMk id="11" creationId="{EB7B5120-ED48-4BAF-6754-1CCCDD8DB5CA}"/>
          </ac:graphicFrameMkLst>
        </pc:graphicFrameChg>
        <pc:graphicFrameChg chg="add mod">
          <ac:chgData name="mythili aasha" userId="60b6b8913d8c55af" providerId="LiveId" clId="{D5A9A235-BBE3-474B-8386-A3009632D548}" dt="2024-09-10T15:09:01.342" v="4665" actId="1076"/>
          <ac:graphicFrameMkLst>
            <pc:docMk/>
            <pc:sldMk cId="0" sldId="265"/>
            <ac:graphicFrameMk id="13" creationId="{248AD05B-F99D-E864-E7D1-859B7001ECD2}"/>
          </ac:graphicFrameMkLst>
        </pc:graphicFrameChg>
        <pc:picChg chg="add del mod">
          <ac:chgData name="mythili aasha" userId="60b6b8913d8c55af" providerId="LiveId" clId="{D5A9A235-BBE3-474B-8386-A3009632D548}" dt="2024-09-10T14:48:59.025" v="4622" actId="21"/>
          <ac:picMkLst>
            <pc:docMk/>
            <pc:sldMk cId="0" sldId="265"/>
            <ac:picMk id="2" creationId="{3C582BA0-D6C7-6F49-8C0F-95A70AD55203}"/>
          </ac:picMkLst>
        </pc:picChg>
        <pc:picChg chg="add del">
          <ac:chgData name="mythili aasha" userId="60b6b8913d8c55af" providerId="LiveId" clId="{D5A9A235-BBE3-474B-8386-A3009632D548}" dt="2024-09-10T14:49:04.381" v="4624" actId="21"/>
          <ac:picMkLst>
            <pc:docMk/>
            <pc:sldMk cId="0" sldId="265"/>
            <ac:picMk id="8" creationId="{9EA0724A-C28C-B0F1-F8C8-D306B6ABFDD7}"/>
          </ac:picMkLst>
        </pc:picChg>
        <pc:picChg chg="add del">
          <ac:chgData name="mythili aasha" userId="60b6b8913d8c55af" providerId="LiveId" clId="{D5A9A235-BBE3-474B-8386-A3009632D548}" dt="2024-09-10T15:07:50.818" v="4655" actId="21"/>
          <ac:picMkLst>
            <pc:docMk/>
            <pc:sldMk cId="0" sldId="265"/>
            <ac:picMk id="12" creationId="{00AE3F90-CC4D-6C32-2AE5-B9E000E2B090}"/>
          </ac:picMkLst>
        </pc:picChg>
        <pc:picChg chg="add del mod">
          <ac:chgData name="mythili aasha" userId="60b6b8913d8c55af" providerId="LiveId" clId="{D5A9A235-BBE3-474B-8386-A3009632D548}" dt="2024-09-10T14:48:49.049" v="4620" actId="21"/>
          <ac:picMkLst>
            <pc:docMk/>
            <pc:sldMk cId="0" sldId="265"/>
            <ac:picMk id="1025" creationId="{3C582BA0-D6C7-6F49-8C0F-95A70AD55203}"/>
          </ac:picMkLst>
        </pc:picChg>
      </pc:sldChg>
      <pc:sldChg chg="modSp mod">
        <pc:chgData name="mythili aasha" userId="60b6b8913d8c55af" providerId="LiveId" clId="{D5A9A235-BBE3-474B-8386-A3009632D548}" dt="2024-09-10T05:53:31.689" v="1946" actId="20577"/>
        <pc:sldMkLst>
          <pc:docMk/>
          <pc:sldMk cId="2986442291" sldId="268"/>
        </pc:sldMkLst>
        <pc:spChg chg="mod">
          <ac:chgData name="mythili aasha" userId="60b6b8913d8c55af" providerId="LiveId" clId="{D5A9A235-BBE3-474B-8386-A3009632D548}" dt="2024-09-10T05:53:31.689" v="1946" actId="20577"/>
          <ac:spMkLst>
            <pc:docMk/>
            <pc:sldMk cId="2986442291" sldId="268"/>
            <ac:spMk id="3" creationId="{B65BBC26-B37C-4EA6-91D8-700EE470880C}"/>
          </ac:spMkLst>
        </pc:spChg>
      </pc:sldChg>
      <pc:sldChg chg="modSp mod">
        <pc:chgData name="mythili aasha" userId="60b6b8913d8c55af" providerId="LiveId" clId="{D5A9A235-BBE3-474B-8386-A3009632D548}" dt="2024-09-10T08:40:56.935" v="2598" actId="20577"/>
        <pc:sldMkLst>
          <pc:docMk/>
          <pc:sldMk cId="2720660618" sldId="269"/>
        </pc:sldMkLst>
        <pc:spChg chg="mod">
          <ac:chgData name="mythili aasha" userId="60b6b8913d8c55af" providerId="LiveId" clId="{D5A9A235-BBE3-474B-8386-A3009632D548}" dt="2024-09-10T08:40:56.935" v="2598" actId="20577"/>
          <ac:spMkLst>
            <pc:docMk/>
            <pc:sldMk cId="2720660618" sldId="269"/>
            <ac:spMk id="3" creationId="{EA9B63FA-2859-465A-94AA-4FE613C32A6A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https://d.docs.live.net/60b6b8913d8c55af/Documents/EMPLOYEE%20ATTENDANCE%20EXCEL-AASHA.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overlay val="0"/>
      <c:spPr>
        <a:solidFill>
          <a:schemeClr val="tx2">
            <a:lumMod val="40000"/>
            <a:lumOff val="6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4.8825595076477511E-2"/>
          <c:y val="0.12587382779198636"/>
          <c:w val="0.91439279572812016"/>
          <c:h val="0.6458414725013593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Sheet1!$F$3</c:f>
              <c:strCache>
                <c:ptCount val="1"/>
                <c:pt idx="0">
                  <c:v>Regular Hours</c:v>
                </c:pt>
              </c:strCache>
            </c:strRef>
          </c:tx>
          <c:spPr>
            <a:gradFill flip="none" rotWithShape="1">
              <a:gsLst>
                <a:gs pos="0">
                  <a:schemeClr val="accent3"/>
                </a:gs>
                <a:gs pos="75000">
                  <a:schemeClr val="accent3">
                    <a:lumMod val="60000"/>
                    <a:lumOff val="40000"/>
                  </a:schemeClr>
                </a:gs>
                <a:gs pos="51000">
                  <a:schemeClr val="accent3">
                    <a:alpha val="75000"/>
                  </a:schemeClr>
                </a:gs>
                <a:gs pos="100000">
                  <a:schemeClr val="accent3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Sheet1!$A$4:$A$23</c:f>
              <c:strCache>
                <c:ptCount val="20"/>
                <c:pt idx="0">
                  <c:v>EID1001</c:v>
                </c:pt>
                <c:pt idx="1">
                  <c:v>EID1002</c:v>
                </c:pt>
                <c:pt idx="2">
                  <c:v>EID1003</c:v>
                </c:pt>
                <c:pt idx="3">
                  <c:v>EID1004</c:v>
                </c:pt>
                <c:pt idx="4">
                  <c:v>EID1005</c:v>
                </c:pt>
                <c:pt idx="5">
                  <c:v>EID1006</c:v>
                </c:pt>
                <c:pt idx="6">
                  <c:v>EID1007</c:v>
                </c:pt>
                <c:pt idx="7">
                  <c:v>EID1008</c:v>
                </c:pt>
                <c:pt idx="8">
                  <c:v>EID1009</c:v>
                </c:pt>
                <c:pt idx="9">
                  <c:v>EID1010</c:v>
                </c:pt>
                <c:pt idx="10">
                  <c:v>EID1011</c:v>
                </c:pt>
                <c:pt idx="11">
                  <c:v>EID1012</c:v>
                </c:pt>
                <c:pt idx="12">
                  <c:v>EID1013</c:v>
                </c:pt>
                <c:pt idx="13">
                  <c:v>EID1014</c:v>
                </c:pt>
                <c:pt idx="14">
                  <c:v>EID1015</c:v>
                </c:pt>
                <c:pt idx="15">
                  <c:v>EID1016</c:v>
                </c:pt>
                <c:pt idx="16">
                  <c:v>EID1017</c:v>
                </c:pt>
                <c:pt idx="17">
                  <c:v>EID1018</c:v>
                </c:pt>
                <c:pt idx="18">
                  <c:v>EID1019</c:v>
                </c:pt>
                <c:pt idx="19">
                  <c:v>EID1020</c:v>
                </c:pt>
              </c:strCache>
            </c:strRef>
          </c:cat>
          <c:val>
            <c:numRef>
              <c:f>Sheet1!$F$4:$F$23</c:f>
              <c:numCache>
                <c:formatCode>General</c:formatCode>
                <c:ptCount val="20"/>
                <c:pt idx="0">
                  <c:v>8.5</c:v>
                </c:pt>
                <c:pt idx="1">
                  <c:v>9.5</c:v>
                </c:pt>
                <c:pt idx="2">
                  <c:v>8</c:v>
                </c:pt>
                <c:pt idx="3">
                  <c:v>9</c:v>
                </c:pt>
                <c:pt idx="4">
                  <c:v>9</c:v>
                </c:pt>
                <c:pt idx="5">
                  <c:v>8.5</c:v>
                </c:pt>
                <c:pt idx="6">
                  <c:v>9.5</c:v>
                </c:pt>
                <c:pt idx="7">
                  <c:v>8</c:v>
                </c:pt>
                <c:pt idx="8">
                  <c:v>9</c:v>
                </c:pt>
                <c:pt idx="9">
                  <c:v>9</c:v>
                </c:pt>
                <c:pt idx="10">
                  <c:v>8.5</c:v>
                </c:pt>
                <c:pt idx="11">
                  <c:v>9.5</c:v>
                </c:pt>
                <c:pt idx="12">
                  <c:v>8</c:v>
                </c:pt>
                <c:pt idx="13">
                  <c:v>9</c:v>
                </c:pt>
                <c:pt idx="14">
                  <c:v>9</c:v>
                </c:pt>
                <c:pt idx="15">
                  <c:v>8.5</c:v>
                </c:pt>
                <c:pt idx="16">
                  <c:v>9.5</c:v>
                </c:pt>
                <c:pt idx="17">
                  <c:v>8</c:v>
                </c:pt>
                <c:pt idx="18">
                  <c:v>9</c:v>
                </c:pt>
                <c:pt idx="19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A46-4BFC-8C65-3B50F74D0EC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355"/>
        <c:overlap val="-70"/>
        <c:axId val="1020865743"/>
        <c:axId val="1020863823"/>
      </c:barChart>
      <c:catAx>
        <c:axId val="1020865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0863823"/>
        <c:crosses val="autoZero"/>
        <c:auto val="1"/>
        <c:lblAlgn val="ctr"/>
        <c:lblOffset val="100"/>
        <c:noMultiLvlLbl val="0"/>
      </c:catAx>
      <c:valAx>
        <c:axId val="1020863823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tx1">
                      <a:lumMod val="5000"/>
                      <a:lumOff val="95000"/>
                    </a:schemeClr>
                  </a:gs>
                  <a:gs pos="0">
                    <a:schemeClr val="tx1">
                      <a:lumMod val="25000"/>
                      <a:lumOff val="7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0865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style1.xml><?xml version="1.0" encoding="utf-8"?>
<cs:chartStyle xmlns:cs="http://schemas.microsoft.com/office/drawing/2012/chartStyle" xmlns:a="http://schemas.openxmlformats.org/drawingml/2006/main" id="21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51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228600" y="449668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990600" y="3183404"/>
            <a:ext cx="9525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ASHWINI.V</a:t>
            </a:r>
          </a:p>
          <a:p>
            <a:r>
              <a:rPr lang="en-US" sz="2400" dirty="0"/>
              <a:t>REGISTER NO: asunm1621312216234</a:t>
            </a:r>
          </a:p>
          <a:p>
            <a:r>
              <a:rPr lang="en-US" sz="2400" dirty="0"/>
              <a:t>DEPARTMENT: Bcom General</a:t>
            </a:r>
          </a:p>
          <a:p>
            <a:r>
              <a:rPr lang="en-US" sz="2400" dirty="0"/>
              <a:t>COLLEGE : Shri Shankarlal Sundarbai Shasun Jain College for women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5A391C-0CC3-41DB-A343-67BF05618632}"/>
              </a:ext>
            </a:extLst>
          </p:cNvPr>
          <p:cNvSpPr txBox="1"/>
          <p:nvPr/>
        </p:nvSpPr>
        <p:spPr>
          <a:xfrm>
            <a:off x="609600" y="1049337"/>
            <a:ext cx="88392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Data Preparation: Import attendance data into Excel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Dataset Selected Features: Employee ID, Name, Gender, Department, Attendance, Start Date, FTE, Work Location, Employee Type, Check-out Time.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Excel Tools:</a:t>
            </a:r>
          </a:p>
          <a:p>
            <a:r>
              <a:rPr lang="en-US" dirty="0"/>
              <a:t>             1. Pivot Tables: Summarize and analyze attendance data</a:t>
            </a:r>
          </a:p>
          <a:p>
            <a:r>
              <a:rPr lang="en-US" dirty="0"/>
              <a:t>             2. Charts and Graphs: Visualize attendance trends and patterns</a:t>
            </a:r>
          </a:p>
          <a:p>
            <a:r>
              <a:rPr lang="en-US" dirty="0"/>
              <a:t>             3. Regression Analysis Tool: Conduct regression Analysis</a:t>
            </a:r>
          </a:p>
          <a:p>
            <a:pPr lvl="1"/>
            <a:r>
              <a:rPr lang="en-US" dirty="0"/>
              <a:t>Values: Sum, Average of Attendance</a:t>
            </a:r>
          </a:p>
          <a:p>
            <a:pPr lvl="1"/>
            <a:r>
              <a:rPr lang="en-US" dirty="0"/>
              <a:t>Filters: Work Location, Employee Type</a:t>
            </a:r>
          </a:p>
          <a:p>
            <a:pPr lvl="1"/>
            <a:r>
              <a:rPr lang="en-US" dirty="0"/>
              <a:t>Rows: Department, Gender, FTE</a:t>
            </a:r>
          </a:p>
          <a:p>
            <a:pPr lvl="1"/>
            <a:r>
              <a:rPr lang="en-US" dirty="0"/>
              <a:t>Columns: Work Location, Employee Type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Analysis:</a:t>
            </a:r>
          </a:p>
          <a:p>
            <a:pPr lvl="1"/>
            <a:r>
              <a:rPr lang="en-US" dirty="0"/>
              <a:t>Distribution: Examine attendance across departments and locations.</a:t>
            </a:r>
          </a:p>
          <a:p>
            <a:pPr lvl="1"/>
            <a:r>
              <a:rPr lang="en-US" dirty="0"/>
              <a:t>Disparities: Identify pay gaps by gender and other factors.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Visualization: Charts: Bar, pie, and histograms.</a:t>
            </a:r>
          </a:p>
          <a:p>
            <a:pPr lvl="1"/>
            <a:r>
              <a:rPr lang="en-US" dirty="0"/>
              <a:t>      Formatting: Highlight key trends.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Summary: Key findings and actionable insights.</a:t>
            </a:r>
          </a:p>
          <a:p>
            <a:pPr lvl="1"/>
            <a:r>
              <a:rPr lang="en-US" dirty="0"/>
              <a:t>     Recommendations: For fair compensation practices.</a:t>
            </a: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248AD05B-F99D-E864-E7D1-859B7001ECD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211054"/>
              </p:ext>
            </p:extLst>
          </p:nvPr>
        </p:nvGraphicFramePr>
        <p:xfrm>
          <a:off x="1066800" y="1447800"/>
          <a:ext cx="7772399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5BBC26-B37C-4EA6-91D8-700EE470880C}"/>
              </a:ext>
            </a:extLst>
          </p:cNvPr>
          <p:cNvSpPr txBox="1"/>
          <p:nvPr/>
        </p:nvSpPr>
        <p:spPr>
          <a:xfrm>
            <a:off x="838200" y="1600200"/>
            <a:ext cx="84582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Employee attendance analysis using Excel enables organizations to effectively track, analyze, and improve attendance patterns.</a:t>
            </a:r>
          </a:p>
          <a:p>
            <a:r>
              <a:rPr lang="en-US" dirty="0"/>
              <a:t>Enhanced workforce planning and productivity, Reduced absenteeism and tardiness, </a:t>
            </a:r>
          </a:p>
          <a:p>
            <a:r>
              <a:rPr lang="en-US" dirty="0"/>
              <a:t>Improved employee engagement and retention, Data-driven decision making and </a:t>
            </a:r>
          </a:p>
          <a:p>
            <a:r>
              <a:rPr lang="en-US" dirty="0"/>
              <a:t>Compliance with labor laws and Regulations.</a:t>
            </a:r>
          </a:p>
          <a:p>
            <a:r>
              <a:rPr lang="en-US" dirty="0"/>
              <a:t>KEY TAKEAWAYS: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Excel sheets provide a user-friendly and customizable platform for attendance analysis.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Pivot tables and charts enable efficient data summarization and visualization.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Attendance analysis insights can inform strategic decisions and drive business growth.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Regular attendance monitoring and analysis can lead to improved employee engagement and retention.</a:t>
            </a:r>
          </a:p>
          <a:p>
            <a:r>
              <a:rPr lang="en-US" dirty="0"/>
              <a:t>By implementing an employee attendance analysis system using Excel sheets, organizations can unlock the full potential of their workforce and achieve </a:t>
            </a:r>
            <a:r>
              <a:rPr lang="en-US"/>
              <a:t>greater success.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Attendance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lang="en-US" sz="4250" spc="20" dirty="0"/>
              <a:t> 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C15CFF-52FC-4078-A875-39150BA18A27}"/>
              </a:ext>
            </a:extLst>
          </p:cNvPr>
          <p:cNvSpPr txBox="1"/>
          <p:nvPr/>
        </p:nvSpPr>
        <p:spPr>
          <a:xfrm>
            <a:off x="1600200" y="1524001"/>
            <a:ext cx="5943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dirty="0"/>
              <a:t>Analyze employee attendance data to identify trends, optimize workforce planning, and improve productivity.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dirty="0"/>
              <a:t>Identify frequent absentees or tardy employees.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dirty="0"/>
              <a:t>Visualize attendance trends and patterns using charts ad graphs.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dirty="0"/>
              <a:t>Identify areas for improvement and develop targeted strategies to enhance employee attendance and engagement.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</a:t>
            </a:r>
            <a:r>
              <a:rPr lang="en-US" sz="4250" spc="5" dirty="0"/>
              <a:t> 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24F88F-A3C8-48E3-A6C9-DCCBDADABF35}"/>
              </a:ext>
            </a:extLst>
          </p:cNvPr>
          <p:cNvSpPr txBox="1"/>
          <p:nvPr/>
        </p:nvSpPr>
        <p:spPr>
          <a:xfrm>
            <a:off x="1295400" y="1828800"/>
            <a:ext cx="7010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                                                                                                                                                                   Objectives: Analyze employee attendance data to identify trends, patterns, and areas for improvement.</a:t>
            </a:r>
          </a:p>
          <a:p>
            <a:r>
              <a:rPr lang="en-US" dirty="0"/>
              <a:t>Scope: collect and analyze employee attendance data for a specified period. Provide recommendations for Improvement.</a:t>
            </a:r>
          </a:p>
          <a:p>
            <a:r>
              <a:rPr lang="en-US" dirty="0"/>
              <a:t>Deliverables: 1.Attendance analysis report</a:t>
            </a:r>
          </a:p>
          <a:p>
            <a:r>
              <a:rPr lang="en-US" dirty="0"/>
              <a:t>                        2.Visualizations(charts, graphs, tables)</a:t>
            </a:r>
          </a:p>
          <a:p>
            <a:r>
              <a:rPr lang="en-US" dirty="0"/>
              <a:t>                        3.Recommendations for Improvement</a:t>
            </a:r>
          </a:p>
          <a:p>
            <a:r>
              <a:rPr lang="en-US" dirty="0"/>
              <a:t>Timeline: Data collection: 1 week</a:t>
            </a:r>
          </a:p>
          <a:p>
            <a:r>
              <a:rPr lang="en-US" dirty="0"/>
              <a:t>                 Analysis and Visualization: 2 weeks</a:t>
            </a:r>
          </a:p>
          <a:p>
            <a:r>
              <a:rPr lang="en-US" dirty="0"/>
              <a:t>                 Report writing and Recommendations: 1 week</a:t>
            </a:r>
          </a:p>
          <a:p>
            <a:r>
              <a:rPr lang="en-US" dirty="0"/>
              <a:t>Benefits: Improved attendance and productivity, data-driven decision making.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E5BD9E-9769-40DE-A76A-BCB940D696EF}"/>
              </a:ext>
            </a:extLst>
          </p:cNvPr>
          <p:cNvSpPr txBox="1"/>
          <p:nvPr/>
        </p:nvSpPr>
        <p:spPr>
          <a:xfrm>
            <a:off x="838200" y="2209800"/>
            <a:ext cx="7162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HR Manager: To track attendance, identify trends, and make data-driven decisions.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Supervisors/Team leads: To monitor team attendance, address issues, and optimize workforce planning.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Payroll Specialists: To accurately process payroll, Ensure process payroll.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Department Heads: To analyze attendance patterns, identify areas for improvement, and allocate resources effectively.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Compliance Officers: To ensure adherence to labor laws, regulations, and company policies.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7846B7-3665-4691-9FD6-B3A7B5A24B47}"/>
              </a:ext>
            </a:extLst>
          </p:cNvPr>
          <p:cNvSpPr txBox="1"/>
          <p:nvPr/>
        </p:nvSpPr>
        <p:spPr>
          <a:xfrm>
            <a:off x="3505200" y="2209800"/>
            <a:ext cx="63055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Excel Pivot Tables: Summarize large datasets and Create custom views.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Excel Functions: Such as AVERAGE, SUM, and COUNT to calculate attendance metrics.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Conditional Formatting: To highlight Attendance disparities and trends.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Charts and Graphs: For visual representation of attendance distribution and comparisons.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9B63FA-2859-465A-94AA-4FE613C32A6A}"/>
              </a:ext>
            </a:extLst>
          </p:cNvPr>
          <p:cNvSpPr txBox="1"/>
          <p:nvPr/>
        </p:nvSpPr>
        <p:spPr>
          <a:xfrm>
            <a:off x="755332" y="1600200"/>
            <a:ext cx="838866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Attendance Software</a:t>
            </a:r>
          </a:p>
          <a:p>
            <a:r>
              <a:rPr lang="en-US" dirty="0"/>
              <a:t>Total Features: 15</a:t>
            </a:r>
          </a:p>
          <a:p>
            <a:r>
              <a:rPr lang="en-US" dirty="0"/>
              <a:t>Selected Features: 10 Features</a:t>
            </a:r>
          </a:p>
          <a:p>
            <a:r>
              <a:rPr lang="en-US" dirty="0"/>
              <a:t>Values: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Employee ID: Unique identifier for each employee.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Name: Employee’s full name.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Gender: Gender of the employee (e.g., Male, Female).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Department: Department where the employee works.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Attendance Status: (Present, Absent, Late etc..)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Start Date: Date when the employee started.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FTE: Full-Time Equivalent status (e.g., Full-time, Part-time).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Work Location: Geographic location of the employee’s workplace.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Employee Type: Type of employment (e.g., Full-time, Contract).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Check-out Time: (Optional, Timestamp, Time)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134600" y="5257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134600" y="5791200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9D729F-58DE-45F3-BB98-7ACA00540B66}"/>
              </a:ext>
            </a:extLst>
          </p:cNvPr>
          <p:cNvSpPr txBox="1"/>
          <p:nvPr/>
        </p:nvSpPr>
        <p:spPr>
          <a:xfrm>
            <a:off x="2209800" y="1688800"/>
            <a:ext cx="7315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Automated Attendance Tracking: Easily Import attendance data from various </a:t>
            </a:r>
          </a:p>
          <a:p>
            <a:r>
              <a:rPr lang="en-US" dirty="0"/>
              <a:t>Sources, Eliminating manual errors and saving time.</a:t>
            </a:r>
          </a:p>
          <a:p>
            <a:r>
              <a:rPr lang="en-US" dirty="0"/>
              <a:t>Intuitive Dashboard: Visualize attendance trends, patterns, and insights in </a:t>
            </a:r>
          </a:p>
          <a:p>
            <a:r>
              <a:rPr lang="en-US" dirty="0"/>
              <a:t>Real-time, enabling data-driven decisions.</a:t>
            </a:r>
          </a:p>
          <a:p>
            <a:r>
              <a:rPr lang="en-US" dirty="0"/>
              <a:t>Customizable Reports: Generate tailored reports for specific departments, </a:t>
            </a:r>
          </a:p>
          <a:p>
            <a:r>
              <a:rPr lang="en-US" dirty="0"/>
              <a:t>Job roles, or locations, providing actionable insights.</a:t>
            </a:r>
          </a:p>
          <a:p>
            <a:r>
              <a:rPr lang="en-US" dirty="0"/>
              <a:t>Predictive Analytics: Identify attendance patterns and forecast future trends,</a:t>
            </a:r>
          </a:p>
          <a:p>
            <a:r>
              <a:rPr lang="en-US" dirty="0"/>
              <a:t>Enabling proactive measures to improve attendance.</a:t>
            </a:r>
          </a:p>
          <a:p>
            <a:r>
              <a:rPr lang="en-US" dirty="0"/>
              <a:t>Employee Engagement: empower employees to take ownership of their attendance, improving accountability and reducing absenteeism.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376</TotalTime>
  <Words>871</Words>
  <Application>Microsoft Office PowerPoint</Application>
  <PresentationFormat>Widescreen</PresentationFormat>
  <Paragraphs>114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Courier New</vt:lpstr>
      <vt:lpstr>Roboto</vt:lpstr>
      <vt:lpstr>Times New Roman</vt:lpstr>
      <vt:lpstr>Trebuchet MS</vt:lpstr>
      <vt:lpstr>Wingdings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mythili aasha</cp:lastModifiedBy>
  <cp:revision>22</cp:revision>
  <dcterms:created xsi:type="dcterms:W3CDTF">2024-03-29T15:07:22Z</dcterms:created>
  <dcterms:modified xsi:type="dcterms:W3CDTF">2024-09-10T17:33:03Z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