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274" y="57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xlsx"/><Relationship Id="rId7"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935754"/>
            <a:ext cx="9705975"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 V.M ASHWIN  KUMAR</a:t>
            </a:r>
          </a:p>
          <a:p>
            <a:r>
              <a:rPr lang="en-US" sz="2400" b="1" dirty="0">
                <a:latin typeface="Times New Roman" panose="02020603050405020304" pitchFamily="18" charset="0"/>
                <a:cs typeface="Times New Roman" panose="02020603050405020304" pitchFamily="18" charset="0"/>
              </a:rPr>
              <a:t>REGISTER NO:312204448, 512F203EFA3300193974F5F7D230731F</a:t>
            </a:r>
          </a:p>
          <a:p>
            <a:r>
              <a:rPr lang="en-US" sz="2400" b="1" dirty="0">
                <a:latin typeface="Times New Roman" panose="02020603050405020304" pitchFamily="18" charset="0"/>
                <a:cs typeface="Times New Roman" panose="02020603050405020304" pitchFamily="18" charset="0"/>
              </a:rPr>
              <a:t>DEPARTMENT:COMMERCE</a:t>
            </a:r>
          </a:p>
          <a:p>
            <a:r>
              <a:rPr lang="en-US" sz="2400" b="1" dirty="0">
                <a:latin typeface="Times New Roman" panose="02020603050405020304" pitchFamily="18" charset="0"/>
                <a:cs typeface="Times New Roman" panose="02020603050405020304" pitchFamily="18" charset="0"/>
              </a:rPr>
              <a:t>COLLEGE: KCS KASI NADAR COLLAGE OF ARTS &amp; SCEINCE</a:t>
            </a:r>
          </a:p>
          <a:p>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12725"/>
            <a:ext cx="46704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676400"/>
            <a:ext cx="9318625" cy="3046988"/>
          </a:xfrm>
          <a:prstGeom prst="rect">
            <a:avLst/>
          </a:prstGeom>
          <a:noFill/>
        </p:spPr>
        <p:txBody>
          <a:bodyPr wrap="square" rtlCol="0">
            <a:spAutoFit/>
          </a:bodyPr>
          <a:lstStyle/>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Data cleaning.</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table.</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pivot chart.</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dashboard.</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Inserting pivot chart in dashboard.</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Inserting formulas in dash board to make interaction.</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490793"/>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5" name="Object 14">
            <a:extLst>
              <a:ext uri="{FF2B5EF4-FFF2-40B4-BE49-F238E27FC236}">
                <a16:creationId xmlns:a16="http://schemas.microsoft.com/office/drawing/2014/main" id="{0469033A-C0A8-9A12-D5FC-5717ABAA565F}"/>
              </a:ext>
            </a:extLst>
          </p:cNvPr>
          <p:cNvGraphicFramePr>
            <a:graphicFrameLocks noChangeAspect="1"/>
          </p:cNvGraphicFramePr>
          <p:nvPr>
            <p:extLst>
              <p:ext uri="{D42A27DB-BD31-4B8C-83A1-F6EECF244321}">
                <p14:modId xmlns:p14="http://schemas.microsoft.com/office/powerpoint/2010/main" val="1087835926"/>
              </p:ext>
            </p:extLst>
          </p:nvPr>
        </p:nvGraphicFramePr>
        <p:xfrm>
          <a:off x="4038600" y="432678"/>
          <a:ext cx="1052310" cy="2525544"/>
        </p:xfrm>
        <a:graphic>
          <a:graphicData uri="http://schemas.openxmlformats.org/presentationml/2006/ole">
            <mc:AlternateContent xmlns:mc="http://schemas.openxmlformats.org/markup-compatibility/2006">
              <mc:Choice xmlns:v="urn:schemas-microsoft-com:vml" Requires="v">
                <p:oleObj name="Worksheet" showAsIcon="1" r:id="rId3" imgW="380879" imgH="914590" progId="Excel.Sheet.12">
                  <p:embed/>
                </p:oleObj>
              </mc:Choice>
              <mc:Fallback>
                <p:oleObj name="Worksheet" showAsIcon="1" r:id="rId3" imgW="380879" imgH="914590" progId="Excel.Sheet.12">
                  <p:embed/>
                  <p:pic>
                    <p:nvPicPr>
                      <p:cNvPr id="0" name=""/>
                      <p:cNvPicPr/>
                      <p:nvPr/>
                    </p:nvPicPr>
                    <p:blipFill>
                      <a:blip r:embed="rId4"/>
                      <a:stretch>
                        <a:fillRect/>
                      </a:stretch>
                    </p:blipFill>
                    <p:spPr>
                      <a:xfrm>
                        <a:off x="4038600" y="432678"/>
                        <a:ext cx="1052310" cy="2525544"/>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0" name="Picture 19">
            <a:extLst>
              <a:ext uri="{FF2B5EF4-FFF2-40B4-BE49-F238E27FC236}">
                <a16:creationId xmlns:a16="http://schemas.microsoft.com/office/drawing/2014/main" id="{9EF62002-F304-0E32-C6C2-678F64B127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006" y="1351165"/>
            <a:ext cx="9840194" cy="4863933"/>
          </a:xfrm>
          <a:prstGeom prst="rect">
            <a:avLst/>
          </a:prstGeom>
        </p:spPr>
      </p:pic>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5026725" y="654970"/>
            <a:ext cx="457200" cy="45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F202013-0AFD-B3D4-3FD0-5EC636B0E43B}"/>
              </a:ext>
            </a:extLst>
          </p:cNvPr>
          <p:cNvSpPr txBox="1"/>
          <p:nvPr/>
        </p:nvSpPr>
        <p:spPr>
          <a:xfrm>
            <a:off x="755332" y="1447800"/>
            <a:ext cx="8693468" cy="3108543"/>
          </a:xfrm>
          <a:prstGeom prst="rect">
            <a:avLst/>
          </a:prstGeom>
          <a:noFill/>
        </p:spPr>
        <p:txBody>
          <a:bodyPr wrap="square" rtlCol="0">
            <a:spAutoFit/>
          </a:bodyPr>
          <a:lstStyle/>
          <a:p>
            <a:pPr algn="just"/>
            <a:r>
              <a:rPr lang="en-US" sz="2400" b="1" dirty="0">
                <a:solidFill>
                  <a:schemeClr val="accent3">
                    <a:lumMod val="75000"/>
                  </a:schemeClr>
                </a:solidFill>
                <a:latin typeface="Arial" panose="020B0604020202020204" pitchFamily="34" charset="0"/>
                <a:cs typeface="Arial" panose="020B0604020202020204" pitchFamily="34" charset="0"/>
              </a:rPr>
              <a:t>“</a:t>
            </a:r>
            <a:r>
              <a:rPr lang="en-US" sz="2800" dirty="0">
                <a:latin typeface="Times New Roman" panose="02020603050405020304" pitchFamily="18" charset="0"/>
                <a:cs typeface="Times New Roman" panose="02020603050405020304" pitchFamily="18"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533400"/>
            <a:ext cx="58134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average salary &amp; average age analysis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7675"/>
            <a:ext cx="3705224"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190500"/>
            <a:ext cx="7086600"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latin typeface="Times New Roman" panose="02020603050405020304" pitchFamily="18" charset="0"/>
                <a:cs typeface="Times New Roman" panose="02020603050405020304" pitchFamily="18" charset="0"/>
              </a:rPr>
              <a:t>P</a:t>
            </a:r>
            <a:r>
              <a:rPr sz="4400" spc="15" dirty="0">
                <a:latin typeface="Times New Roman" panose="02020603050405020304" pitchFamily="18" charset="0"/>
                <a:cs typeface="Times New Roman" panose="02020603050405020304" pitchFamily="18" charset="0"/>
              </a:rPr>
              <a:t>ROB</a:t>
            </a:r>
            <a:r>
              <a:rPr sz="4400" spc="55" dirty="0">
                <a:latin typeface="Times New Roman" panose="02020603050405020304" pitchFamily="18" charset="0"/>
                <a:cs typeface="Times New Roman" panose="02020603050405020304" pitchFamily="18" charset="0"/>
              </a:rPr>
              <a:t>L</a:t>
            </a:r>
            <a:r>
              <a:rPr sz="4400" spc="-20" dirty="0">
                <a:latin typeface="Times New Roman" panose="02020603050405020304" pitchFamily="18" charset="0"/>
                <a:cs typeface="Times New Roman" panose="02020603050405020304" pitchFamily="18" charset="0"/>
              </a:rPr>
              <a:t>E</a:t>
            </a:r>
            <a:r>
              <a:rPr sz="4400" spc="20" dirty="0">
                <a:latin typeface="Times New Roman" panose="02020603050405020304" pitchFamily="18" charset="0"/>
                <a:cs typeface="Times New Roman" panose="02020603050405020304" pitchFamily="18" charset="0"/>
              </a:rPr>
              <a:t>M</a:t>
            </a:r>
            <a:r>
              <a:rPr sz="4400" dirty="0">
                <a:latin typeface="Times New Roman" panose="02020603050405020304" pitchFamily="18" charset="0"/>
                <a:cs typeface="Times New Roman" panose="02020603050405020304" pitchFamily="18" charset="0"/>
              </a:rPr>
              <a:t>	</a:t>
            </a:r>
            <a:r>
              <a:rPr sz="4400" spc="10" dirty="0">
                <a:latin typeface="Times New Roman" panose="02020603050405020304" pitchFamily="18" charset="0"/>
                <a:cs typeface="Times New Roman" panose="02020603050405020304" pitchFamily="18" charset="0"/>
              </a:rPr>
              <a:t>S</a:t>
            </a:r>
            <a:r>
              <a:rPr sz="4400" spc="-370" dirty="0">
                <a:latin typeface="Times New Roman" panose="02020603050405020304" pitchFamily="18" charset="0"/>
                <a:cs typeface="Times New Roman" panose="02020603050405020304" pitchFamily="18" charset="0"/>
              </a:rPr>
              <a:t>T</a:t>
            </a:r>
            <a:r>
              <a:rPr sz="4400" spc="-375" dirty="0">
                <a:latin typeface="Times New Roman" panose="02020603050405020304" pitchFamily="18" charset="0"/>
                <a:cs typeface="Times New Roman" panose="02020603050405020304" pitchFamily="18" charset="0"/>
              </a:rPr>
              <a:t>A</a:t>
            </a:r>
            <a:r>
              <a:rPr sz="4400" spc="15" dirty="0">
                <a:latin typeface="Times New Roman" panose="02020603050405020304" pitchFamily="18" charset="0"/>
                <a:cs typeface="Times New Roman" panose="02020603050405020304" pitchFamily="18" charset="0"/>
              </a:rPr>
              <a:t>T</a:t>
            </a:r>
            <a:r>
              <a:rPr sz="4400" spc="-10" dirty="0">
                <a:latin typeface="Times New Roman" panose="02020603050405020304" pitchFamily="18" charset="0"/>
                <a:cs typeface="Times New Roman" panose="02020603050405020304" pitchFamily="18" charset="0"/>
              </a:rPr>
              <a:t>E</a:t>
            </a:r>
            <a:r>
              <a:rPr sz="4400" spc="-20" dirty="0">
                <a:latin typeface="Times New Roman" panose="02020603050405020304" pitchFamily="18" charset="0"/>
                <a:cs typeface="Times New Roman" panose="02020603050405020304" pitchFamily="18" charset="0"/>
              </a:rPr>
              <a:t>ME</a:t>
            </a:r>
            <a:r>
              <a:rPr sz="4400" spc="10" dirty="0">
                <a:latin typeface="Times New Roman" panose="02020603050405020304" pitchFamily="18" charset="0"/>
                <a:cs typeface="Times New Roman" panose="02020603050405020304" pitchFamily="18" charset="0"/>
              </a:rPr>
              <a:t>NT</a:t>
            </a:r>
            <a:endParaRPr sz="44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9AE0531-B7C5-5285-FDA4-8D7C70E3BDD3}"/>
              </a:ext>
            </a:extLst>
          </p:cNvPr>
          <p:cNvSpPr txBox="1"/>
          <p:nvPr/>
        </p:nvSpPr>
        <p:spPr>
          <a:xfrm>
            <a:off x="453391" y="1038226"/>
            <a:ext cx="11511280" cy="2062103"/>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PROBLEM  IS  TO IDENTIFY  AVERAGE  SALARY AND AGE OF THE EMPLOYEE ACCORDING TO THEIR DEPARTMENT,GENDER &amp;  ROLE(ex: manager, process executive).</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190501"/>
            <a:ext cx="63468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50EAA941-6BB6-2A57-5CA0-B5AA6CF2A269}"/>
              </a:ext>
            </a:extLst>
          </p:cNvPr>
          <p:cNvSpPr txBox="1"/>
          <p:nvPr/>
        </p:nvSpPr>
        <p:spPr>
          <a:xfrm>
            <a:off x="381000" y="1828800"/>
            <a:ext cx="9429750"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this analysis I am going to ease the process of identify  the employees average salary  &amp; average age using  excel, with the help of below mentioned tools in  excel</a:t>
            </a:r>
            <a:r>
              <a:rPr lang="en-US" sz="2400" dirty="0"/>
              <a:t>.</a:t>
            </a:r>
            <a:endParaRPr lang="en-IN" sz="2400" dirty="0"/>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277225" cy="1569660"/>
          </a:xfrm>
          <a:prstGeom prst="rect">
            <a:avLst/>
          </a:prstGeom>
          <a:noFill/>
        </p:spPr>
        <p:txBody>
          <a:bodyPr wrap="square" rtlCol="0">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Tables.</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Slicers.</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Pivot chart(</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line </a:t>
            </a:r>
            <a:r>
              <a:rPr lang="en-US" sz="2400" dirty="0" err="1">
                <a:solidFill>
                  <a:schemeClr val="tx2">
                    <a:lumMod val="60000"/>
                    <a:lumOff val="40000"/>
                  </a:schemeClr>
                </a:solidFill>
                <a:latin typeface="Times New Roman" panose="02020603050405020304" pitchFamily="18" charset="0"/>
                <a:cs typeface="Times New Roman" panose="02020603050405020304" pitchFamily="18" charset="0"/>
              </a:rPr>
              <a:t>chart,pie</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 chart &amp; bar chart</a:t>
            </a:r>
            <a:r>
              <a:rPr lang="en-US" sz="24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By inserting formula to make interactive dashboard.</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457200"/>
            <a:ext cx="6934200"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panose="02020603050405020304" pitchFamily="18" charset="0"/>
                <a:cs typeface="Times New Roman" panose="02020603050405020304" pitchFamily="18" charset="0"/>
              </a:rPr>
              <a:t>W</a:t>
            </a:r>
            <a:r>
              <a:rPr sz="3600" spc="-20" dirty="0">
                <a:latin typeface="Times New Roman" panose="02020603050405020304" pitchFamily="18" charset="0"/>
                <a:cs typeface="Times New Roman" panose="02020603050405020304" pitchFamily="18" charset="0"/>
              </a:rPr>
              <a:t>H</a:t>
            </a:r>
            <a:r>
              <a:rPr sz="3600" spc="20" dirty="0">
                <a:latin typeface="Times New Roman" panose="02020603050405020304" pitchFamily="18" charset="0"/>
                <a:cs typeface="Times New Roman" panose="02020603050405020304" pitchFamily="18" charset="0"/>
              </a:rPr>
              <a:t>O</a:t>
            </a:r>
            <a:r>
              <a:rPr sz="3600" spc="-2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AR</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T</a:t>
            </a:r>
            <a:r>
              <a:rPr sz="3600" spc="-15" dirty="0">
                <a:latin typeface="Times New Roman" panose="02020603050405020304" pitchFamily="18" charset="0"/>
                <a:cs typeface="Times New Roman" panose="02020603050405020304" pitchFamily="18" charset="0"/>
              </a:rPr>
              <a:t>H</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E</a:t>
            </a:r>
            <a:r>
              <a:rPr sz="3600" spc="30" dirty="0">
                <a:latin typeface="Times New Roman" panose="02020603050405020304" pitchFamily="18" charset="0"/>
                <a:cs typeface="Times New Roman" panose="02020603050405020304" pitchFamily="18" charset="0"/>
              </a:rPr>
              <a:t>N</a:t>
            </a:r>
            <a:r>
              <a:rPr sz="3600" spc="15" dirty="0">
                <a:latin typeface="Times New Roman" panose="02020603050405020304" pitchFamily="18" charset="0"/>
                <a:cs typeface="Times New Roman" panose="02020603050405020304" pitchFamily="18" charset="0"/>
              </a:rPr>
              <a:t>D</a:t>
            </a:r>
            <a:r>
              <a:rPr sz="3600" spc="-4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U</a:t>
            </a:r>
            <a:r>
              <a:rPr sz="3600" spc="10" dirty="0">
                <a:latin typeface="Times New Roman" panose="02020603050405020304" pitchFamily="18" charset="0"/>
                <a:cs typeface="Times New Roman" panose="02020603050405020304" pitchFamily="18" charset="0"/>
              </a:rPr>
              <a:t>S</a:t>
            </a:r>
            <a:r>
              <a:rPr sz="3600" spc="-25" dirty="0">
                <a:latin typeface="Times New Roman" panose="02020603050405020304" pitchFamily="18" charset="0"/>
                <a:cs typeface="Times New Roman" panose="02020603050405020304" pitchFamily="18" charset="0"/>
              </a:rPr>
              <a:t>E</a:t>
            </a:r>
            <a:r>
              <a:rPr sz="3600" spc="-1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S?</a:t>
            </a:r>
            <a:endParaRPr sz="36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38B92B6-BD98-7999-E75C-B454CAEF6598}"/>
              </a:ext>
            </a:extLst>
          </p:cNvPr>
          <p:cNvSpPr txBox="1"/>
          <p:nvPr/>
        </p:nvSpPr>
        <p:spPr>
          <a:xfrm>
            <a:off x="457200" y="1752600"/>
            <a:ext cx="8382000" cy="2554545"/>
          </a:xfrm>
          <a:prstGeom prst="rect">
            <a:avLst/>
          </a:prstGeom>
          <a:noFill/>
        </p:spPr>
        <p:txBody>
          <a:bodyPr wrap="square" rtlCol="0">
            <a:spAutoFit/>
          </a:bodyPr>
          <a:lstStyle/>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Human Resources (HR) Department</a:t>
            </a:r>
          </a:p>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Finance Department</a:t>
            </a:r>
          </a:p>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Compensation and Benefits Specialists</a:t>
            </a:r>
          </a:p>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Operational Managers</a:t>
            </a:r>
          </a:p>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 IT and Data Management Teams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04801"/>
            <a:ext cx="10795253"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11C50A3-DC05-7596-94E8-05AF9BCCF552}"/>
              </a:ext>
            </a:extLst>
          </p:cNvPr>
          <p:cNvSpPr txBox="1"/>
          <p:nvPr/>
        </p:nvSpPr>
        <p:spPr>
          <a:xfrm>
            <a:off x="2971799" y="1038225"/>
            <a:ext cx="6562725" cy="5139869"/>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User-Friendly Interface:</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Accessibility</a:t>
            </a:r>
            <a:r>
              <a:rPr lang="en-US" sz="2000"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Ease of Use</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Comprehensive Data Management:</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Integration</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Advanced Analytical Tools:</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Formulas and Functions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PivotTables</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Visual Representation:</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Charts and Graphs</a:t>
            </a:r>
          </a:p>
          <a:p>
            <a:pPr marL="342900" indent="-342900" algn="just">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Scenario Analysis</a:t>
            </a:r>
            <a:r>
              <a:rPr lang="en-IN" sz="24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Used to analyse different situation</a:t>
            </a:r>
          </a:p>
          <a:p>
            <a:pPr marL="342900" indent="-342900">
              <a:buFont typeface="Wingdings" panose="05000000000000000000" pitchFamily="2" charset="2"/>
              <a:buChar char="§"/>
            </a:pPr>
            <a:endParaRPr lang="en-IN"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814003"/>
            <a:ext cx="9684068" cy="590931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Data Overview:</a:t>
            </a:r>
          </a:p>
          <a:p>
            <a:pPr algn="just"/>
            <a:r>
              <a:rPr lang="en-US" sz="2000" dirty="0">
                <a:latin typeface="Times New Roman" panose="02020603050405020304" pitchFamily="18" charset="0"/>
                <a:cs typeface="Times New Roman" panose="02020603050405020304" pitchFamily="18" charset="0"/>
              </a:rPr>
              <a:t>The dataset contains information about employees within an organization, including their salaries and ages. This data is used to calculate and analyze average salary and average age metrics.</a:t>
            </a:r>
          </a:p>
          <a:p>
            <a:pPr algn="just"/>
            <a:r>
              <a:rPr lang="en-IN" sz="2000" b="1" dirty="0">
                <a:latin typeface="Times New Roman" panose="02020603050405020304" pitchFamily="18" charset="0"/>
                <a:cs typeface="Times New Roman" panose="02020603050405020304" pitchFamily="18" charset="0"/>
              </a:rPr>
              <a:t>Data Fields: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ID</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Name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Surname</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Age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Tenure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Gender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Region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Department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Manager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Hours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Salary Band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Salary</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Performance</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205593"/>
            <a:ext cx="94583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lang="en-US" sz="4250" spc="20" dirty="0">
                <a:latin typeface="Times New Roman" panose="02020603050405020304" pitchFamily="18" charset="0"/>
                <a:cs typeface="Times New Roman" panose="02020603050405020304" pitchFamily="18" charset="0"/>
              </a:rPr>
              <a:t>"</a:t>
            </a:r>
            <a:r>
              <a:rPr sz="4250" spc="10" dirty="0">
                <a:latin typeface="Times New Roman" panose="02020603050405020304" pitchFamily="18" charset="0"/>
                <a:cs typeface="Times New Roman" panose="02020603050405020304" pitchFamily="18" charset="0"/>
              </a:rPr>
              <a:t>WOW</a:t>
            </a:r>
            <a:r>
              <a:rPr lang="en-US" sz="4250" spc="10" dirty="0">
                <a:latin typeface="Times New Roman" panose="02020603050405020304" pitchFamily="18" charset="0"/>
                <a:cs typeface="Times New Roman" panose="02020603050405020304" pitchFamily="18" charset="0"/>
              </a:rPr>
              <a:t>"</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TotalTime>
  <Words>420</Words>
  <Application>Microsoft Office PowerPoint</Application>
  <PresentationFormat>Widescreen</PresentationFormat>
  <Paragraphs>95</Paragraphs>
  <Slides>12</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Roboto</vt:lpstr>
      <vt:lpstr>Times New Roman</vt:lpstr>
      <vt:lpstr>Trebuchet MS</vt:lpstr>
      <vt:lpstr>Wingdings</vt:lpstr>
      <vt:lpstr>Office Theme</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Sethu Eswar</cp:lastModifiedBy>
  <cp:revision>22</cp:revision>
  <dcterms:created xsi:type="dcterms:W3CDTF">2024-03-29T15:07:22Z</dcterms:created>
  <dcterms:modified xsi:type="dcterms:W3CDTF">2024-08-27T05:56:35Z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