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0E6E96-2235-42B4-B097-2CBCB05929AF}">
  <a:tblStyle styleId="{3F0E6E96-2235-42B4-B097-2CBCB05929AF}" styleName="Table_0"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dashDot"/>
              <a:round/>
              <a:headEnd len="sm" w="sm" type="none"/>
              <a:tailEnd len="sm" w="sm" type="none"/>
            </a:ln>
          </a:insideV>
        </a:tcBdr>
        <a:fill>
          <a:solidFill>
            <a:srgbClr val="FAF7E9"/>
          </a:solidFill>
        </a:fill>
      </a:tcStyle>
    </a:wholeTbl>
    <a:band1H>
      <a:tcTxStyle/>
    </a:band1H>
    <a:band2H>
      <a:tcTxStyle b="off" i="off"/>
      <a:tcStyle>
        <a:fill>
          <a:solidFill>
            <a:srgbClr val="EDEADD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5D5D5D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94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6.xml"/><Relationship Id="rId35" Type="http://schemas.openxmlformats.org/officeDocument/2006/relationships/font" Target="fonts/GillSans-regular.fntdata"/><Relationship Id="rId12" Type="http://schemas.openxmlformats.org/officeDocument/2006/relationships/slide" Target="slides/slide5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GillSans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=w-\alpha*2x(xw-y)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2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 cop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508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5085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5085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5085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4318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5207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596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6858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38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12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127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b="0" i="0" sz="1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438150" lvl="5" marL="2743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438150" lvl="6" marL="3200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438150" lvl="7" marL="3657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438150" lvl="8" marL="4114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b="0" i="0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0" lIns="20100" spcFirstLastPara="1" rIns="20100" wrap="square" tIns="201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5.jpg"/><Relationship Id="rId8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bit.ly/PyTorchZero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hyperlink" Target="http://bit.ly/PyTorchVideo" TargetMode="External"/><Relationship Id="rId5" Type="http://schemas.openxmlformats.org/officeDocument/2006/relationships/image" Target="../media/image2.png"/><Relationship Id="rId6" Type="http://schemas.openxmlformats.org/officeDocument/2006/relationships/hyperlink" Target="mailto:hunkim+ml@gmail.com" TargetMode="External"/><Relationship Id="rId7" Type="http://schemas.openxmlformats.org/officeDocument/2006/relationships/hyperlink" Target="https://github.com/hunkim/PyTorchZeroToAll" TargetMode="External"/><Relationship Id="rId8" Type="http://schemas.openxmlformats.org/officeDocument/2006/relationships/hyperlink" Target="http://bit.ly/PyTorchZeroA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5" name="Shape 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48" name="Shape 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50" name="Shape 150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8" name="Shape 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2701" y="3694825"/>
            <a:ext cx="1086101" cy="59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9" name="Shape 2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36" name="Shape 2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-1652129" y="420853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435" y="827642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4" name="Shape 2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9249" y="1434676"/>
            <a:ext cx="110915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45" name="Shape 2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4079" y="1414307"/>
            <a:ext cx="4596016" cy="32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6300945" y="4946634"/>
            <a:ext cx="28017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https://www.derivative-calculator.net/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53" name="Shape 253"/>
          <p:cNvSpPr txBox="1"/>
          <p:nvPr/>
        </p:nvSpPr>
        <p:spPr>
          <a:xfrm>
            <a:off x="67949" y="1332450"/>
            <a:ext cx="6594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54" name="Shape 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Let’s implement!</a:t>
            </a:r>
            <a:endParaRPr/>
          </a:p>
        </p:txBody>
      </p:sp>
      <p:grpSp>
        <p:nvGrpSpPr>
          <p:cNvPr id="256" name="Shape 256"/>
          <p:cNvGrpSpPr/>
          <p:nvPr/>
        </p:nvGrpSpPr>
        <p:grpSpPr>
          <a:xfrm>
            <a:off x="5012353" y="2285604"/>
            <a:ext cx="2406112" cy="854669"/>
            <a:chOff x="0" y="0"/>
            <a:chExt cx="6416298" cy="2279119"/>
          </a:xfrm>
        </p:grpSpPr>
        <p:pic>
          <p:nvPicPr>
            <p:cNvPr descr="Image" id="257" name="Shape 2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58" name="Shape 2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Image" id="259" name="Shape 2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9150" y="3161224"/>
            <a:ext cx="3199675" cy="3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5" name="Shape 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Data, Model, Loss, and Gradient </a:t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76200" y="457200"/>
            <a:ext cx="6437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8" name="Shape 2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150" y="4700700"/>
            <a:ext cx="1549650" cy="3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73" name="Shape 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updating weight</a:t>
            </a:r>
            <a:endParaRPr/>
          </a:p>
        </p:txBody>
      </p:sp>
      <p:sp>
        <p:nvSpPr>
          <p:cNvPr id="275" name="Shape 275"/>
          <p:cNvSpPr txBox="1"/>
          <p:nvPr/>
        </p:nvSpPr>
        <p:spPr>
          <a:xfrm>
            <a:off x="76200" y="457200"/>
            <a:ext cx="4245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 random guess: random value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81" name="Shape 2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gradient numeric computation)</a:t>
            </a:r>
            <a:endParaRPr/>
          </a:p>
        </p:txBody>
      </p:sp>
      <p:sp>
        <p:nvSpPr>
          <p:cNvPr id="283" name="Shape 283"/>
          <p:cNvSpPr txBox="1"/>
          <p:nvPr/>
        </p:nvSpPr>
        <p:spPr>
          <a:xfrm>
            <a:off x="3684800" y="1956700"/>
            <a:ext cx="5368500" cy="3106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grad = gradient(x_val,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 = w - 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grad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grad)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w,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"loss="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l)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 sz="13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b="1" lang="en" sz="13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"4 hours"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152400" y="152400"/>
            <a:ext cx="3000000" cy="491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predict (before training) 4 4.0</a:t>
            </a:r>
            <a:endParaRPr b="1"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2.0 -2.0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4.0 -7.84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6.0 -16.23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0 w= 1.26 loss= 4.92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2.0 -1.48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4.0 -5.8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6.0 -12.0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1 w= 1.45 loss= 2.69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2.0 -1.09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4.0 -4.29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6.0 -8.87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2 w= 1.6 loss= 1.47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2.0 -0.81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4.0 -3.17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6.0 -6.56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..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7 w= 1.91 loss= 0.07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2.0 -0.18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6.0 -1.45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8 w= 1.93 loss= 0.04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1.0 2.0 -0.13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2.0 4.0 -0.52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grad:  3.0 6.0 -1.07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progress: 9 w= 1.95 loss= 0.02</a:t>
            </a:r>
            <a:endParaRPr sz="12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A86E8"/>
                </a:solidFill>
              </a:rPr>
              <a:t>predict (after training) 4 hours 7.80</a:t>
            </a:r>
            <a:endParaRPr b="1"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3-1: compute gradient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3-2: implement</a:t>
            </a:r>
            <a:endParaRPr/>
          </a:p>
        </p:txBody>
      </p:sp>
      <p:pic>
        <p:nvPicPr>
          <p:cNvPr id="296" name="Shape 2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5382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01" name="Shape 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02" name="Shape 3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364351" y="2022550"/>
            <a:ext cx="44274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</a:t>
            </a:r>
            <a:endParaRPr sz="5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1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Back-propagation</a:t>
            </a:r>
            <a:endParaRPr sz="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Shape 156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63" name="Shape 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idx="4294967295" type="ctrTitle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b="0" i="0" lang="en" sz="42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2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" sz="3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descr="Image" id="165" name="Shape 1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b="0" i="0" lang="en" sz="3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3: Gradient Descent</a:t>
            </a:r>
            <a:endParaRPr sz="500"/>
          </a:p>
        </p:txBody>
      </p:sp>
      <p:sp>
        <p:nvSpPr>
          <p:cNvPr id="167" name="Shape 167"/>
          <p:cNvSpPr txBox="1"/>
          <p:nvPr/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hunkim+ml@gmail.com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https://github.com/hunkim/PyTorchZeroToAll</a:t>
            </a:r>
            <a:r>
              <a:rPr lang="en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/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166394" y="70247"/>
            <a:ext cx="4696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Loss graph</a:t>
            </a:r>
            <a:endParaRPr/>
          </a:p>
        </p:txBody>
      </p:sp>
      <p:graphicFrame>
        <p:nvGraphicFramePr>
          <p:cNvPr id="173" name="Shape 173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{3F0E6E96-2235-42B4-B097-2CBCB05929AF}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75" name="Shape 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6887" y="2031375"/>
            <a:ext cx="3332100" cy="20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>
            <p:ph type="title"/>
          </p:nvPr>
        </p:nvSpPr>
        <p:spPr>
          <a:xfrm>
            <a:off x="431625" y="518963"/>
            <a:ext cx="82809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 error?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Gill Sans"/>
              <a:buNone/>
            </a:pPr>
            <a:r>
              <a:rPr b="0" i="1" lang="en" sz="3000" u="none" cap="none" strike="noStrike">
                <a:solidFill>
                  <a:srgbClr val="004C7F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cxnSp>
        <p:nvCxnSpPr>
          <p:cNvPr id="182" name="Shape 182"/>
          <p:cNvCxnSpPr/>
          <p:nvPr/>
        </p:nvCxnSpPr>
        <p:spPr>
          <a:xfrm flipH="1" rot="10800000">
            <a:off x="2837900" y="2594225"/>
            <a:ext cx="3200400" cy="1287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Shape 183"/>
          <p:cNvCxnSpPr/>
          <p:nvPr/>
        </p:nvCxnSpPr>
        <p:spPr>
          <a:xfrm flipH="1" rot="10800000">
            <a:off x="2881725" y="2060475"/>
            <a:ext cx="2327700" cy="1692900"/>
          </a:xfrm>
          <a:prstGeom prst="straightConnector1">
            <a:avLst/>
          </a:prstGeom>
          <a:noFill/>
          <a:ln cap="flat" cmpd="sng" w="28575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Shape 184"/>
          <p:cNvCxnSpPr/>
          <p:nvPr/>
        </p:nvCxnSpPr>
        <p:spPr>
          <a:xfrm flipH="1" rot="10800000">
            <a:off x="2870575" y="3074025"/>
            <a:ext cx="3686700" cy="81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0075" y="70250"/>
            <a:ext cx="87372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What is the learning: </a:t>
            </a:r>
            <a:r>
              <a:rPr lang="en" sz="3000"/>
              <a:t>find </a:t>
            </a:r>
            <a:r>
              <a:rPr b="1" lang="en" sz="3000"/>
              <a:t>w</a:t>
            </a:r>
            <a:r>
              <a:rPr lang="en" sz="3000"/>
              <a:t> that minimizes the loss</a:t>
            </a:r>
            <a:endParaRPr sz="3000"/>
          </a:p>
        </p:txBody>
      </p:sp>
      <p:graphicFrame>
        <p:nvGraphicFramePr>
          <p:cNvPr id="190" name="Shape 190"/>
          <p:cNvGraphicFramePr/>
          <p:nvPr/>
        </p:nvGraphicFramePr>
        <p:xfrm>
          <a:off x="417737" y="1052618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{3F0E6E96-2235-42B4-B097-2CBCB05929AF}</a:tableStyleId>
              </a:tblPr>
              <a:tblGrid>
                <a:gridCol w="1638825"/>
                <a:gridCol w="1638825"/>
                <a:gridCol w="1638825"/>
                <a:gridCol w="1638825"/>
                <a:gridCol w="1638825"/>
              </a:tblGrid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(w=0)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(w=1)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(w=2)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(w=3)</a:t>
                      </a:r>
                      <a:endParaRPr sz="500"/>
                    </a:p>
                  </a:txBody>
                  <a:tcPr marT="19050" marB="19050" marR="19050" marL="190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</a:rPr>
                        <a:t>Loss (w=4)</a:t>
                      </a:r>
                      <a:endParaRPr sz="500"/>
                    </a:p>
                  </a:txBody>
                  <a:tcPr marT="19050" marB="19050" marR="19050" marL="19050" anchor="ctr"/>
                </a:tc>
              </a:tr>
              <a:tr h="2721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L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mean=0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mean=14/3=4.7</a:t>
                      </a:r>
                      <a:endParaRPr sz="500"/>
                    </a:p>
                  </a:txBody>
                  <a:tcPr marT="19050" marB="19050" marR="19050" marL="19050" anchor="ctr"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"/>
                        <a:buNone/>
                      </a:pPr>
                      <a:r>
                        <a:rPr lang="en" sz="1300" u="none" cap="none" strike="noStrike"/>
                        <a:t>mean=56/3=18.7</a:t>
                      </a:r>
                      <a:endParaRPr sz="500"/>
                    </a:p>
                  </a:txBody>
                  <a:tcPr marT="19050" marB="19050" marR="19050" marL="19050" anchor="ctr">
                    <a:lnR cap="flat" cmpd="sng" w="12700">
                      <a:solidFill>
                        <a:srgbClr val="5D5D5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Image" id="191" name="Shape 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444" y="1763364"/>
            <a:ext cx="4567435" cy="31873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2" name="Shape 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634" y="2137449"/>
            <a:ext cx="2262841" cy="55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93" name="Shape 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6966" y="3236072"/>
            <a:ext cx="2347957" cy="5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0" name="Shape 200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01" name="Shape 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705" y="808230"/>
            <a:ext cx="8029949" cy="43678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6003307" y="3990659"/>
            <a:ext cx="585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sp>
        <p:nvSpPr>
          <p:cNvPr id="209" name="Shape 209"/>
          <p:cNvSpPr txBox="1"/>
          <p:nvPr/>
        </p:nvSpPr>
        <p:spPr>
          <a:xfrm>
            <a:off x="67949" y="1332450"/>
            <a:ext cx="639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</a:t>
            </a:r>
            <a:endParaRPr sz="500"/>
          </a:p>
        </p:txBody>
      </p:sp>
      <p:pic>
        <p:nvPicPr>
          <p:cNvPr descr="Image" id="210" name="Shape 2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181" y="1469446"/>
            <a:ext cx="547537" cy="5019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>
            <p:ph type="title"/>
          </p:nvPr>
        </p:nvSpPr>
        <p:spPr>
          <a:xfrm>
            <a:off x="431625" y="70247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Gradient descent algorithm</a:t>
            </a:r>
            <a:endParaRPr/>
          </a:p>
        </p:txBody>
      </p:sp>
      <p:grpSp>
        <p:nvGrpSpPr>
          <p:cNvPr id="212" name="Shape 212"/>
          <p:cNvGrpSpPr/>
          <p:nvPr/>
        </p:nvGrpSpPr>
        <p:grpSpPr>
          <a:xfrm>
            <a:off x="5022853" y="2768479"/>
            <a:ext cx="2406112" cy="854669"/>
            <a:chOff x="0" y="0"/>
            <a:chExt cx="6416298" cy="2279119"/>
          </a:xfrm>
        </p:grpSpPr>
        <p:pic>
          <p:nvPicPr>
            <p:cNvPr descr="Image" id="213" name="Shape 2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7800" y="114300"/>
              <a:ext cx="6055167" cy="18236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" id="214" name="Shape 2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6416298" cy="2279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31625" y="57611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0" lIns="20100" spcFirstLastPara="1" rIns="20100" wrap="square" tIns="20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Derivative</a:t>
            </a:r>
            <a:endParaRPr/>
          </a:p>
        </p:txBody>
      </p:sp>
      <p:pic>
        <p:nvPicPr>
          <p:cNvPr descr="Image" id="220" name="Shape 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810" y="1886628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221" name="Shape 2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8046" y="2590750"/>
            <a:ext cx="1968943" cy="593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