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  <p:embeddedFont>
      <p:font typeface="Helvetica Neue Light"/>
      <p:regular r:id="rId29"/>
      <p:bold r:id="rId30"/>
      <p:italic r:id="rId31"/>
      <p:boldItalic r:id="rId32"/>
    </p:embeddedFont>
    <p:embeddedFont>
      <p:font typeface="Gill Sans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italic.fntdata"/><Relationship Id="rId30" Type="http://schemas.openxmlformats.org/officeDocument/2006/relationships/font" Target="fonts/HelveticaNeueLight-bold.fntdata"/><Relationship Id="rId11" Type="http://schemas.openxmlformats.org/officeDocument/2006/relationships/slide" Target="slides/slide5.xml"/><Relationship Id="rId33" Type="http://schemas.openxmlformats.org/officeDocument/2006/relationships/font" Target="fonts/GillSans-regular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Gill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7.jpg"/><Relationship Id="rId9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5.jpg"/><Relationship Id="rId5" Type="http://schemas.openxmlformats.org/officeDocument/2006/relationships/hyperlink" Target="http://pytorch.org/tutorials/beginner/blitz/cifar10_tutorial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5.jpg"/><Relationship Id="rId9" Type="http://schemas.openxmlformats.org/officeDocument/2006/relationships/image" Target="../media/image14.png"/><Relationship Id="rId5" Type="http://schemas.openxmlformats.org/officeDocument/2006/relationships/hyperlink" Target="http://pytorch.org/tutorials/beginner/blitz/cifar10_tutorial.html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pytorch.org/docs/master/optim.html#algorithm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pytorch.org/tutorials/beginner/pytorch_with_examples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hyperlink" Target="https://github.com/jcjohnson/pytorch-examples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Shape 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5: Linear regression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PyTorch way</a:t>
            </a:r>
            <a:endParaRPr sz="500"/>
          </a:p>
        </p:txBody>
      </p:sp>
      <p:sp>
        <p:nvSpPr>
          <p:cNvPr id="150" name="Shape 150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288271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Testing Model</a:t>
            </a:r>
            <a:endParaRPr/>
          </a:p>
        </p:txBody>
      </p:sp>
      <p:pic>
        <p:nvPicPr>
          <p:cNvPr descr="Image"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29" name="Shape 2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517" y="1501952"/>
            <a:ext cx="4548763" cy="2139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0" name="Shape 2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031" y="3681182"/>
            <a:ext cx="5604670" cy="670908"/>
          </a:xfrm>
          <a:prstGeom prst="rect">
            <a:avLst/>
          </a:prstGeom>
          <a:noFill/>
          <a:ln cap="flat" cmpd="sng" w="25400">
            <a:solidFill>
              <a:srgbClr val="F3F7F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63500" rotWithShape="0" dir="3600000" dist="25400">
              <a:srgbClr val="000000">
                <a:alpha val="698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288271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</a:t>
            </a:r>
            <a:endParaRPr/>
          </a:p>
        </p:txBody>
      </p:sp>
      <p:pic>
        <p:nvPicPr>
          <p:cNvPr descr="Image"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38" name="Shape 2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517" y="1501952"/>
            <a:ext cx="4548763" cy="2139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9" name="Shape 2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031" y="3681182"/>
            <a:ext cx="5604670" cy="670908"/>
          </a:xfrm>
          <a:prstGeom prst="rect">
            <a:avLst/>
          </a:prstGeom>
          <a:noFill/>
          <a:ln cap="flat" cmpd="sng" w="25400">
            <a:solidFill>
              <a:srgbClr val="F3F7F5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63500" rotWithShape="0" dir="3600000" dist="25400">
              <a:srgbClr val="000000">
                <a:alpha val="69800"/>
              </a:srgbClr>
            </a:outerShdw>
          </a:effectLst>
        </p:spPr>
      </p:pic>
      <p:pic>
        <p:nvPicPr>
          <p:cNvPr descr="Image" id="240" name="Shape 2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99262" y="1239003"/>
            <a:ext cx="2830810" cy="3651401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05" y="44517"/>
            <a:ext cx="4766797" cy="49887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6" name="Shape 2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1" name="Shape 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05" y="44517"/>
            <a:ext cx="4766797" cy="49887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2" name="Shape 2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Shape 253"/>
          <p:cNvGrpSpPr/>
          <p:nvPr/>
        </p:nvGrpSpPr>
        <p:grpSpPr>
          <a:xfrm>
            <a:off x="3911666" y="2779394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254" name="Shape 25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Shape 255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  <a:endParaRPr sz="500"/>
            </a:p>
          </p:txBody>
        </p:sp>
      </p:grpSp>
      <p:grpSp>
        <p:nvGrpSpPr>
          <p:cNvPr id="256" name="Shape 256"/>
          <p:cNvGrpSpPr/>
          <p:nvPr/>
        </p:nvGrpSpPr>
        <p:grpSpPr>
          <a:xfrm>
            <a:off x="3917508" y="3785675"/>
            <a:ext cx="4178582" cy="561825"/>
            <a:chOff x="0" y="26"/>
            <a:chExt cx="11142886" cy="1498200"/>
          </a:xfrm>
        </p:grpSpPr>
        <p:pic>
          <p:nvPicPr>
            <p:cNvPr descr="OConiHf09-3d1otJoHaUncKi3XSNZkQPgVumx2XiTNfuVheUQ6MSRNoKzIXk879J6HutJbPBIFdziSubsjW7vjiSkbqaPN0ntv28n02E-m8c_7HbWHnAJD2rqssPlMh3a3nxxA3D_vM.png" id="257" name="Shape 25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Shape 258"/>
            <p:cNvSpPr txBox="1"/>
            <p:nvPr/>
          </p:nvSpPr>
          <p:spPr>
            <a:xfrm>
              <a:off x="1417186" y="26"/>
              <a:ext cx="97257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grpSp>
        <p:nvGrpSpPr>
          <p:cNvPr id="259" name="Shape 259"/>
          <p:cNvGrpSpPr/>
          <p:nvPr/>
        </p:nvGrpSpPr>
        <p:grpSpPr>
          <a:xfrm>
            <a:off x="3349882" y="874902"/>
            <a:ext cx="4050723" cy="908026"/>
            <a:chOff x="0" y="0"/>
            <a:chExt cx="10004256" cy="2421402"/>
          </a:xfrm>
        </p:grpSpPr>
        <p:pic>
          <p:nvPicPr>
            <p:cNvPr descr="6VqhwWvXFhSt2CvTqHgSYEBekFdAvqQdVm9fUSw_5YppHeIrOB_3z1v0WcKRPyyRiE61zuf7KkaOhmkjcESVNLvd3PCPS53qN5WwmvVNhITUH-g3IZ4iuLdrmZQgYajSnza1vLFX2Lc.png" id="260" name="Shape 26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Shape 261"/>
            <p:cNvSpPr txBox="1"/>
            <p:nvPr/>
          </p:nvSpPr>
          <p:spPr>
            <a:xfrm>
              <a:off x="1487736" y="240895"/>
              <a:ext cx="8297400" cy="8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41600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B41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Design your model using class</a:t>
              </a:r>
              <a:endParaRPr sz="500"/>
            </a:p>
          </p:txBody>
        </p:sp>
        <p:grpSp>
          <p:nvGrpSpPr>
            <p:cNvPr id="262" name="Shape 262"/>
            <p:cNvGrpSpPr/>
            <p:nvPr/>
          </p:nvGrpSpPr>
          <p:grpSpPr>
            <a:xfrm>
              <a:off x="4093753" y="1151502"/>
              <a:ext cx="5910503" cy="1269900"/>
              <a:chOff x="0" y="0"/>
              <a:chExt cx="5910503" cy="1269900"/>
            </a:xfrm>
          </p:grpSpPr>
          <p:sp>
            <p:nvSpPr>
              <p:cNvPr id="263" name="Shape 263"/>
              <p:cNvSpPr/>
              <p:nvPr/>
            </p:nvSpPr>
            <p:spPr>
              <a:xfrm>
                <a:off x="1999927" y="0"/>
                <a:ext cx="2007000" cy="1269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26775" lIns="26775" spcFirstLastPara="1" rIns="26775" wrap="square" tIns="267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Helvetica Neue"/>
                  <a:buNone/>
                </a:pPr>
                <a:r>
                  <a:rPr b="0" i="0" lang="en" sz="1100" u="none" cap="none" strike="noStrike">
                    <a:solidFill>
                      <a:srgbClr val="FFFF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Linear</a:t>
                </a:r>
                <a:endParaRPr sz="500"/>
              </a:p>
            </p:txBody>
          </p:sp>
          <p:pic>
            <p:nvPicPr>
              <p:cNvPr descr="Image" id="264" name="Shape 26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133981" y="59740"/>
                <a:ext cx="776522" cy="11505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Image" id="265" name="Shape 26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0" y="218680"/>
                <a:ext cx="832583" cy="83258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66" name="Shape 266"/>
              <p:cNvCxnSpPr/>
              <p:nvPr/>
            </p:nvCxnSpPr>
            <p:spPr>
              <a:xfrm>
                <a:off x="727459" y="635000"/>
                <a:ext cx="11025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med" w="med" type="triangle"/>
              </a:ln>
            </p:spPr>
          </p:cxnSp>
          <p:cxnSp>
            <p:nvCxnSpPr>
              <p:cNvPr id="267" name="Shape 267"/>
              <p:cNvCxnSpPr/>
              <p:nvPr/>
            </p:nvCxnSpPr>
            <p:spPr>
              <a:xfrm>
                <a:off x="4089131" y="635000"/>
                <a:ext cx="110250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miter lim="400000"/>
                <a:headEnd len="sm" w="sm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2" name="Shape 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81" y="0"/>
            <a:ext cx="3255184" cy="5100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73" name="Shape 2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4834" y="664317"/>
            <a:ext cx="2267613" cy="1753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>
            <p:ph type="title"/>
          </p:nvPr>
        </p:nvSpPr>
        <p:spPr>
          <a:xfrm>
            <a:off x="3107467" y="-125871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CIFAR10 Classifier</a:t>
            </a: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4533998" y="4905777"/>
            <a:ext cx="4602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http://pytorch.org/tutorials/beginner/blitz/cifar10_tutorial.html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0" name="Shape 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81" y="0"/>
            <a:ext cx="3255184" cy="5100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1" name="Shape 2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4834" y="664317"/>
            <a:ext cx="2267613" cy="1753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>
            <p:ph type="title"/>
          </p:nvPr>
        </p:nvSpPr>
        <p:spPr>
          <a:xfrm>
            <a:off x="3107467" y="-125871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CIFAR10 Classifier</a:t>
            </a:r>
            <a:endParaRPr/>
          </a:p>
        </p:txBody>
      </p:sp>
      <p:sp>
        <p:nvSpPr>
          <p:cNvPr id="283" name="Shape 283"/>
          <p:cNvSpPr txBox="1"/>
          <p:nvPr/>
        </p:nvSpPr>
        <p:spPr>
          <a:xfrm>
            <a:off x="4533998" y="4905777"/>
            <a:ext cx="4602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http://pytorch.org/tutorials/beginner/blitz/cifar10_tutorial.html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grpSp>
        <p:nvGrpSpPr>
          <p:cNvPr id="284" name="Shape 284"/>
          <p:cNvGrpSpPr/>
          <p:nvPr/>
        </p:nvGrpSpPr>
        <p:grpSpPr>
          <a:xfrm>
            <a:off x="2830688" y="2116569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285" name="Shape 28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Shape 286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  <a:endParaRPr sz="500"/>
            </a:p>
          </p:txBody>
        </p:sp>
      </p:grpSp>
      <p:grpSp>
        <p:nvGrpSpPr>
          <p:cNvPr id="287" name="Shape 287"/>
          <p:cNvGrpSpPr/>
          <p:nvPr/>
        </p:nvGrpSpPr>
        <p:grpSpPr>
          <a:xfrm>
            <a:off x="2870510" y="3630400"/>
            <a:ext cx="4183643" cy="561825"/>
            <a:chOff x="0" y="-15"/>
            <a:chExt cx="11156380" cy="1498200"/>
          </a:xfrm>
        </p:grpSpPr>
        <p:pic>
          <p:nvPicPr>
            <p:cNvPr descr="OConiHf09-3d1otJoHaUncKi3XSNZkQPgVumx2XiTNfuVheUQ6MSRNoKzIXk879J6HutJbPBIFdziSubsjW7vjiSkbqaPN0ntv28n02E-m8c_7HbWHnAJD2rqssPlMh3a3nxxA3D_vM.png" id="288" name="Shape 28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Shape 289"/>
            <p:cNvSpPr txBox="1"/>
            <p:nvPr/>
          </p:nvSpPr>
          <p:spPr>
            <a:xfrm>
              <a:off x="1417180" y="-15"/>
              <a:ext cx="97392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pic>
        <p:nvPicPr>
          <p:cNvPr descr="6VqhwWvXFhSt2CvTqHgSYEBekFdAvqQdVm9fUSw_5YppHeIrOB_3z1v0WcKRPyyRiE61zuf7KkaOhmkjcESVNLvd3PCPS53qN5WwmvVNhITUH-g3IZ4iuLdrmZQgYajSnza1vLFX2Lc.png" id="290" name="Shape 29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23750" y="660450"/>
            <a:ext cx="559675" cy="5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/>
        </p:nvSpPr>
        <p:spPr>
          <a:xfrm>
            <a:off x="2656157" y="750792"/>
            <a:ext cx="3567052" cy="304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pic>
        <p:nvPicPr>
          <p:cNvPr id="292" name="Shape 29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32345" y="1116245"/>
            <a:ext cx="2781200" cy="7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1549325" y="1595075"/>
            <a:ext cx="7027500" cy="2818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68300" lvl="0" marL="457200" rtl="0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torch.optim.Adagrad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torch.optim.Adam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torch.optim.Adamax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torch.optim.ASGD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torch.optim.LBFGS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torch.optim.RMSprop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torch.optim.Rprop</a:t>
            </a:r>
            <a:endParaRPr sz="2200"/>
          </a:p>
          <a:p>
            <a: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torch.optim.SGD</a:t>
            </a:r>
            <a:endParaRPr sz="2200"/>
          </a:p>
        </p:txBody>
      </p:sp>
      <p:sp>
        <p:nvSpPr>
          <p:cNvPr id="298" name="Shape 298"/>
          <p:cNvSpPr txBox="1"/>
          <p:nvPr/>
        </p:nvSpPr>
        <p:spPr>
          <a:xfrm>
            <a:off x="4723325" y="4675000"/>
            <a:ext cx="47700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http://pytorch.org/docs/master/optim.html#algorithms</a:t>
            </a:r>
            <a:r>
              <a:rPr lang="en"/>
              <a:t> </a:t>
            </a:r>
            <a:endParaRPr/>
          </a:p>
        </p:txBody>
      </p:sp>
      <p:sp>
        <p:nvSpPr>
          <p:cNvPr id="299" name="Shape 29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5-1: Try other optimizers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5-2: Read more PyTorch examples</a:t>
            </a:r>
            <a:endParaRPr/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42900" lvl="0" marL="457200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http://pytorch.org/tutorials/beginner/pytorch_with_examples.html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10" name="Shape 3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1" name="Shape 3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>
            <a:off x="4935901" y="2022540"/>
            <a:ext cx="39627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252825" y="-42997"/>
            <a:ext cx="82809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PyTorch forward/backward</a:t>
            </a:r>
            <a:endParaRPr/>
          </a:p>
        </p:txBody>
      </p:sp>
      <p:pic>
        <p:nvPicPr>
          <p:cNvPr descr="Image"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1725" y="996525"/>
            <a:ext cx="5923750" cy="13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152400" y="762000"/>
            <a:ext cx="7995000" cy="41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(torch.Tensor([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R</a:t>
            </a:r>
            <a:r>
              <a:rPr lang="en"/>
              <a:t>hythm</a:t>
            </a:r>
            <a:r>
              <a:rPr lang="en"/>
              <a:t> </a:t>
            </a:r>
            <a:endParaRPr/>
          </a:p>
        </p:txBody>
      </p:sp>
      <p:pic>
        <p:nvPicPr>
          <p:cNvPr descr="2yYhr_VuwmB_l4ddk_Fj4pnr0PXe-0yjoYM_XG0ZZE1k3bE0HeO8-U__pKBI20Knfh7_heXn673ERI4VZkw-fDXWiMoEozis9OmlzVKDKkiDD2VWyZss37sWZTkAxzKdWHFCXbaZO2M.png"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566" y="2812621"/>
            <a:ext cx="487933" cy="484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2260473" y="2774331"/>
            <a:ext cx="3061350" cy="56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loss and optimizer 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 from PyTorch API)</a:t>
            </a:r>
            <a:endParaRPr sz="500"/>
          </a:p>
        </p:txBody>
      </p:sp>
      <p:pic>
        <p:nvPicPr>
          <p:cNvPr descr="OConiHf09-3d1otJoHaUncKi3XSNZkQPgVumx2XiTNfuVheUQ6MSRNoKzIXk879J6HutJbPBIFdziSubsjW7vjiSkbqaPN0ntv28n02E-m8c_7HbWHnAJD2rqssPlMh3a3nxxA3D_vM.png"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9583" y="3838842"/>
            <a:ext cx="488202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2241028" y="3800600"/>
            <a:ext cx="3647138" cy="56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cycle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(forward, backward, update)</a:t>
            </a:r>
            <a:endParaRPr sz="500"/>
          </a:p>
        </p:txBody>
      </p:sp>
      <p:pic>
        <p:nvPicPr>
          <p:cNvPr descr="6VqhwWvXFhSt2CvTqHgSYEBekFdAvqQdVm9fUSw_5YppHeIrOB_3z1v0WcKRPyyRiE61zuf7KkaOhmkjcESVNLvd3PCPS53qN5WwmvVNhITUH-g3IZ4iuLdrmZQgYajSnza1vLFX2Lc.png" id="174" name="Shape 1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9582" y="1712227"/>
            <a:ext cx="527129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2311979" y="1802575"/>
            <a:ext cx="4756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 with Variables</a:t>
            </a:r>
            <a:endParaRPr sz="500"/>
          </a:p>
        </p:txBody>
      </p:sp>
      <p:pic>
        <p:nvPicPr>
          <p:cNvPr descr="Image" id="176" name="Shape 1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622689">
            <a:off x="202188" y="645149"/>
            <a:ext cx="2496024" cy="6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definition (3x1)</a:t>
            </a:r>
            <a:endParaRPr/>
          </a:p>
        </p:txBody>
      </p:sp>
      <p:pic>
        <p:nvPicPr>
          <p:cNvPr descr="Image"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3" name="Shape 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67" y="1012978"/>
            <a:ext cx="6718088" cy="425982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84652" y="1998590"/>
            <a:ext cx="6960900" cy="324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class in PyTorch way</a:t>
            </a:r>
            <a:endParaRPr/>
          </a:p>
        </p:txBody>
      </p:sp>
      <p:pic>
        <p:nvPicPr>
          <p:cNvPr descr="Image"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1" name="Shape 1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67" y="1012978"/>
            <a:ext cx="6718088" cy="42598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192" name="Shape 1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5407" y="310152"/>
            <a:ext cx="527129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41738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Construct loss and optimizer </a:t>
            </a:r>
            <a:endParaRPr/>
          </a:p>
        </p:txBody>
      </p:sp>
      <p:pic>
        <p:nvPicPr>
          <p:cNvPr descr="Image"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00" name="Shape 2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60138" y="2276424"/>
            <a:ext cx="8325600" cy="270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2yYhr_VuwmB_l4ddk_Fj4pnr0PXe-0yjoYM_XG0ZZE1k3bE0HeO8-U__pKBI20Knfh7_heXn673ERI4VZkw-fDXWiMoEozis9OmlzVKDKkiDD2VWyZss37sWZTkAxzKdWHFCXbaZO2M.png" id="202" name="Shape 2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74141" y="310396"/>
            <a:ext cx="487934" cy="48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512125" y="70250"/>
            <a:ext cx="7031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loss, backward, step</a:t>
            </a:r>
            <a:endParaRPr/>
          </a:p>
        </p:txBody>
      </p:sp>
      <p:pic>
        <p:nvPicPr>
          <p:cNvPr descr="Image"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10" name="Shape 2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ConiHf09-3d1otJoHaUncKi3XSNZkQPgVumx2XiTNfuVheUQ6MSRNoKzIXk879J6HutJbPBIFdziSubsjW7vjiSkbqaPN0ntv28n02E-m8c_7HbWHnAJD2rqssPlMh3a3nxxA3D_vM.png" id="211" name="Shape 2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8" y="310142"/>
            <a:ext cx="488202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5540871" y="4913949"/>
            <a:ext cx="358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https://github.com/jcjohnson/pytorch-examples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218" name="Shape 2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688" y="1195944"/>
            <a:ext cx="8052112" cy="378746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4350775" y="3883475"/>
            <a:ext cx="4651500" cy="88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x="512125" y="70250"/>
            <a:ext cx="7031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loss, backward, step</a:t>
            </a:r>
            <a:endParaRPr/>
          </a:p>
        </p:txBody>
      </p:sp>
      <p:pic>
        <p:nvPicPr>
          <p:cNvPr descr="OConiHf09-3d1otJoHaUncKi3XSNZkQPgVumx2XiTNfuVheUQ6MSRNoKzIXk879J6HutJbPBIFdziSubsjW7vjiSkbqaPN0ntv28n02E-m8c_7HbWHnAJD2rqssPlMh3a3nxxA3D_vM.png" id="221" name="Shape 2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8" y="310142"/>
            <a:ext cx="488202" cy="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