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Merriweather Sans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74650D-FE73-4BFF-94CD-3E96CD81FB7B}">
  <a:tblStyle styleId="{4074650D-FE73-4BFF-94CD-3E96CD81FB7B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  <a:tblStyle styleId="{978343FC-CA6F-48A3-AF7A-76C1472BB094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B8B8B8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</a:band1H>
    <a:band2H>
      <a:tcTxStyle b="off" i="off"/>
      <a:tcStyle>
        <a:fill>
          <a:solidFill>
            <a:srgbClr val="E1E0D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1DAD0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60606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2929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1710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HelveticaNeue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GillSans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MerriweatherSans-bold.fntdata"/><Relationship Id="rId36" Type="http://schemas.openxmlformats.org/officeDocument/2006/relationships/font" Target="fonts/MerriweatherSans-regular.fntdata"/><Relationship Id="rId39" Type="http://schemas.openxmlformats.org/officeDocument/2006/relationships/font" Target="fonts/MerriweatherSans-boldItalic.fntdata"/><Relationship Id="rId38" Type="http://schemas.openxmlformats.org/officeDocument/2006/relationships/font" Target="fonts/MerriweatherSans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7.jp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7.jp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Relationship Id="rId7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pytorch.org/docs/master/nn.html" TargetMode="External"/><Relationship Id="rId4" Type="http://schemas.openxmlformats.org/officeDocument/2006/relationships/image" Target="../media/image31.png"/><Relationship Id="rId5" Type="http://schemas.openxmlformats.org/officeDocument/2006/relationships/hyperlink" Target="https://arxiv.org/pdf/1702.05659.pdf" TargetMode="External"/><Relationship Id="rId6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ytorch.org/tutorials/beginner/blitz/cifar10_tutorial.html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sigmoid</a:t>
            </a:r>
            <a:endParaRPr/>
          </a:p>
        </p:txBody>
      </p:sp>
      <p:graphicFrame>
        <p:nvGraphicFramePr>
          <p:cNvPr id="276" name="Shape 276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{4074650D-FE73-4BFF-94CD-3E96CD81FB7B}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Shape 277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{4074650D-FE73-4BFF-94CD-3E96CD81FB7B}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8" name="Shape 278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279" name="Shape 279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1" name="Shape 2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2" name="Shape 28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3" name="Shape 28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84" name="Shape 284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285" name="Shape 285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86" name="Shape 2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87" name="Shape 2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Shape 288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90" name="Shape 290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91" name="Shape 291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92" name="Shape 292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93" name="Shape 2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Shape 2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5" name="Shape 2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Cross Entropy Loss</a:t>
            </a:r>
            <a:endParaRPr/>
          </a:p>
        </p:txBody>
      </p:sp>
      <p:graphicFrame>
        <p:nvGraphicFramePr>
          <p:cNvPr id="303" name="Shape 303"/>
          <p:cNvGraphicFramePr/>
          <p:nvPr/>
        </p:nvGraphicFramePr>
        <p:xfrm>
          <a:off x="977127" y="384566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{4074650D-FE73-4BFF-94CD-3E96CD81FB7B}</a:tableStyleId>
              </a:tblPr>
              <a:tblGrid>
                <a:gridCol w="767925"/>
                <a:gridCol w="767925"/>
              </a:tblGrid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9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Shape 304"/>
          <p:cNvGraphicFramePr/>
          <p:nvPr/>
        </p:nvGraphicFramePr>
        <p:xfrm>
          <a:off x="2577195" y="384804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{4074650D-FE73-4BFF-94CD-3E96CD81FB7B}</a:tableStyleId>
              </a:tblPr>
              <a:tblGrid>
                <a:gridCol w="768900"/>
              </a:tblGrid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18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2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Shape 305"/>
          <p:cNvGrpSpPr/>
          <p:nvPr/>
        </p:nvGrpSpPr>
        <p:grpSpPr>
          <a:xfrm>
            <a:off x="1053381" y="1169472"/>
            <a:ext cx="2216439" cy="476213"/>
            <a:chOff x="0" y="0"/>
            <a:chExt cx="5910503" cy="1269900"/>
          </a:xfrm>
        </p:grpSpPr>
        <p:sp>
          <p:nvSpPr>
            <p:cNvPr id="306" name="Shape 306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07" name="Shape 30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08" name="Shape 3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" name="Shape 309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311" name="Shape 311"/>
          <p:cNvSpPr/>
          <p:nvPr/>
        </p:nvSpPr>
        <p:spPr>
          <a:xfrm>
            <a:off x="3475612" y="2161017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12" name="Shape 3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2675" y="2161017"/>
            <a:ext cx="1542714" cy="24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3" name="Shape 3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9175" y="2466674"/>
            <a:ext cx="1943266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4" name="Shape 3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248" y="3026699"/>
            <a:ext cx="1885556" cy="535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Shape 315"/>
          <p:cNvGrpSpPr/>
          <p:nvPr/>
        </p:nvGrpSpPr>
        <p:grpSpPr>
          <a:xfrm>
            <a:off x="4686973" y="1169472"/>
            <a:ext cx="3290883" cy="476213"/>
            <a:chOff x="0" y="0"/>
            <a:chExt cx="8775688" cy="1269900"/>
          </a:xfrm>
        </p:grpSpPr>
        <p:sp>
          <p:nvSpPr>
            <p:cNvPr id="316" name="Shape 31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17" name="Shape 3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18" name="Shape 3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Shape 31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20" name="Shape 32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21" name="Shape 321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22" name="Shape 32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23" name="Shape 3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0450" y="3026700"/>
            <a:ext cx="418958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3175" y="18540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Shape 3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2194" y="3921787"/>
            <a:ext cx="2513665" cy="1090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9175" y="4126395"/>
            <a:ext cx="1018200" cy="3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31625" y="105605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(Binary) Cross Entropy Loss</a:t>
            </a:r>
            <a:endParaRPr/>
          </a:p>
        </p:txBody>
      </p:sp>
      <p:graphicFrame>
        <p:nvGraphicFramePr>
          <p:cNvPr id="332" name="Shape 332"/>
          <p:cNvGraphicFramePr/>
          <p:nvPr/>
        </p:nvGraphicFramePr>
        <p:xfrm>
          <a:off x="224635" y="219891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{978343FC-CA6F-48A3-AF7A-76C1472BB094}</a:tableStyleId>
              </a:tblPr>
              <a:tblGrid>
                <a:gridCol w="842275"/>
                <a:gridCol w="1150975"/>
                <a:gridCol w="2264575"/>
              </a:tblGrid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y_pred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loss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0.8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/>
                        <a:t>0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0.9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Shape 333"/>
          <p:cNvSpPr txBox="1"/>
          <p:nvPr/>
        </p:nvSpPr>
        <p:spPr>
          <a:xfrm>
            <a:off x="4954423" y="3693516"/>
            <a:ext cx="453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log(z)</a:t>
            </a:r>
            <a:endParaRPr sz="500"/>
          </a:p>
        </p:txBody>
      </p:sp>
      <p:sp>
        <p:nvSpPr>
          <p:cNvPr id="334" name="Shape 334"/>
          <p:cNvSpPr txBox="1"/>
          <p:nvPr/>
        </p:nvSpPr>
        <p:spPr>
          <a:xfrm flipH="1">
            <a:off x="8233225" y="1961550"/>
            <a:ext cx="297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500"/>
          </a:p>
        </p:txBody>
      </p:sp>
      <p:pic>
        <p:nvPicPr>
          <p:cNvPr descr="Image"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688" y="1062402"/>
            <a:ext cx="4948775" cy="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175" y="2046525"/>
            <a:ext cx="2683762" cy="2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3" name="Shape 343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44" name="Shape 34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45" name="Shape 3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46" name="Shape 3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7" name="Shape 34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48" name="Shape 348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49" name="Shape 34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50" name="Shape 35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51" name="Shape 3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2" name="Shape 3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3" name="Shape 3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5" name="Shape 3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2050" y="775700"/>
            <a:ext cx="2961950" cy="3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431625" y="-257650"/>
            <a:ext cx="82809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306510" y="2241392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Shape 363"/>
          <p:cNvGrpSpPr/>
          <p:nvPr/>
        </p:nvGrpSpPr>
        <p:grpSpPr>
          <a:xfrm>
            <a:off x="302863" y="1299415"/>
            <a:ext cx="3290883" cy="476213"/>
            <a:chOff x="0" y="0"/>
            <a:chExt cx="8775688" cy="1269900"/>
          </a:xfrm>
        </p:grpSpPr>
        <p:sp>
          <p:nvSpPr>
            <p:cNvPr id="364" name="Shape 36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65" name="Shape 3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66" name="Shape 3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7" name="Shape 36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68" name="Shape 368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69" name="Shape 36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370" name="Shape 37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descr="Image" id="371" name="Shape 3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961" y="2616986"/>
            <a:ext cx="1943267" cy="284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2" name="Shape 3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760" y="3974893"/>
            <a:ext cx="3676648" cy="5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/>
        </p:nvSpPr>
        <p:spPr>
          <a:xfrm>
            <a:off x="4487650" y="4562125"/>
            <a:ext cx="4506300" cy="373200"/>
          </a:xfrm>
          <a:prstGeom prst="rect">
            <a:avLst/>
          </a:prstGeom>
          <a:noFill/>
          <a:ln cap="flat" cmpd="sng" w="25400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12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2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74" name="Shape 3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2059" y="880139"/>
            <a:ext cx="3194915" cy="474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75" name="Shape 3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86046" y="3622729"/>
            <a:ext cx="4618355" cy="8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/>
          <p:nvPr/>
        </p:nvSpPr>
        <p:spPr>
          <a:xfrm>
            <a:off x="4049330" y="4119027"/>
            <a:ext cx="6069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377" name="Shape 37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875" y="1948125"/>
            <a:ext cx="1608500" cy="5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 txBox="1"/>
          <p:nvPr/>
        </p:nvSpPr>
        <p:spPr>
          <a:xfrm>
            <a:off x="4515975" y="1418563"/>
            <a:ext cx="4506300" cy="216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torch.nn.functional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11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F.sigmoid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114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Shape 392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393" name="Shape 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394" name="Shape 3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396" name="Shape 396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397" name="Shape 397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398" name="Shape 39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399" name="Shape 3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0" name="Shape 400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01" name="Shape 401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02" name="Shape 402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03" name="Shape 403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Shape 409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10" name="Shape 4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Shape 411"/>
          <p:cNvGrpSpPr/>
          <p:nvPr/>
        </p:nvGrpSpPr>
        <p:grpSpPr>
          <a:xfrm>
            <a:off x="3888702" y="2092550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412" name="Shape 4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Shape 413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(select from PyTorch API)</a:t>
              </a:r>
              <a:endParaRPr sz="500"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3903938" y="2887775"/>
            <a:ext cx="4021300" cy="561825"/>
            <a:chOff x="0" y="-24"/>
            <a:chExt cx="10723468" cy="1498200"/>
          </a:xfrm>
        </p:grpSpPr>
        <p:pic>
          <p:nvPicPr>
            <p:cNvPr descr="OConiHf09-3d1otJoHaUncKi3XSNZkQPgVumx2XiTNfuVheUQ6MSRNoKzIXk879J6HutJbPBIFdziSubsjW7vjiSkbqaPN0ntv28n02E-m8c_7HbWHnAJD2rqssPlMh3a3nxxA3D_vM.png" id="415" name="Shape 4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Shape 416"/>
            <p:cNvSpPr txBox="1"/>
            <p:nvPr/>
          </p:nvSpPr>
          <p:spPr>
            <a:xfrm>
              <a:off x="1417168" y="-24"/>
              <a:ext cx="93063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pic>
        <p:nvPicPr>
          <p:cNvPr descr="6VqhwWvXFhSt2CvTqHgSYEBekFdAvqQdVm9fUSw_5YppHeIrOB_3z1v0WcKRPyyRiE61zuf7KkaOhmkjcESVNLvd3PCPS53qN5WwmvVNhITUH-g3IZ4iuLdrmZQgYajSnza1vLFX2Lc.png" id="417" name="Shape 4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7357" y="943796"/>
            <a:ext cx="488203" cy="4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/>
        </p:nvSpPr>
        <p:spPr>
          <a:xfrm>
            <a:off x="3895249" y="1034125"/>
            <a:ext cx="3612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Font typeface="Helvetica Neue"/>
              <a:buNone/>
            </a:pPr>
            <a:r>
              <a:rPr b="1" i="0" lang="en" sz="1700" u="none" cap="none" strike="noStrike">
                <a:solidFill>
                  <a:srgbClr val="B41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your model using class</a:t>
            </a:r>
            <a:endParaRPr sz="500"/>
          </a:p>
        </p:txBody>
      </p:sp>
      <p:grpSp>
        <p:nvGrpSpPr>
          <p:cNvPr id="419" name="Shape 419"/>
          <p:cNvGrpSpPr/>
          <p:nvPr/>
        </p:nvGrpSpPr>
        <p:grpSpPr>
          <a:xfrm>
            <a:off x="3709942" y="1440286"/>
            <a:ext cx="3290883" cy="476212"/>
            <a:chOff x="0" y="0"/>
            <a:chExt cx="8775688" cy="1269900"/>
          </a:xfrm>
        </p:grpSpPr>
        <p:sp>
          <p:nvSpPr>
            <p:cNvPr id="420" name="Shape 42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21" name="Shape 4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22" name="Shape 4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3" name="Shape 42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4" name="Shape 42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25" name="Shape 42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26" name="Shape 42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4596114" y="145428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</a:t>
            </a:r>
            <a:endParaRPr/>
          </a:p>
        </p:txBody>
      </p:sp>
      <p:pic>
        <p:nvPicPr>
          <p:cNvPr descr="Image" id="432" name="Shape 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5203800" y="825350"/>
            <a:ext cx="2080500" cy="42783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0 1.6369143724441528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1 1.6119738817214966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2 1.5872894525527954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3 1.5628681182861328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4 1.5387169122695923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5 1.514843225479126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6 1.4912540912628174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7 1.467956781387329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8 1.4449583292007446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9 1.4222657680511475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10 1.3998862504959106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16D0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988 0.39138174057006836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989 0.39128318428993225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990 0.39118456840515137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991 0.3910861015319824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992 0.39098766446113586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993 0.3908892273902893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994 0.39079099893569946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995 0.39069271087646484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996 0.3905944228172302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997 0.39049631357192993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998 0.39039820432662964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999 0.3903001546859741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1 hour  1.0 False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16D01"/>
                </a:solidFill>
              </a:rPr>
              <a:t>predict 7 hours 7.0 True</a:t>
            </a:r>
            <a:endParaRPr sz="1000">
              <a:solidFill>
                <a:srgbClr val="016D0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Arial"/>
              <a:buNone/>
            </a:pPr>
            <a:r>
              <a:t/>
            </a:r>
            <a:endParaRPr sz="800">
              <a:solidFill>
                <a:srgbClr val="016D01"/>
              </a:solidFill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120388" y="39886"/>
            <a:ext cx="45063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90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 = torch.nn.Linear(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in and one out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F.sigmoid(</a:t>
            </a:r>
            <a:r>
              <a:rPr lang="en" sz="90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.linear(x))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y_pred = model(x_data)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loss.backward()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optimizer.step()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1 hour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hour_var = Variable(torch.Tensor([[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7 hours"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7.0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model(hour_var).data[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6-1: Try other activation functions</a:t>
            </a:r>
            <a:endParaRPr/>
          </a:p>
        </p:txBody>
      </p:sp>
      <p:grpSp>
        <p:nvGrpSpPr>
          <p:cNvPr id="440" name="Shape 440"/>
          <p:cNvGrpSpPr/>
          <p:nvPr/>
        </p:nvGrpSpPr>
        <p:grpSpPr>
          <a:xfrm>
            <a:off x="971526" y="2573015"/>
            <a:ext cx="3290883" cy="476213"/>
            <a:chOff x="0" y="0"/>
            <a:chExt cx="8775688" cy="1269900"/>
          </a:xfrm>
        </p:grpSpPr>
        <p:sp>
          <p:nvSpPr>
            <p:cNvPr id="441" name="Shape 441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442" name="Shape 4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43" name="Shape 4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4" name="Shape 444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45" name="Shape 445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46" name="Shape 446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447" name="Shape 447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pic>
        <p:nvPicPr>
          <p:cNvPr id="448" name="Shape 4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4750" y="1708657"/>
            <a:ext cx="2621826" cy="303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4" name="Shape 4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slides</a:t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" lvl="0" marL="39370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Building fun models</a:t>
            </a:r>
            <a:endParaRPr/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905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/>
              <a:t>Neural</a:t>
            </a: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Net components 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RNN</a:t>
            </a:r>
            <a:endParaRPr sz="2400"/>
          </a:p>
          <a:p>
            <a:pPr indent="-1651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Activations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Losses</a:t>
            </a:r>
            <a:endParaRPr sz="2400"/>
          </a:p>
          <a:p>
            <a:pPr indent="-1905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torch.nn</a:t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6096979" y="4854602"/>
            <a:ext cx="2919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http://pytorch.org/docs/master/nn.html</a:t>
            </a:r>
            <a:endParaRPr sz="500"/>
          </a:p>
        </p:txBody>
      </p:sp>
      <p:pic>
        <p:nvPicPr>
          <p:cNvPr descr="Image" id="474" name="Shape 4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37" y="492919"/>
            <a:ext cx="2063206" cy="163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5" name="Shape 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4462" y="161131"/>
            <a:ext cx="2343813" cy="46028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6" name="Shape 4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69" y="2800350"/>
            <a:ext cx="2053708" cy="1595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Shape 477"/>
          <p:cNvGrpSpPr/>
          <p:nvPr/>
        </p:nvGrpSpPr>
        <p:grpSpPr>
          <a:xfrm>
            <a:off x="3117056" y="1543050"/>
            <a:ext cx="2536826" cy="3343103"/>
            <a:chOff x="0" y="0"/>
            <a:chExt cx="6764869" cy="8914943"/>
          </a:xfrm>
        </p:grpSpPr>
        <p:pic>
          <p:nvPicPr>
            <p:cNvPr descr="Image" id="478" name="Shape 4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7800" y="114300"/>
              <a:ext cx="6369674" cy="84565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79" name="Shape 47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6764869" cy="89149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755475" y="1990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functions</a:t>
            </a:r>
            <a:endParaRPr/>
          </a:p>
        </p:txBody>
      </p:sp>
      <p:sp>
        <p:nvSpPr>
          <p:cNvPr id="485" name="Shape 485"/>
          <p:cNvSpPr txBox="1"/>
          <p:nvPr/>
        </p:nvSpPr>
        <p:spPr>
          <a:xfrm>
            <a:off x="182996" y="4930802"/>
            <a:ext cx="29613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http://pytorch.org/docs/master/nn.html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descr="Image" id="486" name="Shape 4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744" y="490538"/>
            <a:ext cx="2334335" cy="43936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4773715" y="4410102"/>
            <a:ext cx="268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https://arxiv.org/pdf/1702.05659.pdf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pic>
        <p:nvPicPr>
          <p:cNvPr id="488" name="Shape 4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3254" y="1315982"/>
            <a:ext cx="5003551" cy="29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torch.optim</a:t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5978716" y="4854602"/>
            <a:ext cx="3155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http://pytorch.org/docs/master/optim.html</a:t>
            </a:r>
            <a:endParaRPr sz="500"/>
          </a:p>
        </p:txBody>
      </p:sp>
      <p:sp>
        <p:nvSpPr>
          <p:cNvPr id="495" name="Shape 495"/>
          <p:cNvSpPr txBox="1"/>
          <p:nvPr/>
        </p:nvSpPr>
        <p:spPr>
          <a:xfrm>
            <a:off x="1636648" y="1829850"/>
            <a:ext cx="49743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torch.optim.Adadelta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torch.optim.Adagrad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torch.optim.Adamax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torch.optim.ASGD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torch.optim.RMSprop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torch.optim.Rprop</a:t>
            </a:r>
            <a:endParaRPr sz="500"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80B9"/>
              </a:buClr>
              <a:buSzPts val="2400"/>
              <a:buFont typeface="Helvetica Neue"/>
              <a:buChar char="•"/>
            </a:pPr>
            <a:r>
              <a:rPr b="1" i="1" lang="en" sz="1700" u="none" cap="none" strike="noStrike">
                <a:solidFill>
                  <a:srgbClr val="2980B9"/>
                </a:solidFill>
              </a:rPr>
              <a:t>class</a:t>
            </a:r>
            <a:r>
              <a:rPr i="0" lang="en" sz="1700" u="none" cap="none" strike="noStrike">
                <a:solidFill>
                  <a:srgbClr val="000000"/>
                </a:solidFill>
              </a:rPr>
              <a:t>torch.optim.SGD</a:t>
            </a:r>
            <a:endParaRPr sz="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x="1058618" y="70247"/>
            <a:ext cx="7026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Three simple steps</a:t>
            </a:r>
            <a:endParaRPr/>
          </a:p>
        </p:txBody>
      </p:sp>
      <p:sp>
        <p:nvSpPr>
          <p:cNvPr id="501" name="Shape 501"/>
          <p:cNvSpPr txBox="1"/>
          <p:nvPr/>
        </p:nvSpPr>
        <p:spPr>
          <a:xfrm>
            <a:off x="6763990" y="4905777"/>
            <a:ext cx="143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grpSp>
        <p:nvGrpSpPr>
          <p:cNvPr id="502" name="Shape 502"/>
          <p:cNvGrpSpPr/>
          <p:nvPr/>
        </p:nvGrpSpPr>
        <p:grpSpPr>
          <a:xfrm>
            <a:off x="2765846" y="2467298"/>
            <a:ext cx="3612257" cy="561825"/>
            <a:chOff x="0" y="-1"/>
            <a:chExt cx="9632685" cy="1498200"/>
          </a:xfrm>
        </p:grpSpPr>
        <p:pic>
          <p:nvPicPr>
            <p:cNvPr descr="2yYhr_VuwmB_l4ddk_Fj4pnr0PXe-0yjoYM_XG0ZZE1k3bE0HeO8-U__pKBI20Knfh7_heXn673ERI4VZkw-fDXWiMoEozis9OmlzVKDKkiDD2VWyZss37sWZTkAxzKdWHFCXbaZO2M.png" id="503" name="Shape 50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02105"/>
              <a:ext cx="1301156" cy="1291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Shape 504"/>
            <p:cNvSpPr txBox="1"/>
            <p:nvPr/>
          </p:nvSpPr>
          <p:spPr>
            <a:xfrm>
              <a:off x="1469085" y="-1"/>
              <a:ext cx="8163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Construct loss and optimizer 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(select from PyTorch API)</a:t>
              </a:r>
              <a:endParaRPr sz="500"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2773000" y="3542725"/>
            <a:ext cx="4542272" cy="561825"/>
            <a:chOff x="0" y="31"/>
            <a:chExt cx="12112726" cy="1498200"/>
          </a:xfrm>
        </p:grpSpPr>
        <p:pic>
          <p:nvPicPr>
            <p:cNvPr descr="OConiHf09-3d1otJoHaUncKi3XSNZkQPgVumx2XiTNfuVheUQ6MSRNoKzIXk879J6HutJbPBIFdziSubsjW7vjiSkbqaPN0ntv28n02E-m8c_7HbWHnAJD2rqssPlMh3a3nxxA3D_vM.png" id="506" name="Shape 50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02004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Shape 507"/>
            <p:cNvSpPr txBox="1"/>
            <p:nvPr/>
          </p:nvSpPr>
          <p:spPr>
            <a:xfrm>
              <a:off x="1417126" y="31"/>
              <a:ext cx="10695600" cy="14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 cycle</a:t>
              </a:r>
              <a:endParaRPr sz="500"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C7F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004C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(forward, backward, update)</a:t>
              </a:r>
              <a:endParaRPr sz="500"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740438" y="1468386"/>
            <a:ext cx="4122724" cy="484700"/>
            <a:chOff x="0" y="0"/>
            <a:chExt cx="10993930" cy="1292533"/>
          </a:xfrm>
        </p:grpSpPr>
        <p:pic>
          <p:nvPicPr>
            <p:cNvPr descr="6VqhwWvXFhSt2CvTqHgSYEBekFdAvqQdVm9fUSw_5YppHeIrOB_3z1v0WcKRPyyRiE61zuf7KkaOhmkjcESVNLvd3PCPS53qN5WwmvVNhITUH-g3IZ4iuLdrmZQgYajSnza1vLFX2Lc.png" id="509" name="Shape 50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301873" cy="1292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Shape 510"/>
            <p:cNvSpPr txBox="1"/>
            <p:nvPr/>
          </p:nvSpPr>
          <p:spPr>
            <a:xfrm>
              <a:off x="1471030" y="240903"/>
              <a:ext cx="9522900" cy="8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41600"/>
                </a:buClr>
                <a:buFont typeface="Helvetica Neue"/>
                <a:buNone/>
              </a:pPr>
              <a:r>
                <a:rPr b="1" i="0" lang="en" sz="1700" u="none" cap="none" strike="noStrike">
                  <a:solidFill>
                    <a:srgbClr val="B41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 your model using class</a:t>
              </a:r>
              <a:endParaRPr sz="5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6-1</a:t>
            </a:r>
            <a:endParaRPr/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45720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different optimizers</a:t>
            </a:r>
            <a:endParaRPr sz="2400"/>
          </a:p>
          <a:p>
            <a:pPr indent="-38100" lvl="0" marL="39370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1" name="Shape 5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2" name="Shape 5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4766075" y="2022550"/>
            <a:ext cx="3728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 and Deep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6: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Logistic Regression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  <a:endParaRPr/>
          </a:p>
        </p:txBody>
      </p:sp>
      <p:graphicFrame>
        <p:nvGraphicFramePr>
          <p:cNvPr id="173" name="Shape 173"/>
          <p:cNvGraphicFramePr/>
          <p:nvPr/>
        </p:nvGraphicFramePr>
        <p:xfrm>
          <a:off x="1281311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{4074650D-FE73-4BFF-94CD-3E96CD81FB7B}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4" name="Shape 17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75" name="Shape 17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6" name="Shape 1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7" name="Shape 1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8" name="Shape 178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Binary prediction (0 or 1) is very useful!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17145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Spent </a:t>
            </a:r>
            <a:r>
              <a:rPr i="1" lang="en" sz="2100"/>
              <a:t>N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hours for study,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pass or fail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GPA and GRE scores for the HKUST PHD program,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admit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Soccer game against Japan,</a:t>
            </a:r>
            <a:r>
              <a:rPr b="1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win or lose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She/he looks good, </a:t>
            </a:r>
            <a:r>
              <a:rPr b="0" i="0" lang="en" sz="2100" u="none" cap="none" strike="noStrike">
                <a:solidFill>
                  <a:srgbClr val="0076B9"/>
                </a:solidFill>
                <a:latin typeface="Gill Sans"/>
                <a:ea typeface="Gill Sans"/>
                <a:cs typeface="Gill Sans"/>
                <a:sym typeface="Gill Sans"/>
              </a:rPr>
              <a:t>propose or not</a:t>
            </a: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2100"/>
          </a:p>
          <a:p>
            <a:pPr indent="-17145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sz="2100"/>
          </a:p>
        </p:txBody>
      </p:sp>
      <p:pic>
        <p:nvPicPr>
          <p:cNvPr descr="Image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850" y="3557303"/>
            <a:ext cx="2086928" cy="15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Linear to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binary (pass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fail</a:t>
            </a:r>
            <a:r>
              <a:rPr lang="en"/>
              <a:t>, 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"/>
              <a:t>/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1)</a:t>
            </a:r>
            <a:endParaRPr/>
          </a:p>
        </p:txBody>
      </p:sp>
      <p:graphicFrame>
        <p:nvGraphicFramePr>
          <p:cNvPr id="192" name="Shape 192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{4074650D-FE73-4BFF-94CD-3E96CD81FB7B}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Shape 193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{4074650D-FE73-4BFF-94CD-3E96CD81FB7B}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4" name="Shape 194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195" name="Shape 195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96" name="Shape 1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97" name="Shape 1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Shape 198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regression:  pass/fail (0 or 1)</a:t>
            </a:r>
            <a:endParaRPr/>
          </a:p>
        </p:txBody>
      </p:sp>
      <p:graphicFrame>
        <p:nvGraphicFramePr>
          <p:cNvPr id="205" name="Shape 205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{4074650D-FE73-4BFF-94CD-3E96CD81FB7B}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Shape 206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{4074650D-FE73-4BFF-94CD-3E96CD81FB7B}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7" name="Shape 207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08" name="Shape 208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09" name="Shape 2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0" name="Shape 2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Shape 211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14" name="Shape 214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15" name="Shape 2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6" name="Shape 2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7" name="Shape 217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19" name="Shape 219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20" name="Shape 220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21" name="Shape 221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27" name="Shape 227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{4074650D-FE73-4BFF-94CD-3E96CD81FB7B}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Shape 228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{4074650D-FE73-4BFF-94CD-3E96CD81FB7B}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9" name="Shape 229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30" name="Shape 23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1" name="Shape 2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2" name="Shape 2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Shape 23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4" name="Shape 234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35" name="Shape 235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36" name="Shape 236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37" name="Shape 2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38" name="Shape 2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Shape 239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0" name="Shape 240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41" name="Shape 241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42" name="Shape 242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43" name="Shape 243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44" name="Shape 2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Meet </a:t>
            </a: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igmoid</a:t>
            </a:r>
            <a:endParaRPr/>
          </a:p>
        </p:txBody>
      </p:sp>
      <p:graphicFrame>
        <p:nvGraphicFramePr>
          <p:cNvPr id="251" name="Shape 251"/>
          <p:cNvGraphicFramePr/>
          <p:nvPr/>
        </p:nvGraphicFramePr>
        <p:xfrm>
          <a:off x="614560" y="2764541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{4074650D-FE73-4BFF-94CD-3E96CD81FB7B}</a:tableStyleId>
              </a:tblPr>
              <a:tblGrid>
                <a:gridCol w="1108250"/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Points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Shape 252"/>
          <p:cNvGraphicFramePr/>
          <p:nvPr/>
        </p:nvGraphicFramePr>
        <p:xfrm>
          <a:off x="2853456" y="276454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{4074650D-FE73-4BFF-94CD-3E96CD81FB7B}</a:tableStyleId>
              </a:tblPr>
              <a:tblGrid>
                <a:gridCol w="1108250"/>
              </a:tblGrid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fail/pass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2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cap="none" strike="noStrike"/>
                        <a:t>?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3" name="Shape 253"/>
          <p:cNvGrpSpPr/>
          <p:nvPr/>
        </p:nvGrpSpPr>
        <p:grpSpPr>
          <a:xfrm>
            <a:off x="1230795" y="1802036"/>
            <a:ext cx="2216439" cy="476213"/>
            <a:chOff x="0" y="0"/>
            <a:chExt cx="5910503" cy="1269900"/>
          </a:xfrm>
        </p:grpSpPr>
        <p:sp>
          <p:nvSpPr>
            <p:cNvPr id="254" name="Shape 254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55" name="Shape 2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6" name="Shape 2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Shape 25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grpSp>
        <p:nvGrpSpPr>
          <p:cNvPr id="259" name="Shape 259"/>
          <p:cNvGrpSpPr/>
          <p:nvPr/>
        </p:nvGrpSpPr>
        <p:grpSpPr>
          <a:xfrm>
            <a:off x="4977120" y="1802036"/>
            <a:ext cx="3290883" cy="476213"/>
            <a:chOff x="0" y="0"/>
            <a:chExt cx="8775688" cy="1269900"/>
          </a:xfrm>
        </p:grpSpPr>
        <p:sp>
          <p:nvSpPr>
            <p:cNvPr id="260" name="Shape 260"/>
            <p:cNvSpPr/>
            <p:nvPr/>
          </p:nvSpPr>
          <p:spPr>
            <a:xfrm>
              <a:off x="19237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261" name="Shape 2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9166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62" name="Shape 2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Shape 263"/>
            <p:cNvCxnSpPr/>
            <p:nvPr/>
          </p:nvCxnSpPr>
          <p:spPr>
            <a:xfrm>
              <a:off x="7147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4" name="Shape 264"/>
            <p:cNvCxnSpPr/>
            <p:nvPr/>
          </p:nvCxnSpPr>
          <p:spPr>
            <a:xfrm>
              <a:off x="4011952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65" name="Shape 265"/>
            <p:cNvSpPr/>
            <p:nvPr/>
          </p:nvSpPr>
          <p:spPr>
            <a:xfrm>
              <a:off x="5184779" y="0"/>
              <a:ext cx="1662000" cy="1269900"/>
            </a:xfrm>
            <a:prstGeom prst="rect">
              <a:avLst/>
            </a:prstGeom>
            <a:solidFill>
              <a:srgbClr val="F3B802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Sigmoid</a:t>
              </a:r>
              <a:endParaRPr sz="500"/>
            </a:p>
          </p:txBody>
        </p:sp>
        <p:cxnSp>
          <p:nvCxnSpPr>
            <p:cNvPr id="266" name="Shape 266"/>
            <p:cNvCxnSpPr/>
            <p:nvPr/>
          </p:nvCxnSpPr>
          <p:spPr>
            <a:xfrm>
              <a:off x="6922275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67" name="Shape 267"/>
          <p:cNvSpPr/>
          <p:nvPr/>
        </p:nvSpPr>
        <p:spPr>
          <a:xfrm>
            <a:off x="3703129" y="1916483"/>
            <a:ext cx="1018200" cy="247500"/>
          </a:xfrm>
          <a:prstGeom prst="rightArrow">
            <a:avLst>
              <a:gd fmla="val 25034" name="adj1"/>
              <a:gd fmla="val 10296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268" name="Shape 2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8163" y="2842804"/>
            <a:ext cx="4227862" cy="183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350" y="3096750"/>
            <a:ext cx="1608500" cy="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4250" y="998032"/>
            <a:ext cx="1608500" cy="33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