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6" r:id="rId4"/>
    <p:sldMasterId id="2147483687" r:id="rId5"/>
    <p:sldMasterId id="2147483688" r:id="rId6"/>
    <p:sldMasterId id="214748368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5143500" cx="9144000"/>
  <p:notesSz cx="6858000" cy="9144000"/>
  <p:embeddedFontLst>
    <p:embeddedFont>
      <p:font typeface="Merriweather Sans"/>
      <p:regular r:id="rId31"/>
      <p:bold r:id="rId32"/>
      <p:italic r:id="rId33"/>
      <p:boldItalic r:id="rId34"/>
    </p:embeddedFont>
    <p:embeddedFont>
      <p:font typeface="Helvetica Neue"/>
      <p:regular r:id="rId35"/>
      <p:bold r:id="rId36"/>
      <p:italic r:id="rId37"/>
      <p:boldItalic r:id="rId38"/>
    </p:embeddedFont>
    <p:embeddedFont>
      <p:font typeface="Helvetica Neue Light"/>
      <p:regular r:id="rId39"/>
      <p:bold r:id="rId40"/>
      <p:italic r:id="rId41"/>
      <p:boldItalic r:id="rId42"/>
    </p:embeddedFont>
    <p:embeddedFont>
      <p:font typeface="Gill Sans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D2DCB3A-654A-4933-BFF7-822FEC63D8A2}">
  <a:tblStyle styleId="{DD2DCB3A-654A-4933-BFF7-822FEC63D8A2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.fntdata"/><Relationship Id="rId20" Type="http://schemas.openxmlformats.org/officeDocument/2006/relationships/slide" Target="slides/slide12.xml"/><Relationship Id="rId42" Type="http://schemas.openxmlformats.org/officeDocument/2006/relationships/font" Target="fonts/HelveticaNeueLight-boldItalic.fntdata"/><Relationship Id="rId41" Type="http://schemas.openxmlformats.org/officeDocument/2006/relationships/font" Target="fonts/HelveticaNeueLight-italic.fntdata"/><Relationship Id="rId22" Type="http://schemas.openxmlformats.org/officeDocument/2006/relationships/slide" Target="slides/slide14.xml"/><Relationship Id="rId44" Type="http://schemas.openxmlformats.org/officeDocument/2006/relationships/font" Target="fonts/GillSans-bold.fntdata"/><Relationship Id="rId21" Type="http://schemas.openxmlformats.org/officeDocument/2006/relationships/slide" Target="slides/slide13.xml"/><Relationship Id="rId43" Type="http://schemas.openxmlformats.org/officeDocument/2006/relationships/font" Target="fonts/GillSans-regular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MerriweatherSans-regular.fntdata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MerriweatherSans-italic.fntdata"/><Relationship Id="rId10" Type="http://schemas.openxmlformats.org/officeDocument/2006/relationships/slide" Target="slides/slide2.xml"/><Relationship Id="rId32" Type="http://schemas.openxmlformats.org/officeDocument/2006/relationships/font" Target="fonts/MerriweatherSans-bold.fntdata"/><Relationship Id="rId13" Type="http://schemas.openxmlformats.org/officeDocument/2006/relationships/slide" Target="slides/slide5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4.xml"/><Relationship Id="rId34" Type="http://schemas.openxmlformats.org/officeDocument/2006/relationships/font" Target="fonts/MerriweatherSans-boldItalic.fntdata"/><Relationship Id="rId15" Type="http://schemas.openxmlformats.org/officeDocument/2006/relationships/slide" Target="slides/slide7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6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9.xml"/><Relationship Id="rId39" Type="http://schemas.openxmlformats.org/officeDocument/2006/relationships/font" Target="fonts/HelveticaNeueLight-regular.fntdata"/><Relationship Id="rId16" Type="http://schemas.openxmlformats.org/officeDocument/2006/relationships/slide" Target="slides/slide8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hyperlink" Target="http://rasbt.github.io/mlxtend/user_guide/general_concepts/activation-function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hyperlink" Target="http://rasbt.github.io/mlxtend/user_guide/general_concepts/activation-functions/" TargetMode="External"/><Relationship Id="rId6" Type="http://schemas.openxmlformats.org/officeDocument/2006/relationships/image" Target="../media/image24.png"/><Relationship Id="rId7" Type="http://schemas.openxmlformats.org/officeDocument/2006/relationships/hyperlink" Target="http://excelsior-cjh.tistory.com/entry/RNN-LSTMLong-Short-Term-Memory-network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hyperlink" Target="http://rasbt.github.io/mlxtend/user_guide/general_concepts/activation-functions/" TargetMode="External"/><Relationship Id="rId6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hyperlink" Target="http://rasbt.github.io/mlxtend/user_guide/general_concepts/activation-functions/" TargetMode="External"/><Relationship Id="rId8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ashee87.github.io/data%20science/deep%20learning/visualising-activation-functions-in-neural-networks/" TargetMode="External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Relationship Id="rId4" Type="http://schemas.openxmlformats.org/officeDocument/2006/relationships/image" Target="../media/image18.png"/><Relationship Id="rId5" Type="http://schemas.openxmlformats.org/officeDocument/2006/relationships/image" Target="../media/image2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jp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jp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8" name="Shape 1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70" name="Shape 1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&amp; Deep</a:t>
            </a:r>
            <a:endParaRPr sz="500"/>
          </a:p>
        </p:txBody>
      </p:sp>
      <p:sp>
        <p:nvSpPr>
          <p:cNvPr id="172" name="Shape 172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Wide!</a:t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3289275" y="1411800"/>
            <a:ext cx="10449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313" name="Shape 3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866" y="1442898"/>
            <a:ext cx="404221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Shape 314"/>
          <p:cNvCxnSpPr/>
          <p:nvPr/>
        </p:nvCxnSpPr>
        <p:spPr>
          <a:xfrm>
            <a:off x="2659943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5" name="Shape 315"/>
          <p:cNvCxnSpPr/>
          <p:nvPr/>
        </p:nvCxnSpPr>
        <p:spPr>
          <a:xfrm>
            <a:off x="4376308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6" name="Shape 316"/>
          <p:cNvSpPr/>
          <p:nvPr/>
        </p:nvSpPr>
        <p:spPr>
          <a:xfrm>
            <a:off x="4986827" y="1411800"/>
            <a:ext cx="8652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17" name="Shape 317"/>
          <p:cNvCxnSpPr/>
          <p:nvPr/>
        </p:nvCxnSpPr>
        <p:spPr>
          <a:xfrm>
            <a:off x="5891287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8" name="Shape 318"/>
          <p:cNvCxnSpPr/>
          <p:nvPr/>
        </p:nvCxnSpPr>
        <p:spPr>
          <a:xfrm>
            <a:off x="2659943" y="1647547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9" name="Shape 319"/>
          <p:cNvCxnSpPr/>
          <p:nvPr/>
        </p:nvCxnSpPr>
        <p:spPr>
          <a:xfrm>
            <a:off x="2659943" y="155274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0" name="Shape 320"/>
          <p:cNvCxnSpPr/>
          <p:nvPr/>
        </p:nvCxnSpPr>
        <p:spPr>
          <a:xfrm>
            <a:off x="2659943" y="1837156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1" name="Shape 321"/>
          <p:cNvCxnSpPr/>
          <p:nvPr/>
        </p:nvCxnSpPr>
        <p:spPr>
          <a:xfrm>
            <a:off x="2673165" y="2026766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2" name="Shape 322"/>
          <p:cNvSpPr txBox="1"/>
          <p:nvPr/>
        </p:nvSpPr>
        <p:spPr>
          <a:xfrm>
            <a:off x="2831982" y="1785721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23" name="Shape 323"/>
          <p:cNvSpPr/>
          <p:nvPr/>
        </p:nvSpPr>
        <p:spPr>
          <a:xfrm>
            <a:off x="3292557" y="2814497"/>
            <a:ext cx="10449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324" name="Shape 3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5149" y="2845595"/>
            <a:ext cx="404221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Shape 325"/>
          <p:cNvCxnSpPr/>
          <p:nvPr/>
        </p:nvCxnSpPr>
        <p:spPr>
          <a:xfrm>
            <a:off x="2661037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6" name="Shape 326"/>
          <p:cNvCxnSpPr/>
          <p:nvPr/>
        </p:nvCxnSpPr>
        <p:spPr>
          <a:xfrm>
            <a:off x="4379590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7" name="Shape 327"/>
          <p:cNvSpPr/>
          <p:nvPr/>
        </p:nvSpPr>
        <p:spPr>
          <a:xfrm>
            <a:off x="4990110" y="2814497"/>
            <a:ext cx="8652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28" name="Shape 328"/>
          <p:cNvCxnSpPr/>
          <p:nvPr/>
        </p:nvCxnSpPr>
        <p:spPr>
          <a:xfrm>
            <a:off x="5894569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329" name="Shape 3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4590" y="3057240"/>
            <a:ext cx="210741" cy="1756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30" name="Shape 3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79827" y="1316001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Deep!</a:t>
            </a:r>
            <a:endParaRPr/>
          </a:p>
        </p:txBody>
      </p:sp>
      <p:cxnSp>
        <p:nvCxnSpPr>
          <p:cNvPr id="336" name="Shape 336"/>
          <p:cNvCxnSpPr/>
          <p:nvPr/>
        </p:nvCxnSpPr>
        <p:spPr>
          <a:xfrm>
            <a:off x="618969" y="20568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7" name="Shape 337"/>
          <p:cNvSpPr/>
          <p:nvPr/>
        </p:nvSpPr>
        <p:spPr>
          <a:xfrm>
            <a:off x="878670" y="1726332"/>
            <a:ext cx="10110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cxnSp>
        <p:nvCxnSpPr>
          <p:cNvPr id="338" name="Shape 338"/>
          <p:cNvCxnSpPr/>
          <p:nvPr/>
        </p:nvCxnSpPr>
        <p:spPr>
          <a:xfrm>
            <a:off x="1901929" y="20568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9" name="Shape 339"/>
          <p:cNvSpPr/>
          <p:nvPr/>
        </p:nvSpPr>
        <p:spPr>
          <a:xfrm>
            <a:off x="2118144" y="1726332"/>
            <a:ext cx="8370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40" name="Shape 340"/>
          <p:cNvCxnSpPr/>
          <p:nvPr/>
        </p:nvCxnSpPr>
        <p:spPr>
          <a:xfrm>
            <a:off x="2977119" y="2056884"/>
            <a:ext cx="5338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341" name="Shape 3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68" y="1969075"/>
            <a:ext cx="203917" cy="1756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2" name="Shape 3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7682" y="1748055"/>
            <a:ext cx="404221" cy="59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Deep!</a:t>
            </a:r>
            <a:endParaRPr/>
          </a:p>
        </p:txBody>
      </p:sp>
      <p:pic>
        <p:nvPicPr>
          <p:cNvPr descr="Image" id="348" name="Shape 3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379" y="1797905"/>
            <a:ext cx="391133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Shape 349"/>
          <p:cNvCxnSpPr/>
          <p:nvPr/>
        </p:nvCxnSpPr>
        <p:spPr>
          <a:xfrm>
            <a:off x="618969" y="20568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350" name="Shape 350"/>
          <p:cNvGrpSpPr/>
          <p:nvPr/>
        </p:nvGrpSpPr>
        <p:grpSpPr>
          <a:xfrm>
            <a:off x="878670" y="1726332"/>
            <a:ext cx="2302412" cy="661050"/>
            <a:chOff x="0" y="0"/>
            <a:chExt cx="6139765" cy="1762800"/>
          </a:xfrm>
        </p:grpSpPr>
        <p:sp>
          <p:nvSpPr>
            <p:cNvPr id="351" name="Shape 351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52" name="Shape 352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53" name="Shape 353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54" name="Shape 3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55" name="Shape 3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268" y="1969075"/>
            <a:ext cx="203917" cy="1756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Shape 356"/>
          <p:cNvGrpSpPr/>
          <p:nvPr/>
        </p:nvGrpSpPr>
        <p:grpSpPr>
          <a:xfrm>
            <a:off x="3236820" y="1726332"/>
            <a:ext cx="2302412" cy="661050"/>
            <a:chOff x="0" y="0"/>
            <a:chExt cx="6139765" cy="1762800"/>
          </a:xfrm>
        </p:grpSpPr>
        <p:sp>
          <p:nvSpPr>
            <p:cNvPr id="357" name="Shape 357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58" name="Shape 358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59" name="Shape 359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60" name="Shape 360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361" name="Shape 361"/>
          <p:cNvGrpSpPr/>
          <p:nvPr/>
        </p:nvGrpSpPr>
        <p:grpSpPr>
          <a:xfrm>
            <a:off x="5990613" y="1716957"/>
            <a:ext cx="2302412" cy="661050"/>
            <a:chOff x="0" y="0"/>
            <a:chExt cx="6139765" cy="1762800"/>
          </a:xfrm>
        </p:grpSpPr>
        <p:sp>
          <p:nvSpPr>
            <p:cNvPr id="362" name="Shape 362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63" name="Shape 363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64" name="Shape 36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65" name="Shape 365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66" name="Shape 3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7682" y="1748055"/>
            <a:ext cx="404221" cy="59890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5623545" y="1901486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68" name="Shape 368"/>
          <p:cNvSpPr txBox="1"/>
          <p:nvPr/>
        </p:nvSpPr>
        <p:spPr>
          <a:xfrm>
            <a:off x="2625675" y="2723375"/>
            <a:ext cx="3524700" cy="2223300"/>
          </a:xfrm>
          <a:prstGeom prst="rect">
            <a:avLst/>
          </a:prstGeom>
          <a:noFill/>
          <a:ln cap="flat" cmpd="sng" w="12700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sigmoid = torch.nn.Sigmoid()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l1 = torch.nn.Linear(</a:t>
            </a:r>
            <a:r>
              <a:rPr i="0" lang="en" sz="1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l2 = torch.nn.Linear(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l3 = torch.nn.Linear(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   = sigmoid(l1(x_data))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out2    = sigmoid(l2(out1))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i="0" lang="en" sz="1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sigmoid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(l3(out2)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383072" y="25579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 Activation Functions</a:t>
            </a: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3164689" y="1220292"/>
            <a:ext cx="2814633" cy="476100"/>
            <a:chOff x="1854477" y="1331167"/>
            <a:chExt cx="2814633" cy="476100"/>
          </a:xfrm>
        </p:grpSpPr>
        <p:sp>
          <p:nvSpPr>
            <p:cNvPr id="375" name="Shape 375"/>
            <p:cNvSpPr/>
            <p:nvPr/>
          </p:nvSpPr>
          <p:spPr>
            <a:xfrm>
              <a:off x="2575875" y="1331167"/>
              <a:ext cx="752700" cy="47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76" name="Shape 37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7914" y="1353570"/>
              <a:ext cx="291196" cy="431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77" name="Shape 37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54477" y="1413172"/>
              <a:ext cx="312219" cy="3122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8" name="Shape 378"/>
            <p:cNvCxnSpPr/>
            <p:nvPr/>
          </p:nvCxnSpPr>
          <p:spPr>
            <a:xfrm>
              <a:off x="2122512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79" name="Shape 379"/>
            <p:cNvSpPr/>
            <p:nvPr/>
          </p:nvSpPr>
          <p:spPr>
            <a:xfrm>
              <a:off x="3314508" y="1331167"/>
              <a:ext cx="623400" cy="4761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9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80" name="Shape 380"/>
            <p:cNvCxnSpPr/>
            <p:nvPr/>
          </p:nvCxnSpPr>
          <p:spPr>
            <a:xfrm>
              <a:off x="3974080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81" name="Shape 381"/>
          <p:cNvSpPr txBox="1"/>
          <p:nvPr/>
        </p:nvSpPr>
        <p:spPr>
          <a:xfrm>
            <a:off x="3202340" y="4931392"/>
            <a:ext cx="1377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b="1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383072" y="25579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Sigmoid: </a:t>
            </a:r>
            <a:r>
              <a:rPr lang="en"/>
              <a:t>Vanishing Gradient Problem</a:t>
            </a:r>
            <a:endParaRPr/>
          </a:p>
        </p:txBody>
      </p:sp>
      <p:grpSp>
        <p:nvGrpSpPr>
          <p:cNvPr id="387" name="Shape 387"/>
          <p:cNvGrpSpPr/>
          <p:nvPr/>
        </p:nvGrpSpPr>
        <p:grpSpPr>
          <a:xfrm>
            <a:off x="3164689" y="1220292"/>
            <a:ext cx="2814633" cy="476100"/>
            <a:chOff x="1854477" y="1331167"/>
            <a:chExt cx="2814633" cy="476100"/>
          </a:xfrm>
        </p:grpSpPr>
        <p:sp>
          <p:nvSpPr>
            <p:cNvPr id="388" name="Shape 388"/>
            <p:cNvSpPr/>
            <p:nvPr/>
          </p:nvSpPr>
          <p:spPr>
            <a:xfrm>
              <a:off x="2575875" y="1331167"/>
              <a:ext cx="752700" cy="47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89" name="Shape 38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7914" y="1353570"/>
              <a:ext cx="291196" cy="431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90" name="Shape 39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54477" y="1413172"/>
              <a:ext cx="312219" cy="3122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1" name="Shape 391"/>
            <p:cNvCxnSpPr/>
            <p:nvPr/>
          </p:nvCxnSpPr>
          <p:spPr>
            <a:xfrm>
              <a:off x="2122512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92" name="Shape 392"/>
            <p:cNvSpPr/>
            <p:nvPr/>
          </p:nvSpPr>
          <p:spPr>
            <a:xfrm>
              <a:off x="3314508" y="1331167"/>
              <a:ext cx="623400" cy="4761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9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93" name="Shape 393"/>
            <p:cNvCxnSpPr/>
            <p:nvPr/>
          </p:nvCxnSpPr>
          <p:spPr>
            <a:xfrm>
              <a:off x="3974080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94" name="Shape 394"/>
          <p:cNvSpPr txBox="1"/>
          <p:nvPr/>
        </p:nvSpPr>
        <p:spPr>
          <a:xfrm>
            <a:off x="3202340" y="4931392"/>
            <a:ext cx="1377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b="1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500"/>
          </a:p>
        </p:txBody>
      </p:sp>
      <p:pic>
        <p:nvPicPr>
          <p:cNvPr id="395" name="Shape 3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1725" y="2133092"/>
            <a:ext cx="420052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3604450" y="3470425"/>
            <a:ext cx="729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7"/>
              </a:rPr>
              <a:t>http://excelsior-cjh.tistory.com/entry/RNN-LSTMLong-Short-Term-Memory-networks</a:t>
            </a: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-514240" y="24614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2575875" y="1331167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403" name="Shape 4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914" y="1353570"/>
            <a:ext cx="291196" cy="431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4" name="Shape 4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4477" y="1413172"/>
            <a:ext cx="312219" cy="312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Shape 405"/>
          <p:cNvCxnSpPr/>
          <p:nvPr/>
        </p:nvCxnSpPr>
        <p:spPr>
          <a:xfrm>
            <a:off x="2122512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06" name="Shape 406"/>
          <p:cNvSpPr/>
          <p:nvPr/>
        </p:nvSpPr>
        <p:spPr>
          <a:xfrm>
            <a:off x="3314508" y="1331167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407" name="Shape 407"/>
          <p:cNvCxnSpPr/>
          <p:nvPr/>
        </p:nvCxnSpPr>
        <p:spPr>
          <a:xfrm>
            <a:off x="3974080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408" name="Shape 408"/>
          <p:cNvGrpSpPr/>
          <p:nvPr/>
        </p:nvGrpSpPr>
        <p:grpSpPr>
          <a:xfrm>
            <a:off x="1368872" y="1824789"/>
            <a:ext cx="3804750" cy="3276478"/>
            <a:chOff x="-1" y="0"/>
            <a:chExt cx="10146000" cy="8737274"/>
          </a:xfrm>
        </p:grpSpPr>
        <p:sp>
          <p:nvSpPr>
            <p:cNvPr id="409" name="Shape 409"/>
            <p:cNvSpPr txBox="1"/>
            <p:nvPr/>
          </p:nvSpPr>
          <p:spPr>
            <a:xfrm>
              <a:off x="-1" y="8284274"/>
              <a:ext cx="101460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800" u="sng" cap="none" strike="noStrike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5"/>
                </a:rPr>
                <a:t>http://rasbt.github.io/mlxtend/user_guide/general_concepts/activation-functions/</a:t>
              </a:r>
              <a:r>
                <a:rPr b="1" i="0" lang="en" sz="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  <a:endParaRPr sz="500"/>
            </a:p>
          </p:txBody>
        </p:sp>
        <p:pic>
          <p:nvPicPr>
            <p:cNvPr descr="Image" id="410" name="Shape 4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59655" y="0"/>
              <a:ext cx="8260385" cy="81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-514240" y="24614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2575875" y="1331167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417" name="Shape 4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914" y="1353570"/>
            <a:ext cx="291196" cy="431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18" name="Shape 4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4477" y="1413172"/>
            <a:ext cx="312219" cy="312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Shape 419"/>
          <p:cNvCxnSpPr/>
          <p:nvPr/>
        </p:nvCxnSpPr>
        <p:spPr>
          <a:xfrm>
            <a:off x="2122512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0" name="Shape 420"/>
          <p:cNvSpPr/>
          <p:nvPr/>
        </p:nvSpPr>
        <p:spPr>
          <a:xfrm>
            <a:off x="3314508" y="1331167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421" name="Shape 421"/>
          <p:cNvCxnSpPr/>
          <p:nvPr/>
        </p:nvCxnSpPr>
        <p:spPr>
          <a:xfrm>
            <a:off x="3974080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422" name="Shape 422"/>
          <p:cNvGrpSpPr/>
          <p:nvPr/>
        </p:nvGrpSpPr>
        <p:grpSpPr>
          <a:xfrm>
            <a:off x="6609720" y="357438"/>
            <a:ext cx="1565081" cy="4657225"/>
            <a:chOff x="0" y="0"/>
            <a:chExt cx="4173550" cy="12419266"/>
          </a:xfrm>
        </p:grpSpPr>
        <p:pic>
          <p:nvPicPr>
            <p:cNvPr descr="Image" id="423" name="Shape 4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3818318" cy="11914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24" name="Shape 4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4173550" cy="124192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5" name="Shape 425"/>
          <p:cNvGrpSpPr/>
          <p:nvPr/>
        </p:nvGrpSpPr>
        <p:grpSpPr>
          <a:xfrm>
            <a:off x="1368872" y="1824789"/>
            <a:ext cx="3804750" cy="3276478"/>
            <a:chOff x="-1" y="0"/>
            <a:chExt cx="10146000" cy="8737274"/>
          </a:xfrm>
        </p:grpSpPr>
        <p:sp>
          <p:nvSpPr>
            <p:cNvPr id="426" name="Shape 426"/>
            <p:cNvSpPr txBox="1"/>
            <p:nvPr/>
          </p:nvSpPr>
          <p:spPr>
            <a:xfrm>
              <a:off x="-1" y="8284274"/>
              <a:ext cx="101460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800" u="sng" cap="none" strike="noStrike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7"/>
                </a:rPr>
                <a:t>http://rasbt.github.io/mlxtend/user_guide/general_concepts/activation-functions/</a:t>
              </a:r>
              <a:r>
                <a:rPr b="1" i="0" lang="en" sz="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  <a:endParaRPr sz="500"/>
            </a:p>
          </p:txBody>
        </p:sp>
        <p:pic>
          <p:nvPicPr>
            <p:cNvPr descr="Image" id="427" name="Shape 4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59655" y="0"/>
              <a:ext cx="8260385" cy="81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431625" y="3451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Activation Functions</a:t>
            </a:r>
            <a:endParaRPr/>
          </a:p>
        </p:txBody>
      </p:sp>
      <p:sp>
        <p:nvSpPr>
          <p:cNvPr id="433" name="Shape 433"/>
          <p:cNvSpPr txBox="1"/>
          <p:nvPr/>
        </p:nvSpPr>
        <p:spPr>
          <a:xfrm>
            <a:off x="2714100" y="4557900"/>
            <a:ext cx="80814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https://dashee87.github.io/data%20science/deep%20learning/visualising-activation-functions-in-neural-networks/</a:t>
            </a:r>
            <a:r>
              <a:rPr lang="en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100"/>
          </a:p>
        </p:txBody>
      </p:sp>
      <p:pic>
        <p:nvPicPr>
          <p:cNvPr id="434" name="Shape 4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538" y="1600232"/>
            <a:ext cx="4686918" cy="271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3039962" y="273020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pic>
        <p:nvPicPr>
          <p:cNvPr descr="Image" id="440" name="Shape 4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6d48r2iVVawPk1d9Z7lBuRU6x1NWFEHfeIemEO6ooCTyTS8wEdGqlXwW0gAWquPB4vePoJvJmWLX1vQ4MWb4-_wGgfC9lk6iNd03UfphMJ2oQhUKbo2Em9hCfGnrYm9WhOif6g8J2M.png" id="441" name="Shape 4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2409" y="1797095"/>
            <a:ext cx="5522549" cy="1228418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pic>
      <p:pic>
        <p:nvPicPr>
          <p:cNvPr descr="RHx5ub7gwVar7Va1nYJ5bgQwSiR_ZY8ByYhujBGtJRuI5Ws_3qLWTDo4-nrOcgb_5rkUf7D2TgYGz9d3hDOTIUYFBf27bxX7UQXxWxJ_SH-w8xIcAeqbDGlCY1lPhc-V9lx0wvp8nqM.jpg" id="442" name="Shape 4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0" y="212981"/>
            <a:ext cx="1905645" cy="93371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 txBox="1"/>
          <p:nvPr/>
        </p:nvSpPr>
        <p:spPr>
          <a:xfrm>
            <a:off x="1718166" y="3385328"/>
            <a:ext cx="52767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xy = np.loadtxt(</a:t>
            </a:r>
            <a:r>
              <a:rPr b="1" i="0" lang="en" sz="10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'data-diabetes.csv'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000" u="none" cap="none" strike="noStrik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delimiter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','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000" u="none" cap="none" strike="noStrik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dtype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=np.float32)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 Variable(torch.from_numpy(xy[:, 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:-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]))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 Variable(torch.from_numpy(xy[:, [-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]]))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(x_data.data.shape) # torch.Size([759, 8])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(y_data.data.shape) # torch.Size([759, 1])</a:t>
            </a:r>
            <a:endParaRPr sz="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3039962" y="273020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Wide &amp; Deep</a:t>
            </a:r>
            <a:endParaRPr/>
          </a:p>
        </p:txBody>
      </p:sp>
      <p:pic>
        <p:nvPicPr>
          <p:cNvPr descr="Image" id="449" name="Shape 4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 txBox="1"/>
          <p:nvPr/>
        </p:nvSpPr>
        <p:spPr>
          <a:xfrm>
            <a:off x="414925" y="947649"/>
            <a:ext cx="7214100" cy="40383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three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78" name="Shape 17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sp>
        <p:nvSpPr>
          <p:cNvPr id="456" name="Shape 456"/>
          <p:cNvSpPr txBox="1"/>
          <p:nvPr/>
        </p:nvSpPr>
        <p:spPr>
          <a:xfrm>
            <a:off x="44188" y="44648"/>
            <a:ext cx="4497000" cy="5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7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7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 = Variable(torch.from_numpy(xy[:,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y_data = Variable(torch.from_numpy(xy[:, [-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Construct our loss function and an Optimizer. The call to model.parameters()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 the SGD constructor will contain the learnable parameters of the two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nn.Linear modules which are members of the model.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457" name="Shape 4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yYhr_VuwmB_l4ddk_Fj4pnr0PXe-0yjoYM_XG0ZZE1k3bE0HeO8-U__pKBI20Knfh7_heXn673ERI4VZkw-fDXWiMoEozis9OmlzVKDKkiDD2VWyZss37sWZTkAxzKdWHFCXbaZO2M.png" id="458" name="Shape 4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1997" y="3069453"/>
            <a:ext cx="487933" cy="484212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Shape 459"/>
          <p:cNvSpPr txBox="1"/>
          <p:nvPr/>
        </p:nvSpPr>
        <p:spPr>
          <a:xfrm>
            <a:off x="4872904" y="3031164"/>
            <a:ext cx="30615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 loss and optimizer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 from PyTorch API)</a:t>
            </a:r>
            <a:endParaRPr sz="500"/>
          </a:p>
        </p:txBody>
      </p:sp>
      <p:pic>
        <p:nvPicPr>
          <p:cNvPr descr="OConiHf09-3d1otJoHaUncKi3XSNZkQPgVumx2XiTNfuVheUQ6MSRNoKzIXk879J6HutJbPBIFdziSubsjW7vjiSkbqaPN0ntv28n02E-m8c_7HbWHnAJD2rqssPlMh3a3nxxA3D_vM.png" id="460" name="Shape 4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4463" y="4181555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Shape 461"/>
          <p:cNvSpPr txBox="1"/>
          <p:nvPr/>
        </p:nvSpPr>
        <p:spPr>
          <a:xfrm>
            <a:off x="3545903" y="4143300"/>
            <a:ext cx="4230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cycle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(forward, backward, update)</a:t>
            </a:r>
            <a:endParaRPr sz="500"/>
          </a:p>
        </p:txBody>
      </p:sp>
      <p:pic>
        <p:nvPicPr>
          <p:cNvPr descr="6VqhwWvXFhSt2CvTqHgSYEBekFdAvqQdVm9fUSw_5YppHeIrOB_3z1v0WcKRPyyRiE61zuf7KkaOhmkjcESVNLvd3PCPS53qN5WwmvVNhITUH-g3IZ4iuLdrmZQgYajSnza1vLFX2Lc.png" id="462" name="Shape 4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51372" y="1150319"/>
            <a:ext cx="488202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Shape 463"/>
          <p:cNvSpPr txBox="1"/>
          <p:nvPr/>
        </p:nvSpPr>
        <p:spPr>
          <a:xfrm>
            <a:off x="3509275" y="1240650"/>
            <a:ext cx="338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7-1</a:t>
            </a:r>
            <a:endParaRPr/>
          </a:p>
        </p:txBody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495450" y="1595075"/>
            <a:ext cx="8081400" cy="30360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Classifying Diabetes with deep nets 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More than 10 layers</a:t>
            </a:r>
            <a:endParaRPr sz="2400">
              <a:solidFill>
                <a:schemeClr val="dk1"/>
              </a:solidFill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Find other classification datasets 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Try with deep network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Try different activation functions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Sigmoid to something else</a:t>
            </a:r>
            <a:br>
              <a:rPr lang="en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74" name="Shape 4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5" name="Shape 4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 txBox="1"/>
          <p:nvPr/>
        </p:nvSpPr>
        <p:spPr>
          <a:xfrm>
            <a:off x="4845200" y="2022550"/>
            <a:ext cx="32997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5" name="Shape 1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87" name="Shape 1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&amp; Deep</a:t>
            </a:r>
            <a:endParaRPr sz="500"/>
          </a:p>
        </p:txBody>
      </p:sp>
      <p:sp>
        <p:nvSpPr>
          <p:cNvPr id="189" name="Shape 189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HKUST PHD Program Application</a:t>
            </a:r>
            <a:endParaRPr/>
          </a:p>
        </p:txBody>
      </p:sp>
      <p:graphicFrame>
        <p:nvGraphicFramePr>
          <p:cNvPr id="195" name="Shape 195"/>
          <p:cNvGraphicFramePr/>
          <p:nvPr/>
        </p:nvGraphicFramePr>
        <p:xfrm>
          <a:off x="918114" y="164100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{DD2DCB3A-654A-4933-BFF7-822FEC63D8A2}</a:tableStyleId>
              </a:tblPr>
              <a:tblGrid>
                <a:gridCol w="1453800"/>
                <a:gridCol w="14538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GPA (a)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Admission?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4.2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3.3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" name="Shape 196"/>
          <p:cNvSpPr txBox="1"/>
          <p:nvPr/>
        </p:nvSpPr>
        <p:spPr>
          <a:xfrm>
            <a:off x="819931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197" name="Shape 197"/>
          <p:cNvSpPr txBox="1"/>
          <p:nvPr/>
        </p:nvSpPr>
        <p:spPr>
          <a:xfrm>
            <a:off x="2436511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sp>
        <p:nvSpPr>
          <p:cNvPr id="198" name="Shape 198"/>
          <p:cNvSpPr/>
          <p:nvPr/>
        </p:nvSpPr>
        <p:spPr>
          <a:xfrm>
            <a:off x="6012278" y="2379061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199" name="Shape 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0567" y="2401464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Shape 200"/>
          <p:cNvCxnSpPr/>
          <p:nvPr/>
        </p:nvCxnSpPr>
        <p:spPr>
          <a:xfrm>
            <a:off x="5558915" y="247907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1" name="Shape 201"/>
          <p:cNvCxnSpPr/>
          <p:nvPr/>
        </p:nvCxnSpPr>
        <p:spPr>
          <a:xfrm>
            <a:off x="6795362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2" name="Shape 202"/>
          <p:cNvSpPr/>
          <p:nvPr/>
        </p:nvSpPr>
        <p:spPr>
          <a:xfrm>
            <a:off x="7235173" y="2379061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03" name="Shape 203"/>
          <p:cNvCxnSpPr/>
          <p:nvPr/>
        </p:nvCxnSpPr>
        <p:spPr>
          <a:xfrm>
            <a:off x="7886733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204" name="Shape 2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9598" y="2415650"/>
            <a:ext cx="132766" cy="132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GPA enough?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about experience and others?</a:t>
            </a:r>
            <a:endParaRPr/>
          </a:p>
        </p:txBody>
      </p:sp>
      <p:graphicFrame>
        <p:nvGraphicFramePr>
          <p:cNvPr id="210" name="Shape 210"/>
          <p:cNvGraphicFramePr/>
          <p:nvPr/>
        </p:nvGraphicFramePr>
        <p:xfrm>
          <a:off x="1630264" y="168643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{DD2DCB3A-654A-4933-BFF7-822FEC63D8A2}</a:tableStyleId>
              </a:tblPr>
              <a:tblGrid>
                <a:gridCol w="1435425"/>
                <a:gridCol w="1435425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Experience (b)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Admission?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0.8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1" name="Shape 211"/>
          <p:cNvSpPr txBox="1"/>
          <p:nvPr/>
        </p:nvSpPr>
        <p:spPr>
          <a:xfrm>
            <a:off x="463857" y="383519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12" name="Shape 212"/>
          <p:cNvSpPr txBox="1"/>
          <p:nvPr/>
        </p:nvSpPr>
        <p:spPr>
          <a:xfrm>
            <a:off x="2728492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87" y="1640665"/>
            <a:ext cx="1590158" cy="195707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/>
        </p:nvSpPr>
        <p:spPr>
          <a:xfrm>
            <a:off x="6012278" y="2379061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15" name="Shape 2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0567" y="2401464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Shape 216"/>
          <p:cNvCxnSpPr/>
          <p:nvPr/>
        </p:nvCxnSpPr>
        <p:spPr>
          <a:xfrm>
            <a:off x="5558915" y="247907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7" name="Shape 217"/>
          <p:cNvCxnSpPr/>
          <p:nvPr/>
        </p:nvCxnSpPr>
        <p:spPr>
          <a:xfrm>
            <a:off x="6795362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8" name="Shape 218"/>
          <p:cNvSpPr/>
          <p:nvPr/>
        </p:nvSpPr>
        <p:spPr>
          <a:xfrm>
            <a:off x="7235173" y="2379061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19" name="Shape 219"/>
          <p:cNvCxnSpPr/>
          <p:nvPr/>
        </p:nvCxnSpPr>
        <p:spPr>
          <a:xfrm>
            <a:off x="7886733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0" name="Shape 220"/>
          <p:cNvCxnSpPr/>
          <p:nvPr/>
        </p:nvCxnSpPr>
        <p:spPr>
          <a:xfrm>
            <a:off x="5554153" y="276482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221" name="Shape 2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9598" y="2415650"/>
            <a:ext cx="132766" cy="1327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2" name="Shape 2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65676" y="2643683"/>
            <a:ext cx="112168" cy="20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29" name="Shape 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Shape 230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1" name="Shape 231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2" name="Shape 232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33" name="Shape 233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4" name="Shape 234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5" name="Shape 235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36" name="Shape 236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37" name="Shape 2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8" name="Shape 2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Shape 246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7" name="Shape 247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8" name="Shape 248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49" name="Shape 249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0" name="Shape 250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1" name="Shape 251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52" name="Shape 252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53" name="Shape 2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4" name="Shape 2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/>
          <p:nvPr/>
        </p:nvSpPr>
        <p:spPr>
          <a:xfrm>
            <a:off x="2318395" y="4121209"/>
            <a:ext cx="250988" cy="167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56" name="Shape 2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7" name="Shape 2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8" name="Shape 25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66" name="Shape 2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Shape 267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8" name="Shape 268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9" name="Shape 269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70" name="Shape 270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1" name="Shape 271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2" name="Shape 272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73" name="Shape 273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74" name="Shape 2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5" name="Shape 2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6" name="Shape 2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77275" y="2976711"/>
            <a:ext cx="1601451" cy="395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7" name="Shape 27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8" name="Shape 27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/>
          <p:nvPr/>
        </p:nvSpPr>
        <p:spPr>
          <a:xfrm>
            <a:off x="2318395" y="4121209"/>
            <a:ext cx="251100" cy="16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80" name="Shape 28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2" name="Shape 28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59427" y="1653226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89" name="Shape 2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Shape 290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1" name="Shape 291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2" name="Shape 292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93" name="Shape 293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4" name="Shape 294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5" name="Shape 295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96" name="Shape 296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97" name="Shape 2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8" name="Shape 2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9" name="Shape 2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77275" y="2976711"/>
            <a:ext cx="1601451" cy="39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5170138" y="3826229"/>
            <a:ext cx="3017400" cy="439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= torch.nn.Linear(</a:t>
            </a:r>
            <a:r>
              <a:rPr b="0" i="0" lang="en" sz="13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3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y_prd = linear(x_data)</a:t>
            </a:r>
            <a:endParaRPr sz="500"/>
          </a:p>
        </p:txBody>
      </p:sp>
      <p:pic>
        <p:nvPicPr>
          <p:cNvPr descr="Image" id="301" name="Shape 30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2" name="Shape 30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/>
          <p:nvPr/>
        </p:nvSpPr>
        <p:spPr>
          <a:xfrm>
            <a:off x="2318395" y="4121209"/>
            <a:ext cx="251100" cy="16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04" name="Shape 30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6" name="Shape 30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59427" y="1653226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