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0" name="Slide Image Placeholder 1"/>
          <p:cNvSpPr>
            <a:spLocks noChangeAspect="1" noRot="1" noGrp="1"/>
          </p:cNvSpPr>
          <p:nvPr>
            <p:ph type="sldImg"/>
          </p:nvPr>
        </p:nvSpPr>
        <p:spPr/>
      </p:sp>
      <p:sp>
        <p:nvSpPr>
          <p:cNvPr id="1048581" name="Notes Placeholder 2"/>
          <p:cNvSpPr>
            <a:spLocks noGrp="1"/>
          </p:cNvSpPr>
          <p:nvPr>
            <p:ph type="body" idx="1"/>
          </p:nvPr>
        </p:nvSpPr>
        <p:spPr/>
        <p:txBody>
          <a:bodyPr/>
          <a:p>
            <a:endParaRPr dirty="0" lang="en-US"/>
          </a:p>
        </p:txBody>
      </p:sp>
      <p:sp>
        <p:nvSpPr>
          <p:cNvPr id="1048582"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6" name="Slide Image Placeholder 1"/>
          <p:cNvSpPr>
            <a:spLocks noChangeAspect="1" noRot="1" noGrp="1"/>
          </p:cNvSpPr>
          <p:nvPr>
            <p:ph type="sldImg"/>
          </p:nvPr>
        </p:nvSpPr>
        <p:spPr/>
      </p:sp>
      <p:sp>
        <p:nvSpPr>
          <p:cNvPr id="1048687" name="Notes Placeholder 2"/>
          <p:cNvSpPr>
            <a:spLocks noGrp="1"/>
          </p:cNvSpPr>
          <p:nvPr>
            <p:ph type="body" idx="1"/>
          </p:nvPr>
        </p:nvSpPr>
        <p:spPr/>
        <p:txBody>
          <a:bodyPr/>
          <a:p>
            <a:endParaRPr dirty="0" lang="en-US"/>
          </a:p>
        </p:txBody>
      </p:sp>
      <p:sp>
        <p:nvSpPr>
          <p:cNvPr id="1048688"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US"/>
          </a:p>
        </p:txBody>
      </p:sp>
      <p:sp>
        <p:nvSpPr>
          <p:cNvPr id="1048591"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US"/>
          </a:p>
        </p:txBody>
      </p:sp>
      <p:sp>
        <p:nvSpPr>
          <p:cNvPr id="1048606"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US"/>
          </a:p>
        </p:txBody>
      </p:sp>
      <p:sp>
        <p:nvSpPr>
          <p:cNvPr id="1048613"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1" name="Slide Image Placeholder 1"/>
          <p:cNvSpPr>
            <a:spLocks noChangeAspect="1" noRot="1" noGrp="1"/>
          </p:cNvSpPr>
          <p:nvPr>
            <p:ph type="sldImg"/>
          </p:nvPr>
        </p:nvSpPr>
        <p:spPr/>
      </p:sp>
      <p:sp>
        <p:nvSpPr>
          <p:cNvPr id="1048622" name="Notes Placeholder 2"/>
          <p:cNvSpPr>
            <a:spLocks noGrp="1"/>
          </p:cNvSpPr>
          <p:nvPr>
            <p:ph type="body" idx="1"/>
          </p:nvPr>
        </p:nvSpPr>
        <p:spPr/>
        <p:txBody>
          <a:bodyPr/>
          <a:p>
            <a:endParaRPr dirty="0" lang="en-US"/>
          </a:p>
        </p:txBody>
      </p:sp>
      <p:sp>
        <p:nvSpPr>
          <p:cNvPr id="1048623"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dirty="0" lang="en-US"/>
          </a:p>
        </p:txBody>
      </p:sp>
      <p:sp>
        <p:nvSpPr>
          <p:cNvPr id="1048646"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Slide Image Placeholder 1"/>
          <p:cNvSpPr>
            <a:spLocks noChangeAspect="1" noRot="1" noGrp="1"/>
          </p:cNvSpPr>
          <p:nvPr>
            <p:ph type="sldImg"/>
          </p:nvPr>
        </p:nvSpPr>
        <p:spPr/>
      </p:sp>
      <p:sp>
        <p:nvSpPr>
          <p:cNvPr id="1048657" name="Notes Placeholder 2"/>
          <p:cNvSpPr>
            <a:spLocks noGrp="1"/>
          </p:cNvSpPr>
          <p:nvPr>
            <p:ph type="body" idx="1"/>
          </p:nvPr>
        </p:nvSpPr>
        <p:spPr/>
        <p:txBody>
          <a:bodyPr/>
          <a:p>
            <a:endParaRPr dirty="0" lang="en-US"/>
          </a:p>
        </p:txBody>
      </p:sp>
      <p:sp>
        <p:nvSpPr>
          <p:cNvPr id="1048658"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US"/>
          </a:p>
        </p:txBody>
      </p:sp>
      <p:sp>
        <p:nvSpPr>
          <p:cNvPr id="1048666"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endParaRPr dirty="0" lang="en-US"/>
          </a:p>
        </p:txBody>
      </p:sp>
      <p:sp>
        <p:nvSpPr>
          <p:cNvPr id="1048676"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5" name=""/>
        <p:cNvGrpSpPr/>
        <p:nvPr/>
      </p:nvGrpSpPr>
      <p:grpSpPr>
        <a:xfrm>
          <a:off x="0" y="0"/>
          <a:ext cx="0" cy="0"/>
          <a:chOff x="0" y="0"/>
          <a:chExt cx="0" cy="0"/>
        </a:xfrm>
      </p:grpSpPr>
      <p:sp>
        <p:nvSpPr>
          <p:cNvPr id="1048576" name="Shape 0"/>
          <p:cNvSpPr/>
          <p:nvPr/>
        </p:nvSpPr>
        <p:spPr>
          <a:xfrm>
            <a:off x="0" y="0"/>
            <a:ext cx="14630400" cy="8229600"/>
          </a:xfrm>
          <a:prstGeom prst="rect"/>
          <a:solidFill>
            <a:srgbClr val="ECECF3"/>
          </a:solidFill>
        </p:spPr>
      </p:sp>
      <p:sp>
        <p:nvSpPr>
          <p:cNvPr id="1048577" name="Shape 1"/>
          <p:cNvSpPr/>
          <p:nvPr/>
        </p:nvSpPr>
        <p:spPr>
          <a:xfrm>
            <a:off x="0" y="0"/>
            <a:ext cx="14630400" cy="8229600"/>
          </a:xfrm>
          <a:prstGeom prst="rect"/>
          <a:solidFill>
            <a:srgbClr val="FFFFFF">
              <a:alpha val="75000"/>
            </a:srgbClr>
          </a:solidFill>
        </p:spPr>
      </p:sp>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78" name="Shape 2"/>
          <p:cNvSpPr/>
          <p:nvPr/>
        </p:nvSpPr>
        <p:spPr>
          <a:xfrm>
            <a:off x="0" y="0"/>
            <a:ext cx="14630400" cy="8229600"/>
          </a:xfrm>
          <a:prstGeom prst="rect"/>
          <a:solidFill>
            <a:srgbClr val="FFFFFF">
              <a:alpha val="85000"/>
            </a:srgbClr>
          </a:solidFill>
        </p:spPr>
      </p:sp>
      <p:sp>
        <p:nvSpPr>
          <p:cNvPr id="1048579" name="Text 3"/>
          <p:cNvSpPr/>
          <p:nvPr/>
        </p:nvSpPr>
        <p:spPr>
          <a:xfrm>
            <a:off x="2037993" y="2865001"/>
            <a:ext cx="6665952" cy="2499598"/>
          </a:xfrm>
          <a:prstGeom prst="rect"/>
          <a:noFill/>
        </p:spPr>
        <p:txBody>
          <a:bodyPr anchor="t" rtlCol="0" wrap="square"/>
          <a:p>
            <a:pPr indent="0" marL="0">
              <a:lnSpc>
                <a:spcPts val="6561"/>
              </a:lnSpc>
              <a:buNone/>
            </a:pPr>
            <a:r>
              <a:rPr b="1" dirty="0" sz="5249" lang="en-US">
                <a:solidFill>
                  <a:srgbClr val="1B1B27"/>
                </a:solidFill>
                <a:latin typeface="Raleway" pitchFamily="34" charset="0"/>
                <a:ea typeface="Raleway" pitchFamily="34" charset="-122"/>
                <a:cs typeface="Raleway" pitchFamily="34" charset="-120"/>
              </a:rPr>
              <a:t>RUPESH.R</a:t>
            </a:r>
            <a:r>
              <a:rPr dirty="0" sz="5249" lang="en-US">
                <a:solidFill>
                  <a:srgbClr val="1B1B27"/>
                </a:solidFill>
                <a:latin typeface="Raleway" pitchFamily="34" charset="0"/>
                <a:ea typeface="Raleway" pitchFamily="34" charset="-122"/>
                <a:cs typeface="Raleway" pitchFamily="34" charset="-120"/>
              </a:rPr>
              <a:t>
Final Project 
</a:t>
            </a:r>
            <a:endParaRPr dirty="0" sz="5249"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42" name=""/>
        <p:cNvGrpSpPr/>
        <p:nvPr/>
      </p:nvGrpSpPr>
      <p:grpSpPr>
        <a:xfrm>
          <a:off x="0" y="0"/>
          <a:ext cx="0" cy="0"/>
          <a:chOff x="0" y="0"/>
          <a:chExt cx="0" cy="0"/>
        </a:xfrm>
      </p:grpSpPr>
      <p:sp>
        <p:nvSpPr>
          <p:cNvPr id="1048677" name="Shape 0"/>
          <p:cNvSpPr/>
          <p:nvPr/>
        </p:nvSpPr>
        <p:spPr>
          <a:xfrm>
            <a:off x="0" y="0"/>
            <a:ext cx="14630400" cy="8229600"/>
          </a:xfrm>
          <a:prstGeom prst="rect"/>
          <a:solidFill>
            <a:srgbClr val="ECECF3"/>
          </a:solidFill>
        </p:spPr>
      </p:sp>
      <p:sp>
        <p:nvSpPr>
          <p:cNvPr id="1048678" name="Shape 1"/>
          <p:cNvSpPr/>
          <p:nvPr/>
        </p:nvSpPr>
        <p:spPr>
          <a:xfrm>
            <a:off x="0" y="0"/>
            <a:ext cx="14630400" cy="8229600"/>
          </a:xfrm>
          <a:prstGeom prst="rect"/>
          <a:solidFill>
            <a:srgbClr val="FFFFFF">
              <a:alpha val="75000"/>
            </a:srgbClr>
          </a:solidFill>
        </p:spPr>
      </p:sp>
      <p:sp>
        <p:nvSpPr>
          <p:cNvPr id="1048679" name="Text 2"/>
          <p:cNvSpPr/>
          <p:nvPr/>
        </p:nvSpPr>
        <p:spPr>
          <a:xfrm>
            <a:off x="2037993" y="1614726"/>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RESULTS</a:t>
            </a:r>
            <a:endParaRPr dirty="0" sz="4374" lang="en-US"/>
          </a:p>
        </p:txBody>
      </p:sp>
      <p:pic>
        <p:nvPicPr>
          <p:cNvPr id="2097159" name="Image 0" descr="preencoded.png"/>
          <p:cNvPicPr>
            <a:picLocks noChangeAspect="1"/>
          </p:cNvPicPr>
          <p:nvPr/>
        </p:nvPicPr>
        <p:blipFill>
          <a:blip xmlns:r="http://schemas.openxmlformats.org/officeDocument/2006/relationships" r:embed="rId1"/>
          <a:stretch>
            <a:fillRect/>
          </a:stretch>
        </p:blipFill>
        <p:spPr>
          <a:xfrm>
            <a:off x="2037993" y="2753439"/>
            <a:ext cx="3295888" cy="2036921"/>
          </a:xfrm>
          <a:prstGeom prst="rect"/>
        </p:spPr>
      </p:pic>
      <p:sp>
        <p:nvSpPr>
          <p:cNvPr id="1048680" name="Text 3"/>
          <p:cNvSpPr/>
          <p:nvPr/>
        </p:nvSpPr>
        <p:spPr>
          <a:xfrm>
            <a:off x="2037993" y="5068014"/>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Survivors Rescued</a:t>
            </a:r>
            <a:endParaRPr dirty="0" sz="2187" lang="en-US"/>
          </a:p>
        </p:txBody>
      </p:sp>
      <p:sp>
        <p:nvSpPr>
          <p:cNvPr id="1048681" name="Text 4"/>
          <p:cNvSpPr/>
          <p:nvPr/>
        </p:nvSpPr>
        <p:spPr>
          <a:xfrm>
            <a:off x="2037993" y="5548432"/>
            <a:ext cx="3295888"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 historic photo showing survivors being rescued after the Titanic shipwreck.</a:t>
            </a:r>
            <a:endParaRPr dirty="0" sz="1750" lang="en-US"/>
          </a:p>
        </p:txBody>
      </p:sp>
      <p:pic>
        <p:nvPicPr>
          <p:cNvPr id="2097160" name="Image 1" descr="preencoded.png"/>
          <p:cNvPicPr>
            <a:picLocks noChangeAspect="1"/>
          </p:cNvPicPr>
          <p:nvPr/>
        </p:nvPicPr>
        <p:blipFill>
          <a:blip xmlns:r="http://schemas.openxmlformats.org/officeDocument/2006/relationships" r:embed="rId2"/>
          <a:stretch>
            <a:fillRect/>
          </a:stretch>
        </p:blipFill>
        <p:spPr>
          <a:xfrm>
            <a:off x="5667137" y="2753439"/>
            <a:ext cx="3296007" cy="2037040"/>
          </a:xfrm>
          <a:prstGeom prst="rect"/>
        </p:spPr>
      </p:pic>
      <p:sp>
        <p:nvSpPr>
          <p:cNvPr id="1048682" name="Text 5"/>
          <p:cNvSpPr/>
          <p:nvPr/>
        </p:nvSpPr>
        <p:spPr>
          <a:xfrm>
            <a:off x="5667137" y="5068133"/>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Titanic Wreckage</a:t>
            </a:r>
            <a:endParaRPr dirty="0" sz="2187" lang="en-US"/>
          </a:p>
        </p:txBody>
      </p:sp>
      <p:sp>
        <p:nvSpPr>
          <p:cNvPr id="1048683" name="Text 6"/>
          <p:cNvSpPr/>
          <p:nvPr/>
        </p:nvSpPr>
        <p:spPr>
          <a:xfrm>
            <a:off x="5667137" y="5548551"/>
            <a:ext cx="3296007"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dirty="0" sz="1750" lang="en-US"/>
          </a:p>
        </p:txBody>
      </p:sp>
      <p:pic>
        <p:nvPicPr>
          <p:cNvPr id="2097161" name="Image 2" descr="preencoded.png"/>
          <p:cNvPicPr>
            <a:picLocks noChangeAspect="1"/>
          </p:cNvPicPr>
          <p:nvPr/>
        </p:nvPicPr>
        <p:blipFill>
          <a:blip xmlns:r="http://schemas.openxmlformats.org/officeDocument/2006/relationships" r:embed="rId3"/>
          <a:stretch>
            <a:fillRect/>
          </a:stretch>
        </p:blipFill>
        <p:spPr>
          <a:xfrm>
            <a:off x="9296400" y="2753439"/>
            <a:ext cx="3296007" cy="2037040"/>
          </a:xfrm>
          <a:prstGeom prst="rect"/>
        </p:spPr>
      </p:pic>
      <p:sp>
        <p:nvSpPr>
          <p:cNvPr id="1048684" name="Text 7"/>
          <p:cNvSpPr/>
          <p:nvPr/>
        </p:nvSpPr>
        <p:spPr>
          <a:xfrm>
            <a:off x="9296400" y="5068133"/>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Lifeboat Escape</a:t>
            </a:r>
            <a:endParaRPr dirty="0" sz="2187" lang="en-US"/>
          </a:p>
        </p:txBody>
      </p:sp>
      <p:sp>
        <p:nvSpPr>
          <p:cNvPr id="1048685" name="Text 8"/>
          <p:cNvSpPr/>
          <p:nvPr/>
        </p:nvSpPr>
        <p:spPr>
          <a:xfrm>
            <a:off x="9296400" y="5548551"/>
            <a:ext cx="3296007"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dirty="0" sz="175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8" name=""/>
        <p:cNvGrpSpPr/>
        <p:nvPr/>
      </p:nvGrpSpPr>
      <p:grpSpPr>
        <a:xfrm>
          <a:off x="0" y="0"/>
          <a:ext cx="0" cy="0"/>
          <a:chOff x="0" y="0"/>
          <a:chExt cx="0" cy="0"/>
        </a:xfrm>
      </p:grpSpPr>
      <p:sp>
        <p:nvSpPr>
          <p:cNvPr id="1048583" name="Shape 0"/>
          <p:cNvSpPr/>
          <p:nvPr/>
        </p:nvSpPr>
        <p:spPr>
          <a:xfrm>
            <a:off x="0" y="0"/>
            <a:ext cx="14630400" cy="8229600"/>
          </a:xfrm>
          <a:prstGeom prst="rect"/>
          <a:solidFill>
            <a:srgbClr val="ECECF3"/>
          </a:solidFill>
        </p:spPr>
      </p:sp>
      <p:sp>
        <p:nvSpPr>
          <p:cNvPr id="1048584" name="Shape 1"/>
          <p:cNvSpPr/>
          <p:nvPr/>
        </p:nvSpPr>
        <p:spPr>
          <a:xfrm>
            <a:off x="0" y="0"/>
            <a:ext cx="14630400" cy="8229600"/>
          </a:xfrm>
          <a:prstGeom prst="rect"/>
          <a:solidFill>
            <a:srgbClr val="FFFFFF">
              <a:alpha val="75000"/>
            </a:srgbClr>
          </a:solidFill>
        </p:spPr>
      </p:sp>
      <p:pic>
        <p:nvPicPr>
          <p:cNvPr id="2097153"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5" name="Shape 2"/>
          <p:cNvSpPr/>
          <p:nvPr/>
        </p:nvSpPr>
        <p:spPr>
          <a:xfrm>
            <a:off x="0" y="0"/>
            <a:ext cx="14630400" cy="8229600"/>
          </a:xfrm>
          <a:prstGeom prst="rect"/>
          <a:solidFill>
            <a:srgbClr val="FFFFFF">
              <a:alpha val="85000"/>
            </a:srgbClr>
          </a:solidFill>
        </p:spPr>
      </p:sp>
      <p:sp>
        <p:nvSpPr>
          <p:cNvPr id="1048586" name="Text 3"/>
          <p:cNvSpPr/>
          <p:nvPr/>
        </p:nvSpPr>
        <p:spPr>
          <a:xfrm>
            <a:off x="2037993" y="2676763"/>
            <a:ext cx="5554980" cy="694373"/>
          </a:xfrm>
          <a:prstGeom prst="rect"/>
          <a:noFill/>
        </p:spPr>
        <p:txBody>
          <a:bodyPr anchor="t" rtlCol="0" wrap="none"/>
          <a:p>
            <a:pPr indent="0" marL="0">
              <a:lnSpc>
                <a:spcPts val="5468"/>
              </a:lnSpc>
              <a:buNone/>
            </a:pPr>
            <a:r>
              <a:rPr b="1" dirty="0" sz="4374" lang="en-US">
                <a:solidFill>
                  <a:srgbClr val="1B1B27"/>
                </a:solidFill>
                <a:latin typeface="Raleway" pitchFamily="34" charset="0"/>
                <a:ea typeface="Raleway" pitchFamily="34" charset="-122"/>
                <a:cs typeface="Raleway" pitchFamily="34" charset="-120"/>
              </a:rPr>
              <a:t>PROJECT TITLE</a:t>
            </a:r>
            <a:endParaRPr dirty="0" sz="4374" lang="en-US"/>
          </a:p>
        </p:txBody>
      </p:sp>
      <p:sp>
        <p:nvSpPr>
          <p:cNvPr id="104858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1048588" name="Text 5"/>
          <p:cNvSpPr/>
          <p:nvPr/>
        </p:nvSpPr>
        <p:spPr>
          <a:xfrm>
            <a:off x="2267783" y="3934182"/>
            <a:ext cx="10094833" cy="1388745"/>
          </a:xfrm>
          <a:prstGeom prst="rect"/>
          <a:noFill/>
        </p:spPr>
        <p:txBody>
          <a:bodyPr anchor="t" rtlCol="0" wrap="square"/>
          <a:p>
            <a:pPr indent="0" marL="0">
              <a:lnSpc>
                <a:spcPts val="5468"/>
              </a:lnSpc>
              <a:buNone/>
            </a:pPr>
            <a:r>
              <a:rPr dirty="0" sz="4374" lang="en-US">
                <a:solidFill>
                  <a:srgbClr val="3C3939"/>
                </a:solidFill>
                <a:latin typeface="Raleway" pitchFamily="34" charset="0"/>
                <a:ea typeface="Raleway" pitchFamily="34" charset="-122"/>
                <a:cs typeface="Raleway" pitchFamily="34" charset="-120"/>
              </a:rPr>
              <a:t>Titanic - Machine Learning from Disaster</a:t>
            </a:r>
            <a:endParaRPr dirty="0" sz="4374"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21" name=""/>
        <p:cNvGrpSpPr/>
        <p:nvPr/>
      </p:nvGrpSpPr>
      <p:grpSpPr>
        <a:xfrm>
          <a:off x="0" y="0"/>
          <a:ext cx="0" cy="0"/>
          <a:chOff x="0" y="0"/>
          <a:chExt cx="0" cy="0"/>
        </a:xfrm>
      </p:grpSpPr>
      <p:sp>
        <p:nvSpPr>
          <p:cNvPr id="1048592" name="Shape 0"/>
          <p:cNvSpPr/>
          <p:nvPr/>
        </p:nvSpPr>
        <p:spPr>
          <a:xfrm>
            <a:off x="0" y="0"/>
            <a:ext cx="14630400" cy="8229600"/>
          </a:xfrm>
          <a:prstGeom prst="rect"/>
          <a:solidFill>
            <a:srgbClr val="ECECF3"/>
          </a:solidFill>
        </p:spPr>
      </p:sp>
      <p:sp>
        <p:nvSpPr>
          <p:cNvPr id="1048593" name="Shape 1"/>
          <p:cNvSpPr/>
          <p:nvPr/>
        </p:nvSpPr>
        <p:spPr>
          <a:xfrm>
            <a:off x="0" y="0"/>
            <a:ext cx="14630400" cy="8229600"/>
          </a:xfrm>
          <a:prstGeom prst="rect"/>
          <a:solidFill>
            <a:srgbClr val="FFFFFF">
              <a:alpha val="75000"/>
            </a:srgbClr>
          </a:solidFill>
        </p:spPr>
      </p:sp>
      <p:pic>
        <p:nvPicPr>
          <p:cNvPr id="2097154" name="Image 0" descr="preencoded.png"/>
          <p:cNvPicPr>
            <a:picLocks noChangeAspect="1"/>
          </p:cNvPicPr>
          <p:nvPr/>
        </p:nvPicPr>
        <p:blipFill>
          <a:blip xmlns:r="http://schemas.openxmlformats.org/officeDocument/2006/relationships" r:embed="rId1"/>
          <a:stretch>
            <a:fillRect/>
          </a:stretch>
        </p:blipFill>
        <p:spPr>
          <a:xfrm>
            <a:off x="10972800" y="0"/>
            <a:ext cx="3657600" cy="8229600"/>
          </a:xfrm>
          <a:prstGeom prst="rect"/>
        </p:spPr>
      </p:pic>
      <p:sp>
        <p:nvSpPr>
          <p:cNvPr id="1048594" name="Text 2"/>
          <p:cNvSpPr/>
          <p:nvPr/>
        </p:nvSpPr>
        <p:spPr>
          <a:xfrm>
            <a:off x="833199" y="2052876"/>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AGENDA</a:t>
            </a:r>
            <a:endParaRPr dirty="0" sz="4374" lang="en-US"/>
          </a:p>
        </p:txBody>
      </p:sp>
      <p:sp>
        <p:nvSpPr>
          <p:cNvPr id="1048595"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1048596" name="Text 4"/>
          <p:cNvSpPr/>
          <p:nvPr/>
        </p:nvSpPr>
        <p:spPr>
          <a:xfrm>
            <a:off x="1444109" y="3330416"/>
            <a:ext cx="3931206" cy="694373"/>
          </a:xfrm>
          <a:prstGeom prst="rect"/>
          <a:noFill/>
        </p:spPr>
        <p:txBody>
          <a:bodyPr anchor="t" rtlCol="0" wrap="squar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Introduction to Titanic Shipwreck Dataset</a:t>
            </a:r>
            <a:endParaRPr dirty="0" sz="2187" lang="en-US"/>
          </a:p>
        </p:txBody>
      </p:sp>
      <p:sp>
        <p:nvSpPr>
          <p:cNvPr id="1048597" name="Text 5"/>
          <p:cNvSpPr/>
          <p:nvPr/>
        </p:nvSpPr>
        <p:spPr>
          <a:xfrm>
            <a:off x="1444109" y="4158020"/>
            <a:ext cx="3931206"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Understanding the background and significance of the dataset.</a:t>
            </a:r>
            <a:endParaRPr dirty="0" sz="1750" lang="en-US"/>
          </a:p>
        </p:txBody>
      </p:sp>
      <p:sp>
        <p:nvSpPr>
          <p:cNvPr id="1048598"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48599" name="Text 7"/>
          <p:cNvSpPr/>
          <p:nvPr/>
        </p:nvSpPr>
        <p:spPr>
          <a:xfrm>
            <a:off x="6208395" y="3330416"/>
            <a:ext cx="277749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Data Exploration</a:t>
            </a:r>
            <a:endParaRPr dirty="0" sz="2187" lang="en-US"/>
          </a:p>
        </p:txBody>
      </p:sp>
      <p:sp>
        <p:nvSpPr>
          <p:cNvPr id="1048600" name="Text 8"/>
          <p:cNvSpPr/>
          <p:nvPr/>
        </p:nvSpPr>
        <p:spPr>
          <a:xfrm>
            <a:off x="6208395" y="3810833"/>
            <a:ext cx="3931206"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Investigating the structure and contents of the dataset to gain insights.</a:t>
            </a:r>
            <a:endParaRPr dirty="0" sz="1750" lang="en-US"/>
          </a:p>
        </p:txBody>
      </p:sp>
      <p:sp>
        <p:nvSpPr>
          <p:cNvPr id="1048601"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048602" name="Text 10"/>
          <p:cNvSpPr/>
          <p:nvPr/>
        </p:nvSpPr>
        <p:spPr>
          <a:xfrm>
            <a:off x="1444109" y="5340906"/>
            <a:ext cx="277749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Feature Engineering</a:t>
            </a:r>
            <a:endParaRPr dirty="0" sz="2187" lang="en-US"/>
          </a:p>
        </p:txBody>
      </p:sp>
      <p:sp>
        <p:nvSpPr>
          <p:cNvPr id="1048603" name="Text 11"/>
          <p:cNvSpPr/>
          <p:nvPr/>
        </p:nvSpPr>
        <p:spPr>
          <a:xfrm>
            <a:off x="1444109" y="5821323"/>
            <a:ext cx="8695492" cy="355402"/>
          </a:xfrm>
          <a:prstGeom prst="rect"/>
          <a:noFill/>
        </p:spPr>
        <p:txBody>
          <a:bodyPr anchor="t" rtlCol="0" wrap="none"/>
          <a:p>
            <a:pPr indent="0" marL="0">
              <a:lnSpc>
                <a:spcPts val="2799"/>
              </a:lnSpc>
              <a:buNone/>
            </a:pPr>
            <a:r>
              <a:rPr dirty="0" sz="1750" lang="en-US">
                <a:solidFill>
                  <a:srgbClr val="3C3939"/>
                </a:solidFill>
                <a:latin typeface="Roboto" pitchFamily="34" charset="0"/>
                <a:ea typeface="Roboto" pitchFamily="34" charset="-122"/>
                <a:cs typeface="Roboto" pitchFamily="34" charset="-120"/>
              </a:rPr>
              <a:t>Creating new features and transforming existing ones for model development.</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4" name=""/>
        <p:cNvGrpSpPr/>
        <p:nvPr/>
      </p:nvGrpSpPr>
      <p:grpSpPr>
        <a:xfrm>
          <a:off x="0" y="0"/>
          <a:ext cx="0" cy="0"/>
          <a:chOff x="0" y="0"/>
          <a:chExt cx="0" cy="0"/>
        </a:xfrm>
      </p:grpSpPr>
      <p:sp>
        <p:nvSpPr>
          <p:cNvPr id="1048607" name="Shape 0"/>
          <p:cNvSpPr/>
          <p:nvPr/>
        </p:nvSpPr>
        <p:spPr>
          <a:xfrm>
            <a:off x="0" y="0"/>
            <a:ext cx="14630400" cy="8229600"/>
          </a:xfrm>
          <a:prstGeom prst="rect"/>
          <a:solidFill>
            <a:srgbClr val="ECECF3"/>
          </a:solidFill>
        </p:spPr>
      </p:sp>
      <p:sp>
        <p:nvSpPr>
          <p:cNvPr id="1048608" name="Shape 1"/>
          <p:cNvSpPr/>
          <p:nvPr/>
        </p:nvSpPr>
        <p:spPr>
          <a:xfrm>
            <a:off x="0" y="0"/>
            <a:ext cx="14630400" cy="8229600"/>
          </a:xfrm>
          <a:prstGeom prst="rect"/>
          <a:solidFill>
            <a:srgbClr val="FFFFFF">
              <a:alpha val="75000"/>
            </a:srgbClr>
          </a:solidFill>
        </p:spPr>
      </p:sp>
      <p:pic>
        <p:nvPicPr>
          <p:cNvPr id="2097155"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
        <p:nvSpPr>
          <p:cNvPr id="1048609" name="Text 2"/>
          <p:cNvSpPr/>
          <p:nvPr/>
        </p:nvSpPr>
        <p:spPr>
          <a:xfrm>
            <a:off x="833199" y="3067883"/>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Problem Statement</a:t>
            </a:r>
            <a:endParaRPr dirty="0" sz="4374" lang="en-US"/>
          </a:p>
        </p:txBody>
      </p:sp>
      <p:sp>
        <p:nvSpPr>
          <p:cNvPr id="1048610" name="Text 3"/>
          <p:cNvSpPr/>
          <p:nvPr/>
        </p:nvSpPr>
        <p:spPr>
          <a:xfrm>
            <a:off x="833199" y="4095512"/>
            <a:ext cx="7477601"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7" name=""/>
        <p:cNvGrpSpPr/>
        <p:nvPr/>
      </p:nvGrpSpPr>
      <p:grpSpPr>
        <a:xfrm>
          <a:off x="0" y="0"/>
          <a:ext cx="0" cy="0"/>
          <a:chOff x="0" y="0"/>
          <a:chExt cx="0" cy="0"/>
        </a:xfrm>
      </p:grpSpPr>
      <p:sp>
        <p:nvSpPr>
          <p:cNvPr id="1048614" name="Shape 0"/>
          <p:cNvSpPr/>
          <p:nvPr/>
        </p:nvSpPr>
        <p:spPr>
          <a:xfrm>
            <a:off x="0" y="0"/>
            <a:ext cx="14630400" cy="8229600"/>
          </a:xfrm>
          <a:prstGeom prst="rect"/>
          <a:solidFill>
            <a:srgbClr val="ECECF3"/>
          </a:solidFill>
        </p:spPr>
      </p:sp>
      <p:sp>
        <p:nvSpPr>
          <p:cNvPr id="1048615" name="Shape 1"/>
          <p:cNvSpPr/>
          <p:nvPr/>
        </p:nvSpPr>
        <p:spPr>
          <a:xfrm>
            <a:off x="0" y="0"/>
            <a:ext cx="14630400" cy="8229600"/>
          </a:xfrm>
          <a:prstGeom prst="rect"/>
          <a:solidFill>
            <a:srgbClr val="FFFFFF">
              <a:alpha val="75000"/>
            </a:srgbClr>
          </a:solidFill>
        </p:spPr>
      </p:sp>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16" name="Shape 2"/>
          <p:cNvSpPr/>
          <p:nvPr/>
        </p:nvSpPr>
        <p:spPr>
          <a:xfrm>
            <a:off x="0" y="0"/>
            <a:ext cx="14630400" cy="8229600"/>
          </a:xfrm>
          <a:prstGeom prst="rect"/>
          <a:solidFill>
            <a:srgbClr val="FFFFFF">
              <a:alpha val="85000"/>
            </a:srgbClr>
          </a:solidFill>
        </p:spPr>
      </p:sp>
      <p:sp>
        <p:nvSpPr>
          <p:cNvPr id="1048617" name="Text 3"/>
          <p:cNvSpPr/>
          <p:nvPr/>
        </p:nvSpPr>
        <p:spPr>
          <a:xfrm>
            <a:off x="2037993" y="2801303"/>
            <a:ext cx="6031468"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PROBLEM STATEMENT</a:t>
            </a:r>
            <a:endParaRPr dirty="0" sz="4374" lang="en-US"/>
          </a:p>
        </p:txBody>
      </p:sp>
      <p:sp>
        <p:nvSpPr>
          <p:cNvPr id="1048618" name="Text 4"/>
          <p:cNvSpPr/>
          <p:nvPr/>
        </p:nvSpPr>
        <p:spPr>
          <a:xfrm>
            <a:off x="2393394" y="3828931"/>
            <a:ext cx="10199013" cy="355402"/>
          </a:xfrm>
          <a:prstGeom prst="rect"/>
          <a:noFill/>
        </p:spPr>
        <p:txBody>
          <a:bodyPr anchor="t" rtlCol="0" wrap="non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Identifying Survivors:</a:t>
            </a:r>
            <a:r>
              <a:rPr dirty="0" sz="1750" lang="en-US">
                <a:solidFill>
                  <a:srgbClr val="3C3939"/>
                </a:solidFill>
                <a:latin typeface="Roboto" pitchFamily="34" charset="0"/>
                <a:ea typeface="Roboto" pitchFamily="34" charset="-122"/>
                <a:cs typeface="Roboto" pitchFamily="34" charset="-120"/>
              </a:rPr>
              <a:t> Predicting which passengers survived the Titanic shipwreck.</a:t>
            </a:r>
            <a:endParaRPr dirty="0" sz="1750" lang="en-US"/>
          </a:p>
        </p:txBody>
      </p:sp>
      <p:sp>
        <p:nvSpPr>
          <p:cNvPr id="1048619" name="Text 5"/>
          <p:cNvSpPr/>
          <p:nvPr/>
        </p:nvSpPr>
        <p:spPr>
          <a:xfrm>
            <a:off x="2393394" y="4273153"/>
            <a:ext cx="10199013" cy="355402"/>
          </a:xfrm>
          <a:prstGeom prst="rect"/>
          <a:noFill/>
        </p:spPr>
        <p:txBody>
          <a:bodyPr anchor="t" rtlCol="0" wrap="non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Data Analysis:</a:t>
            </a:r>
            <a:r>
              <a:rPr dirty="0" sz="1750" lang="en-US">
                <a:solidFill>
                  <a:srgbClr val="3C3939"/>
                </a:solidFill>
                <a:latin typeface="Roboto" pitchFamily="34" charset="0"/>
                <a:ea typeface="Roboto" pitchFamily="34" charset="-122"/>
                <a:cs typeface="Roboto" pitchFamily="34" charset="-120"/>
              </a:rPr>
              <a:t> Analyzing the correlation between survival and demographic factors.</a:t>
            </a:r>
            <a:endParaRPr dirty="0" sz="1750" lang="en-US"/>
          </a:p>
        </p:txBody>
      </p:sp>
      <p:sp>
        <p:nvSpPr>
          <p:cNvPr id="1048620" name="Text 6"/>
          <p:cNvSpPr/>
          <p:nvPr/>
        </p:nvSpPr>
        <p:spPr>
          <a:xfrm>
            <a:off x="2393394" y="4717375"/>
            <a:ext cx="10199013" cy="710803"/>
          </a:xfrm>
          <a:prstGeom prst="rect"/>
          <a:noFill/>
        </p:spPr>
        <p:txBody>
          <a:bodyPr anchor="t" rtlCol="0" wrap="squar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Impact Assessment:</a:t>
            </a:r>
            <a:r>
              <a:rPr dirty="0" sz="1750" lang="en-US">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30" name=""/>
        <p:cNvGrpSpPr/>
        <p:nvPr/>
      </p:nvGrpSpPr>
      <p:grpSpPr>
        <a:xfrm>
          <a:off x="0" y="0"/>
          <a:ext cx="0" cy="0"/>
          <a:chOff x="0" y="0"/>
          <a:chExt cx="0" cy="0"/>
        </a:xfrm>
      </p:grpSpPr>
      <p:sp>
        <p:nvSpPr>
          <p:cNvPr id="1048624" name="Shape 0"/>
          <p:cNvSpPr/>
          <p:nvPr/>
        </p:nvSpPr>
        <p:spPr>
          <a:xfrm>
            <a:off x="0" y="0"/>
            <a:ext cx="14630400" cy="8229600"/>
          </a:xfrm>
          <a:prstGeom prst="rect"/>
          <a:solidFill>
            <a:srgbClr val="ECECF3"/>
          </a:solidFill>
        </p:spPr>
      </p:sp>
      <p:sp>
        <p:nvSpPr>
          <p:cNvPr id="1048625" name="Shape 1"/>
          <p:cNvSpPr/>
          <p:nvPr/>
        </p:nvSpPr>
        <p:spPr>
          <a:xfrm>
            <a:off x="0" y="0"/>
            <a:ext cx="14630400" cy="8229600"/>
          </a:xfrm>
          <a:prstGeom prst="rect"/>
          <a:solidFill>
            <a:srgbClr val="FFFFFF">
              <a:alpha val="75000"/>
            </a:srgbClr>
          </a:solidFill>
        </p:spPr>
      </p:sp>
      <p:pic>
        <p:nvPicPr>
          <p:cNvPr id="2097157"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26" name="Shape 2"/>
          <p:cNvSpPr/>
          <p:nvPr/>
        </p:nvSpPr>
        <p:spPr>
          <a:xfrm>
            <a:off x="0" y="0"/>
            <a:ext cx="14630400" cy="8229600"/>
          </a:xfrm>
          <a:prstGeom prst="rect"/>
          <a:solidFill>
            <a:srgbClr val="FFFFFF">
              <a:alpha val="85000"/>
            </a:srgbClr>
          </a:solidFill>
        </p:spPr>
      </p:sp>
      <p:sp>
        <p:nvSpPr>
          <p:cNvPr id="1048627" name="Text 3"/>
          <p:cNvSpPr/>
          <p:nvPr/>
        </p:nvSpPr>
        <p:spPr>
          <a:xfrm>
            <a:off x="2037993" y="1458516"/>
            <a:ext cx="8523565"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Data Preprocessing and Cleaning</a:t>
            </a:r>
            <a:endParaRPr dirty="0" sz="4374" lang="en-US"/>
          </a:p>
        </p:txBody>
      </p:sp>
      <p:sp>
        <p:nvSpPr>
          <p:cNvPr id="1048628" name="Shape 4"/>
          <p:cNvSpPr/>
          <p:nvPr/>
        </p:nvSpPr>
        <p:spPr>
          <a:xfrm>
            <a:off x="2349103" y="2486144"/>
            <a:ext cx="44410" cy="4284821"/>
          </a:xfrm>
          <a:prstGeom prst="roundRect">
            <a:avLst>
              <a:gd name="adj" fmla="val 225151"/>
            </a:avLst>
          </a:prstGeom>
          <a:solidFill>
            <a:srgbClr val="C7C7D0"/>
          </a:solidFill>
        </p:spPr>
      </p:sp>
      <p:sp>
        <p:nvSpPr>
          <p:cNvPr id="1048629" name="Shape 5"/>
          <p:cNvSpPr/>
          <p:nvPr/>
        </p:nvSpPr>
        <p:spPr>
          <a:xfrm>
            <a:off x="2621220" y="2887444"/>
            <a:ext cx="777597" cy="44410"/>
          </a:xfrm>
          <a:prstGeom prst="roundRect">
            <a:avLst>
              <a:gd name="adj" fmla="val 225151"/>
            </a:avLst>
          </a:prstGeom>
          <a:solidFill>
            <a:srgbClr val="C7C7D0"/>
          </a:solidFill>
        </p:spPr>
      </p:sp>
      <p:sp>
        <p:nvSpPr>
          <p:cNvPr id="1048630"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48631" name="Text 7"/>
          <p:cNvSpPr/>
          <p:nvPr/>
        </p:nvSpPr>
        <p:spPr>
          <a:xfrm>
            <a:off x="2299871" y="2701409"/>
            <a:ext cx="142637"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1</a:t>
            </a:r>
            <a:endParaRPr dirty="0" sz="2624" lang="en-US"/>
          </a:p>
        </p:txBody>
      </p:sp>
      <p:sp>
        <p:nvSpPr>
          <p:cNvPr id="1048632" name="Text 8"/>
          <p:cNvSpPr/>
          <p:nvPr/>
        </p:nvSpPr>
        <p:spPr>
          <a:xfrm>
            <a:off x="3593306" y="2708315"/>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Collection</a:t>
            </a:r>
            <a:endParaRPr dirty="0" sz="2187" lang="en-US"/>
          </a:p>
        </p:txBody>
      </p:sp>
      <p:sp>
        <p:nvSpPr>
          <p:cNvPr id="1048633" name="Text 9"/>
          <p:cNvSpPr/>
          <p:nvPr/>
        </p:nvSpPr>
        <p:spPr>
          <a:xfrm>
            <a:off x="3593306" y="3188732"/>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Retrieve raw data from various sources, such as databases and files.</a:t>
            </a:r>
            <a:endParaRPr dirty="0" sz="1750" lang="en-US"/>
          </a:p>
        </p:txBody>
      </p:sp>
      <p:sp>
        <p:nvSpPr>
          <p:cNvPr id="1048634" name="Shape 10"/>
          <p:cNvSpPr/>
          <p:nvPr/>
        </p:nvSpPr>
        <p:spPr>
          <a:xfrm>
            <a:off x="2621220" y="4389775"/>
            <a:ext cx="777597" cy="44410"/>
          </a:xfrm>
          <a:prstGeom prst="roundRect">
            <a:avLst>
              <a:gd name="adj" fmla="val 225151"/>
            </a:avLst>
          </a:prstGeom>
          <a:solidFill>
            <a:srgbClr val="C7C7D0"/>
          </a:solidFill>
        </p:spPr>
      </p:sp>
      <p:sp>
        <p:nvSpPr>
          <p:cNvPr id="1048635"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048636" name="Text 12"/>
          <p:cNvSpPr/>
          <p:nvPr/>
        </p:nvSpPr>
        <p:spPr>
          <a:xfrm>
            <a:off x="2284393" y="4203740"/>
            <a:ext cx="173712"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2</a:t>
            </a:r>
            <a:endParaRPr dirty="0" sz="2624" lang="en-US"/>
          </a:p>
        </p:txBody>
      </p:sp>
      <p:sp>
        <p:nvSpPr>
          <p:cNvPr id="1048637" name="Text 13"/>
          <p:cNvSpPr/>
          <p:nvPr/>
        </p:nvSpPr>
        <p:spPr>
          <a:xfrm>
            <a:off x="3593306" y="4210645"/>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Cleaning</a:t>
            </a:r>
            <a:endParaRPr dirty="0" sz="2187" lang="en-US"/>
          </a:p>
        </p:txBody>
      </p:sp>
      <p:sp>
        <p:nvSpPr>
          <p:cNvPr id="1048638" name="Text 14"/>
          <p:cNvSpPr/>
          <p:nvPr/>
        </p:nvSpPr>
        <p:spPr>
          <a:xfrm>
            <a:off x="3593306" y="4691063"/>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Remove duplicates, handle missing values, and correct any inconsistencies.</a:t>
            </a:r>
            <a:endParaRPr dirty="0" sz="1750" lang="en-US"/>
          </a:p>
        </p:txBody>
      </p:sp>
      <p:sp>
        <p:nvSpPr>
          <p:cNvPr id="1048639" name="Shape 15"/>
          <p:cNvSpPr/>
          <p:nvPr/>
        </p:nvSpPr>
        <p:spPr>
          <a:xfrm>
            <a:off x="2621220" y="5892105"/>
            <a:ext cx="777597" cy="44410"/>
          </a:xfrm>
          <a:prstGeom prst="roundRect">
            <a:avLst>
              <a:gd name="adj" fmla="val 225151"/>
            </a:avLst>
          </a:prstGeom>
          <a:solidFill>
            <a:srgbClr val="C7C7D0"/>
          </a:solidFill>
        </p:spPr>
      </p:sp>
      <p:sp>
        <p:nvSpPr>
          <p:cNvPr id="1048640"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1048641" name="Text 17"/>
          <p:cNvSpPr/>
          <p:nvPr/>
        </p:nvSpPr>
        <p:spPr>
          <a:xfrm>
            <a:off x="2282250" y="5706070"/>
            <a:ext cx="177998"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3</a:t>
            </a:r>
            <a:endParaRPr dirty="0" sz="2624" lang="en-US"/>
          </a:p>
        </p:txBody>
      </p:sp>
      <p:sp>
        <p:nvSpPr>
          <p:cNvPr id="1048642" name="Text 18"/>
          <p:cNvSpPr/>
          <p:nvPr/>
        </p:nvSpPr>
        <p:spPr>
          <a:xfrm>
            <a:off x="3593306" y="5712976"/>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Transformation</a:t>
            </a:r>
            <a:endParaRPr dirty="0" sz="2187" lang="en-US"/>
          </a:p>
        </p:txBody>
      </p:sp>
      <p:sp>
        <p:nvSpPr>
          <p:cNvPr id="1048643" name="Text 19"/>
          <p:cNvSpPr/>
          <p:nvPr/>
        </p:nvSpPr>
        <p:spPr>
          <a:xfrm>
            <a:off x="3593306" y="6193393"/>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Normalize, scale, and format data for machine learning algorithms.</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33" name=""/>
        <p:cNvGrpSpPr/>
        <p:nvPr/>
      </p:nvGrpSpPr>
      <p:grpSpPr>
        <a:xfrm>
          <a:off x="0" y="0"/>
          <a:ext cx="0" cy="0"/>
          <a:chOff x="0" y="0"/>
          <a:chExt cx="0" cy="0"/>
        </a:xfrm>
      </p:grpSpPr>
      <p:sp>
        <p:nvSpPr>
          <p:cNvPr id="1048647" name="Shape 0"/>
          <p:cNvSpPr/>
          <p:nvPr/>
        </p:nvSpPr>
        <p:spPr>
          <a:xfrm>
            <a:off x="0" y="0"/>
            <a:ext cx="14630400" cy="8229600"/>
          </a:xfrm>
          <a:prstGeom prst="rect"/>
          <a:solidFill>
            <a:srgbClr val="ECECF3"/>
          </a:solidFill>
        </p:spPr>
      </p:sp>
      <p:sp>
        <p:nvSpPr>
          <p:cNvPr id="1048648" name="Shape 1"/>
          <p:cNvSpPr/>
          <p:nvPr/>
        </p:nvSpPr>
        <p:spPr>
          <a:xfrm>
            <a:off x="0" y="0"/>
            <a:ext cx="14630400" cy="8229600"/>
          </a:xfrm>
          <a:prstGeom prst="rect"/>
          <a:solidFill>
            <a:srgbClr val="FFFFFF">
              <a:alpha val="75000"/>
            </a:srgbClr>
          </a:solidFill>
        </p:spPr>
      </p:sp>
      <p:sp>
        <p:nvSpPr>
          <p:cNvPr id="1048649" name="Text 2"/>
          <p:cNvSpPr/>
          <p:nvPr/>
        </p:nvSpPr>
        <p:spPr>
          <a:xfrm>
            <a:off x="2037993" y="1518285"/>
            <a:ext cx="10554414" cy="1388745"/>
          </a:xfrm>
          <a:prstGeom prst="rect"/>
          <a:noFill/>
        </p:spPr>
        <p:txBody>
          <a:bodyPr anchor="t" rtlCol="0" wrap="squar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YOUR SOLUTION AND ITS VALUE PROPOSITION</a:t>
            </a:r>
            <a:endParaRPr dirty="0" sz="4374" lang="en-US"/>
          </a:p>
        </p:txBody>
      </p:sp>
      <p:sp>
        <p:nvSpPr>
          <p:cNvPr id="1048650" name="Text 3"/>
          <p:cNvSpPr/>
          <p:nvPr/>
        </p:nvSpPr>
        <p:spPr>
          <a:xfrm>
            <a:off x="2037993" y="3462457"/>
            <a:ext cx="2777490" cy="347186"/>
          </a:xfrm>
          <a:prstGeom prst="rect"/>
          <a:noFill/>
        </p:spPr>
        <p:txBody>
          <a:bodyPr anchor="t" rtlCol="0" wrap="non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Accurate Predictions</a:t>
            </a:r>
            <a:endParaRPr dirty="0" sz="2187" lang="en-US"/>
          </a:p>
        </p:txBody>
      </p:sp>
      <p:sp>
        <p:nvSpPr>
          <p:cNvPr id="1048651" name="Text 4"/>
          <p:cNvSpPr/>
          <p:nvPr/>
        </p:nvSpPr>
        <p:spPr>
          <a:xfrm>
            <a:off x="2037993" y="4031813"/>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dirty="0" sz="1750" lang="en-US"/>
          </a:p>
        </p:txBody>
      </p:sp>
      <p:sp>
        <p:nvSpPr>
          <p:cNvPr id="1048652" name="Text 5"/>
          <p:cNvSpPr/>
          <p:nvPr/>
        </p:nvSpPr>
        <p:spPr>
          <a:xfrm>
            <a:off x="5743932" y="3462457"/>
            <a:ext cx="3156347" cy="694373"/>
          </a:xfrm>
          <a:prstGeom prst="rect"/>
          <a:noFill/>
        </p:spPr>
        <p:txBody>
          <a:bodyPr anchor="t" rtlCol="0" wrap="squar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Improved Safety Measures</a:t>
            </a:r>
            <a:endParaRPr dirty="0" sz="2187" lang="en-US"/>
          </a:p>
        </p:txBody>
      </p:sp>
      <p:sp>
        <p:nvSpPr>
          <p:cNvPr id="1048653" name="Text 6"/>
          <p:cNvSpPr/>
          <p:nvPr/>
        </p:nvSpPr>
        <p:spPr>
          <a:xfrm>
            <a:off x="5743932" y="4379000"/>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dirty="0" sz="1750" lang="en-US"/>
          </a:p>
        </p:txBody>
      </p:sp>
      <p:sp>
        <p:nvSpPr>
          <p:cNvPr id="1048654" name="Text 7"/>
          <p:cNvSpPr/>
          <p:nvPr/>
        </p:nvSpPr>
        <p:spPr>
          <a:xfrm>
            <a:off x="9449872" y="3462457"/>
            <a:ext cx="3156347" cy="694373"/>
          </a:xfrm>
          <a:prstGeom prst="rect"/>
          <a:noFill/>
        </p:spPr>
        <p:txBody>
          <a:bodyPr anchor="t" rtlCol="0" wrap="squar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Informed Decision-Making</a:t>
            </a:r>
            <a:endParaRPr dirty="0" sz="2187" lang="en-US"/>
          </a:p>
        </p:txBody>
      </p:sp>
      <p:sp>
        <p:nvSpPr>
          <p:cNvPr id="1048655" name="Text 8"/>
          <p:cNvSpPr/>
          <p:nvPr/>
        </p:nvSpPr>
        <p:spPr>
          <a:xfrm>
            <a:off x="9449872" y="4379000"/>
            <a:ext cx="3156347" cy="1777008"/>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36" name=""/>
        <p:cNvGrpSpPr/>
        <p:nvPr/>
      </p:nvGrpSpPr>
      <p:grpSpPr>
        <a:xfrm>
          <a:off x="0" y="0"/>
          <a:ext cx="0" cy="0"/>
          <a:chOff x="0" y="0"/>
          <a:chExt cx="0" cy="0"/>
        </a:xfrm>
      </p:grpSpPr>
      <p:sp>
        <p:nvSpPr>
          <p:cNvPr id="1048659" name="Shape 0"/>
          <p:cNvSpPr/>
          <p:nvPr/>
        </p:nvSpPr>
        <p:spPr>
          <a:xfrm>
            <a:off x="0" y="0"/>
            <a:ext cx="14630400" cy="8229600"/>
          </a:xfrm>
          <a:prstGeom prst="rect"/>
          <a:solidFill>
            <a:srgbClr val="ECECF3"/>
          </a:solidFill>
        </p:spPr>
      </p:sp>
      <p:sp>
        <p:nvSpPr>
          <p:cNvPr id="1048660" name="Shape 1"/>
          <p:cNvSpPr/>
          <p:nvPr/>
        </p:nvSpPr>
        <p:spPr>
          <a:xfrm>
            <a:off x="0" y="0"/>
            <a:ext cx="14630400" cy="8229600"/>
          </a:xfrm>
          <a:prstGeom prst="rect"/>
          <a:solidFill>
            <a:srgbClr val="FFFFFF">
              <a:alpha val="75000"/>
            </a:srgbClr>
          </a:solidFill>
        </p:spPr>
      </p:sp>
      <p:sp>
        <p:nvSpPr>
          <p:cNvPr id="1048661" name="Text 2"/>
          <p:cNvSpPr/>
          <p:nvPr/>
        </p:nvSpPr>
        <p:spPr>
          <a:xfrm>
            <a:off x="2037993" y="1483162"/>
            <a:ext cx="938403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Training the machine learning model</a:t>
            </a:r>
            <a:endParaRPr dirty="0" sz="4374" lang="en-US"/>
          </a:p>
        </p:txBody>
      </p:sp>
      <p:sp>
        <p:nvSpPr>
          <p:cNvPr id="1048662" name="Text 3"/>
          <p:cNvSpPr/>
          <p:nvPr/>
        </p:nvSpPr>
        <p:spPr>
          <a:xfrm>
            <a:off x="2037993" y="2710696"/>
            <a:ext cx="5006221"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dirty="0" sz="1750" lang="en-US"/>
          </a:p>
        </p:txBody>
      </p:sp>
      <p:sp>
        <p:nvSpPr>
          <p:cNvPr id="1048663" name="Text 4"/>
          <p:cNvSpPr/>
          <p:nvPr/>
        </p:nvSpPr>
        <p:spPr>
          <a:xfrm>
            <a:off x="2037993" y="3621405"/>
            <a:ext cx="5006221"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Various techniques, such as regression or decision trees, may be applied.</a:t>
            </a:r>
            <a:endParaRPr dirty="0" sz="1750" lang="en-US"/>
          </a:p>
        </p:txBody>
      </p:sp>
      <p:pic>
        <p:nvPicPr>
          <p:cNvPr id="2097158" name="Image 0" descr="preencoded.png"/>
          <p:cNvPicPr>
            <a:picLocks noChangeAspect="1"/>
          </p:cNvPicPr>
          <p:nvPr/>
        </p:nvPicPr>
        <p:blipFill>
          <a:blip xmlns:r="http://schemas.openxmlformats.org/officeDocument/2006/relationships" r:embed="rId1"/>
          <a:stretch>
            <a:fillRect/>
          </a:stretch>
        </p:blipFill>
        <p:spPr>
          <a:xfrm>
            <a:off x="7593806" y="2760702"/>
            <a:ext cx="5006221" cy="373582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39" name=""/>
        <p:cNvGrpSpPr/>
        <p:nvPr/>
      </p:nvGrpSpPr>
      <p:grpSpPr>
        <a:xfrm>
          <a:off x="0" y="0"/>
          <a:ext cx="0" cy="0"/>
          <a:chOff x="0" y="0"/>
          <a:chExt cx="0" cy="0"/>
        </a:xfrm>
      </p:grpSpPr>
      <p:sp>
        <p:nvSpPr>
          <p:cNvPr id="1048667" name="Shape 0"/>
          <p:cNvSpPr/>
          <p:nvPr/>
        </p:nvSpPr>
        <p:spPr>
          <a:xfrm>
            <a:off x="0" y="0"/>
            <a:ext cx="14630400" cy="8229600"/>
          </a:xfrm>
          <a:prstGeom prst="rect"/>
          <a:solidFill>
            <a:srgbClr val="ECECF3"/>
          </a:solidFill>
        </p:spPr>
      </p:sp>
      <p:sp>
        <p:nvSpPr>
          <p:cNvPr id="1048668" name="Shape 1"/>
          <p:cNvSpPr/>
          <p:nvPr/>
        </p:nvSpPr>
        <p:spPr>
          <a:xfrm>
            <a:off x="0" y="0"/>
            <a:ext cx="14630400" cy="8229600"/>
          </a:xfrm>
          <a:prstGeom prst="rect"/>
          <a:solidFill>
            <a:srgbClr val="FFFFFF">
              <a:alpha val="75000"/>
            </a:srgbClr>
          </a:solidFill>
        </p:spPr>
      </p:sp>
      <p:sp>
        <p:nvSpPr>
          <p:cNvPr id="1048669" name="Text 2"/>
          <p:cNvSpPr/>
          <p:nvPr/>
        </p:nvSpPr>
        <p:spPr>
          <a:xfrm>
            <a:off x="2037993" y="1962626"/>
            <a:ext cx="710946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Model Performance Metrics</a:t>
            </a:r>
            <a:endParaRPr dirty="0" sz="4374" lang="en-US"/>
          </a:p>
        </p:txBody>
      </p:sp>
      <p:sp>
        <p:nvSpPr>
          <p:cNvPr id="1048670" name="Text 3"/>
          <p:cNvSpPr/>
          <p:nvPr/>
        </p:nvSpPr>
        <p:spPr>
          <a:xfrm>
            <a:off x="2037993" y="3101340"/>
            <a:ext cx="10554414"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dirty="0" sz="1750" lang="en-US"/>
          </a:p>
        </p:txBody>
      </p:sp>
      <p:sp>
        <p:nvSpPr>
          <p:cNvPr id="1048671" name="Text 4"/>
          <p:cNvSpPr/>
          <p:nvPr/>
        </p:nvSpPr>
        <p:spPr>
          <a:xfrm>
            <a:off x="2037993" y="4417457"/>
            <a:ext cx="10554414"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dirty="0" sz="1750" lang="en-US"/>
          </a:p>
        </p:txBody>
      </p:sp>
      <p:sp>
        <p:nvSpPr>
          <p:cNvPr id="1048672" name="Text 5"/>
          <p:cNvSpPr/>
          <p:nvPr/>
        </p:nvSpPr>
        <p:spPr>
          <a:xfrm>
            <a:off x="2037993" y="5489258"/>
            <a:ext cx="10554414" cy="666512"/>
          </a:xfrm>
          <a:prstGeom prst="rect"/>
          <a:noFill/>
        </p:spPr>
        <p:txBody>
          <a:bodyPr anchor="t" rtlCol="0" wrap="none"/>
          <a:p>
            <a:pPr algn="ctr" indent="0" marL="0">
              <a:lnSpc>
                <a:spcPts val="5249"/>
              </a:lnSpc>
              <a:buNone/>
            </a:pPr>
            <a:r>
              <a:rPr dirty="0" sz="5249" lang="en-US">
                <a:solidFill>
                  <a:srgbClr val="3C3939"/>
                </a:solidFill>
                <a:latin typeface="Raleway" pitchFamily="34" charset="0"/>
                <a:ea typeface="Raleway" pitchFamily="34" charset="-122"/>
                <a:cs typeface="Raleway" pitchFamily="34" charset="-120"/>
              </a:rPr>
              <a:t>95%</a:t>
            </a:r>
            <a:endParaRPr dirty="0" sz="5249" lang="en-US"/>
          </a:p>
        </p:txBody>
      </p:sp>
      <p:sp>
        <p:nvSpPr>
          <p:cNvPr id="1048673" name="Text 6"/>
          <p:cNvSpPr/>
          <p:nvPr/>
        </p:nvSpPr>
        <p:spPr>
          <a:xfrm>
            <a:off x="2037993" y="6266855"/>
            <a:ext cx="10554414" cy="355402"/>
          </a:xfrm>
          <a:prstGeom prst="rect"/>
          <a:noFill/>
        </p:spPr>
        <p:txBody>
          <a:bodyPr anchor="t" rtlCol="0" wrap="none"/>
          <a:p>
            <a:pPr algn="ctr" indent="0" marL="0">
              <a:lnSpc>
                <a:spcPts val="2799"/>
              </a:lnSpc>
              <a:buNone/>
            </a:pP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admin</cp:lastModifiedBy>
  <dcterms:created xsi:type="dcterms:W3CDTF">2024-03-31T18:49:06Z</dcterms:created>
  <dcterms:modified xsi:type="dcterms:W3CDTF">2024-04-05T09:44:31Z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fc1e9957739245d28119f9b9936e2c47</vt:lpwstr>
  </property>
</Properties>
</file>