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72" r:id="rId8"/>
    <p:sldId id="259" r:id="rId9"/>
    <p:sldId id="260" r:id="rId10"/>
    <p:sldId id="261" r:id="rId11"/>
    <p:sldId id="276" r:id="rId12"/>
    <p:sldId id="277" r:id="rId13"/>
    <p:sldId id="273" r:id="rId14"/>
    <p:sldId id="280" r:id="rId15"/>
    <p:sldId id="274" r:id="rId16"/>
    <p:sldId id="281" r:id="rId17"/>
    <p:sldId id="275" r:id="rId18"/>
    <p:sldId id="282" r:id="rId19"/>
    <p:sldId id="278" r:id="rId20"/>
    <p:sldId id="283" r:id="rId21"/>
    <p:sldId id="279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E66ABDE-9CC4-49C2-0FD5-1EE3FEA8A947}"/>
              </a:ext>
            </a:extLst>
          </p:cNvPr>
          <p:cNvSpPr txBox="1">
            <a:spLocks/>
          </p:cNvSpPr>
          <p:nvPr/>
        </p:nvSpPr>
        <p:spPr>
          <a:xfrm>
            <a:off x="2463938" y="2867899"/>
            <a:ext cx="4941771" cy="112220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Casual vs. member </a:t>
            </a:r>
            <a:r>
              <a:rPr lang="en-US" sz="3600" dirty="0"/>
              <a:t>users of CYCLE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57BC76A-A377-2C94-3EBD-A9E340CD907C}"/>
              </a:ext>
            </a:extLst>
          </p:cNvPr>
          <p:cNvSpPr txBox="1">
            <a:spLocks/>
          </p:cNvSpPr>
          <p:nvPr/>
        </p:nvSpPr>
        <p:spPr>
          <a:xfrm>
            <a:off x="2750423" y="4168145"/>
            <a:ext cx="4368800" cy="9042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PRESENTED BY : MOHD ASIF TAJ</a:t>
            </a:r>
          </a:p>
          <a:p>
            <a:pPr marL="0" indent="0" algn="ctr">
              <a:buNone/>
            </a:pPr>
            <a:r>
              <a:rPr lang="en-US" sz="2000" dirty="0"/>
              <a:t>DATE :  1/5/2022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BBA5C-3667-C6DB-A899-72A2CA8A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7D881D-73D9-27D2-DD9C-92FABE24261C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6ACC4-73B7-76AF-4AA1-19B07512D146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E231510-6030-3DE0-79BA-D2B022AC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49" y="126110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1708637" y="1021739"/>
            <a:ext cx="620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NUMBER OF RIDERS BY WEEKDAYS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4AB25-5273-90B1-3611-F9690873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73" y="2111986"/>
            <a:ext cx="66675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1794893" y="784347"/>
            <a:ext cx="620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NUMBER OF RIDERS BY WEEKDAYS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84FB0-60BD-AD9A-4F51-80AC3BE66160}"/>
              </a:ext>
            </a:extLst>
          </p:cNvPr>
          <p:cNvSpPr txBox="1"/>
          <p:nvPr/>
        </p:nvSpPr>
        <p:spPr>
          <a:xfrm>
            <a:off x="2003394" y="1776046"/>
            <a:ext cx="5978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Casual riders took more rides than the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Casual riders mostly use cycle on weekends. This is because they use it for get around town on their days off.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Member riders use cycle mostly on the weekdays. Maybe a good explanation for this is that they use bikes to reach to work and come back home.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2232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2030405" y="1088048"/>
            <a:ext cx="5856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NUMBER OF RIDERS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74DBB-C97C-3AE9-5AB9-25BB247E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43" y="2143125"/>
            <a:ext cx="666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2030403" y="982540"/>
            <a:ext cx="5856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NUMBER OF RIDERS BY 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C5BC8-8B12-2F4F-C4B5-E8B3C0EF1FF8}"/>
              </a:ext>
            </a:extLst>
          </p:cNvPr>
          <p:cNvSpPr txBox="1"/>
          <p:nvPr/>
        </p:nvSpPr>
        <p:spPr>
          <a:xfrm>
            <a:off x="2259313" y="2004646"/>
            <a:ext cx="53984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Huge amount of Cycle are used in the month of July, August and September (3</a:t>
            </a:r>
            <a:r>
              <a:rPr lang="en-IN" sz="2000" baseline="30000" dirty="0"/>
              <a:t>rd</a:t>
            </a:r>
            <a:r>
              <a:rPr lang="en-IN" sz="2000" dirty="0"/>
              <a:t> quarter).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no of riders are increasing sharply from February to August and start decreasing afterward.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No of rides taken by casual riders are 1.75 million and members took 1.84 million rides which is around 90,000 more than the casual users.</a:t>
            </a:r>
          </a:p>
        </p:txBody>
      </p:sp>
    </p:spTree>
    <p:extLst>
      <p:ext uri="{BB962C8B-B14F-4D97-AF65-F5344CB8AC3E}">
        <p14:creationId xmlns:p14="http://schemas.microsoft.com/office/powerpoint/2010/main" val="3465157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870438" y="835972"/>
            <a:ext cx="820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AVERAGE USAGE IN MINUTES BY WEEKDAYS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EB27C-5AF5-ADC6-6966-C89C21DC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5" y="1983763"/>
            <a:ext cx="6716327" cy="37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870438" y="835972"/>
            <a:ext cx="820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AVERAGE USAGE IN MINUTES BY WEEKDAYS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4CEBD-D592-50B0-4137-5D8C71DAB137}"/>
              </a:ext>
            </a:extLst>
          </p:cNvPr>
          <p:cNvSpPr txBox="1"/>
          <p:nvPr/>
        </p:nvSpPr>
        <p:spPr>
          <a:xfrm>
            <a:off x="2220056" y="1758462"/>
            <a:ext cx="55039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 an average Casual member use cycles for longer duration than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 weekends riders use cycles for longer duration than weekdays.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 an average on weekdays casual riders use cycle for 34.8 minutes and member use it for 13.6 minutes.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valid reason behind this short duration for members can be that they don't want to be late for the work.</a:t>
            </a:r>
          </a:p>
        </p:txBody>
      </p:sp>
    </p:spTree>
    <p:extLst>
      <p:ext uri="{BB962C8B-B14F-4D97-AF65-F5344CB8AC3E}">
        <p14:creationId xmlns:p14="http://schemas.microsoft.com/office/powerpoint/2010/main" val="302196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892554" y="876989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NO. OF BIKES NOT RETURNED IN 24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16508-B7B4-3768-A79D-DA78896C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30" y="1913425"/>
            <a:ext cx="6768148" cy="377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892554" y="876989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NO. OF BIKES NOT RETURNED IN 24 HOURS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C5A9A-E005-4BBE-47D9-70B3D452DD76}"/>
              </a:ext>
            </a:extLst>
          </p:cNvPr>
          <p:cNvSpPr txBox="1"/>
          <p:nvPr/>
        </p:nvSpPr>
        <p:spPr>
          <a:xfrm>
            <a:off x="1828800" y="2092569"/>
            <a:ext cx="6163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Despite the large user of cycle members return the cycle to the docking station on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 weekends the large no of casual riders </a:t>
            </a:r>
            <a:r>
              <a:rPr lang="en-IN" sz="2000" dirty="0" err="1"/>
              <a:t>donot</a:t>
            </a:r>
            <a:r>
              <a:rPr lang="en-IN" sz="2000" dirty="0"/>
              <a:t> return bikes in 24 hours.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Approx. ratio between casual and member riders is 15:1 when it is comes to returning the cycle in 24 hours.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74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1177003" y="890117"/>
            <a:ext cx="7121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TOP 10 STATION BY NUMBER OF RIDERS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AA572-1077-49FD-0340-59ED496A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44" y="1977962"/>
            <a:ext cx="6605089" cy="36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1370434" y="890117"/>
            <a:ext cx="7121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TOP 10 STATION BY NUMBER OF RIDERS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322DA-4857-E218-ABFB-59134CE03A96}"/>
              </a:ext>
            </a:extLst>
          </p:cNvPr>
          <p:cNvSpPr txBox="1"/>
          <p:nvPr/>
        </p:nvSpPr>
        <p:spPr>
          <a:xfrm>
            <a:off x="2074984" y="1936010"/>
            <a:ext cx="55831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Overall most busiest station is </a:t>
            </a:r>
            <a:r>
              <a:rPr lang="en-IN" sz="2000" b="1" dirty="0"/>
              <a:t>Streeter Dr &amp; Grand Ave</a:t>
            </a:r>
            <a:r>
              <a:rPr lang="en-IN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Clark St &amp; Elim St </a:t>
            </a:r>
            <a:r>
              <a:rPr lang="en-IN" sz="2000" dirty="0"/>
              <a:t>is favourite station among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Favourite station of casual riders is </a:t>
            </a:r>
            <a:r>
              <a:rPr lang="en-IN" sz="2000" b="1" dirty="0"/>
              <a:t>Streeter Dr &amp; Grand Ave.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Second busiest station is </a:t>
            </a:r>
            <a:r>
              <a:rPr lang="en-IN" sz="2000" b="1" dirty="0"/>
              <a:t>Millennium Park </a:t>
            </a:r>
            <a:r>
              <a:rPr lang="en-IN" sz="2000" dirty="0"/>
              <a:t>with respect to casual riders.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61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584" y="713008"/>
            <a:ext cx="2461416" cy="5713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2FACA-7A71-9B29-2F6E-E14E0E32D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17010-2A71-41FA-0EA5-19EDA75DD3F1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ECC00-AEEF-91FE-35B8-60F55F1584CD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7BBFDD-3AE6-1074-0ABA-23E455A7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92FF1-34AE-9769-812A-670451B0312A}"/>
              </a:ext>
            </a:extLst>
          </p:cNvPr>
          <p:cNvSpPr txBox="1"/>
          <p:nvPr/>
        </p:nvSpPr>
        <p:spPr>
          <a:xfrm>
            <a:off x="2864059" y="1611983"/>
            <a:ext cx="4422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>
                <a:effectLst/>
              </a:rPr>
              <a:t>About the Company​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>
                <a:effectLst/>
              </a:rPr>
              <a:t>Introduction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>
                <a:effectLst/>
              </a:rPr>
              <a:t>Objective​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>
                <a:effectLst/>
              </a:rPr>
              <a:t>Data Sources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>
                <a:effectLst/>
              </a:rPr>
              <a:t>Data Cleaning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>
                <a:effectLst/>
              </a:rPr>
              <a:t>Data Manipulation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aseline="0" dirty="0">
                <a:effectLst/>
              </a:rPr>
              <a:t>Number of casual and member riders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aseline="0" dirty="0">
                <a:effectLst/>
              </a:rPr>
              <a:t>Number of riders by weekdays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aseline="0" dirty="0">
                <a:effectLst/>
              </a:rPr>
              <a:t>Number of riders by month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aseline="0" dirty="0">
                <a:effectLst/>
              </a:rPr>
              <a:t>Average usage in minutes by weekdays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aseline="0" dirty="0">
                <a:effectLst/>
              </a:rPr>
              <a:t>No. of bikes not returned in 24 hours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aseline="0" dirty="0">
                <a:effectLst/>
              </a:rPr>
              <a:t>Top 10 station by number of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Key takeaways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3647556" y="459294"/>
            <a:ext cx="303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322DA-4857-E218-ABFB-59134CE03A96}"/>
              </a:ext>
            </a:extLst>
          </p:cNvPr>
          <p:cNvSpPr txBox="1"/>
          <p:nvPr/>
        </p:nvSpPr>
        <p:spPr>
          <a:xfrm>
            <a:off x="2017208" y="1529861"/>
            <a:ext cx="629529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Maximum users of </a:t>
            </a:r>
            <a:r>
              <a:rPr lang="en-IN" sz="2000" dirty="0" err="1"/>
              <a:t>cyclistic</a:t>
            </a:r>
            <a:r>
              <a:rPr lang="en-IN" sz="2000" dirty="0"/>
              <a:t> company are casual rider.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Casual users are more active on the weekends and members are active in weekdays.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People uses bike in </a:t>
            </a:r>
            <a:r>
              <a:rPr lang="en-IN" sz="2000" b="1" dirty="0"/>
              <a:t>quarter 3 </a:t>
            </a:r>
            <a:r>
              <a:rPr lang="en-IN" sz="2000" dirty="0"/>
              <a:t>in huge numbers.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Member riders uses cycle for small duration than casual riders despite members take more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Members are more responsible toward returning the cycle in 24 hours and take more care of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Streeter Dr &amp; Grand Ave </a:t>
            </a:r>
            <a:r>
              <a:rPr lang="en-IN" sz="2000" dirty="0"/>
              <a:t>and </a:t>
            </a:r>
            <a:r>
              <a:rPr lang="en-IN" sz="2000" b="1" dirty="0"/>
              <a:t>Millennium Park </a:t>
            </a:r>
            <a:r>
              <a:rPr lang="en-IN" sz="2000" dirty="0"/>
              <a:t>are more busier station with respect to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01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2770389" y="758376"/>
            <a:ext cx="394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RECOMMENDATIONS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322DA-4857-E218-ABFB-59134CE03A96}"/>
              </a:ext>
            </a:extLst>
          </p:cNvPr>
          <p:cNvSpPr txBox="1"/>
          <p:nvPr/>
        </p:nvSpPr>
        <p:spPr>
          <a:xfrm>
            <a:off x="2242038" y="2083777"/>
            <a:ext cx="558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7B591-2FA5-D4A8-4687-FB4235403752}"/>
              </a:ext>
            </a:extLst>
          </p:cNvPr>
          <p:cNvSpPr txBox="1"/>
          <p:nvPr/>
        </p:nvSpPr>
        <p:spPr>
          <a:xfrm>
            <a:off x="1951891" y="1777694"/>
            <a:ext cx="59776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Introduce the weekend passes at less price than other passes at the station from where the casual riders take more rides. Like </a:t>
            </a:r>
            <a:r>
              <a:rPr lang="en-IN" sz="2000" b="1" dirty="0"/>
              <a:t>Streeter Dr &amp; Grand Ave </a:t>
            </a:r>
            <a:r>
              <a:rPr lang="en-IN" sz="2000" dirty="0"/>
              <a:t>and </a:t>
            </a:r>
            <a:r>
              <a:rPr lang="en-IN" sz="2000" b="1" dirty="0"/>
              <a:t>Millennium Park </a:t>
            </a:r>
            <a:r>
              <a:rPr lang="en-IN" sz="2000" dirty="0"/>
              <a:t>station will be better option for weekend passes.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Advertise the offers at station and in app that says if riders will return bike in 5 hours they will get additional discount. This will reduce the damage cause by riders to the bicycle who use it for long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Best time to launch the next marketing campaign would be in the month of July to September.</a:t>
            </a:r>
          </a:p>
        </p:txBody>
      </p:sp>
    </p:spTree>
    <p:extLst>
      <p:ext uri="{BB962C8B-B14F-4D97-AF65-F5344CB8AC3E}">
        <p14:creationId xmlns:p14="http://schemas.microsoft.com/office/powerpoint/2010/main" val="41209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2672862" y="2692697"/>
            <a:ext cx="4862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+mj-lt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322DA-4857-E218-ABFB-59134CE03A96}"/>
              </a:ext>
            </a:extLst>
          </p:cNvPr>
          <p:cNvSpPr txBox="1"/>
          <p:nvPr/>
        </p:nvSpPr>
        <p:spPr>
          <a:xfrm>
            <a:off x="4562573" y="6215746"/>
            <a:ext cx="496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ANALYSED AND PREPARED BY : MOHD ASIF TAJ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88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735" y="967398"/>
            <a:ext cx="4749800" cy="5270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ABOUT THE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0774" y="1740877"/>
            <a:ext cx="5091722" cy="3886200"/>
          </a:xfrm>
        </p:spPr>
        <p:txBody>
          <a:bodyPr/>
          <a:lstStyle/>
          <a:p>
            <a:pPr algn="just"/>
            <a:r>
              <a:rPr lang="en-US" sz="2000" dirty="0"/>
              <a:t>In 2016, Cyclistic launched a successful bike-share offering. Since then, the program has grown to a fleet of 5,824 bicycles that are geo-tracked and locked into a network of 692 stations across Chicago. The bikes can be unlocked from one station and returned to any other station in the system anytime.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75439-E035-B9E3-6F9F-48B503DE8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5016F-A50F-BB54-9039-77F89B2587E5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86C0CB-04CC-EFC0-E362-E7D0F566C428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366793-0166-8E70-1246-B8D425B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497" y="753522"/>
            <a:ext cx="6022021" cy="882499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224" y="2004647"/>
            <a:ext cx="7341578" cy="3710353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Cyclistic users can be classified into two groups casual and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Customers who purchase single-ride or full-day passes are referred to as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casual riders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Customers who purchase annual memberships are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Cyclistic members.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F5460-D9A2-2A44-3858-05E9D420F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B171-A50E-CCDD-055B-FCAB134FDA60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1EC9B-16F9-BA83-5420-4920E015FBB8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1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460" y="818619"/>
            <a:ext cx="4393410" cy="882499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objective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4884" y="2118947"/>
            <a:ext cx="5987561" cy="2963007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To analyze the data and find how differently casual and member riders uses the cycle.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 find how and why to market membership to the casual users of the cycle service.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F5460-D9A2-2A44-3858-05E9D420F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B171-A50E-CCDD-055B-FCAB134FDA60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1EC9B-16F9-BA83-5420-4920E015FBB8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0681A4-3FB5-4C86-B096-2628189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982" y="859414"/>
            <a:ext cx="6060098" cy="5678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19A10-000F-D556-8E39-F6D8FA0E3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C16BC-0B07-1EA4-C0EB-1CF000F52BE3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98889-347D-A700-7C30-810C81B042DB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4688F-2B33-886F-3BC0-85B39986E53B}"/>
              </a:ext>
            </a:extLst>
          </p:cNvPr>
          <p:cNvSpPr txBox="1"/>
          <p:nvPr/>
        </p:nvSpPr>
        <p:spPr>
          <a:xfrm>
            <a:off x="2139462" y="1925515"/>
            <a:ext cx="6471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collected directly from the company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available at following link</a:t>
            </a:r>
          </a:p>
          <a:p>
            <a:r>
              <a:rPr lang="en-US" sz="2000" dirty="0"/>
              <a:t>    </a:t>
            </a:r>
            <a:r>
              <a:rPr lang="en-US" altLang="en-US" sz="2000" dirty="0">
                <a:solidFill>
                  <a:srgbClr val="000000"/>
                </a:solidFill>
                <a:hlinkClick r:id="rId2"/>
              </a:rPr>
              <a:t>https://divvy-tripdata.s3.amazonaws.com/index.html</a:t>
            </a:r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License to use data is available at </a:t>
            </a:r>
            <a:r>
              <a:rPr lang="en-US" altLang="en-US" sz="2000" dirty="0">
                <a:solidFill>
                  <a:srgbClr val="000000"/>
                </a:solidFill>
                <a:hlinkClick r:id="rId3"/>
              </a:rPr>
              <a:t>https://www.divvybikes.com/data-license-agreement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data is from April 2020 through April 2022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886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917" y="1012913"/>
            <a:ext cx="3366019" cy="5678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30F3-0984-44C2-B703-32E2E77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4BAEB-BED9-E0E9-18B6-5E030723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396AE-55BC-7409-0F5A-AF9C8D85315B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23837-C4AC-DEA5-BE4C-F82590E0703B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47290-038A-4681-F347-9A868EA4338F}"/>
              </a:ext>
            </a:extLst>
          </p:cNvPr>
          <p:cNvSpPr txBox="1"/>
          <p:nvPr/>
        </p:nvSpPr>
        <p:spPr>
          <a:xfrm>
            <a:off x="2416959" y="1997550"/>
            <a:ext cx="5309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Initially the total data contain 9.57 million rows and 13 columns.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All the null values and all the ride which last only for 60 second and below it are removed from the dataset.</a:t>
            </a:r>
            <a:r>
              <a:rPr lang="en-US" altLang="en-US" sz="2000" dirty="0">
                <a:solidFill>
                  <a:srgbClr val="000000"/>
                </a:solidFill>
              </a:rPr>
              <a:t> Bikes that were simply docked for multiple days were removed.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42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2975082" y="620819"/>
            <a:ext cx="428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DATA MANIPULATION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9B948-5C6D-2EEA-EF0F-FDC7DEEA3725}"/>
              </a:ext>
            </a:extLst>
          </p:cNvPr>
          <p:cNvSpPr txBox="1"/>
          <p:nvPr/>
        </p:nvSpPr>
        <p:spPr>
          <a:xfrm>
            <a:off x="2077453" y="1275933"/>
            <a:ext cx="56949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Ride id, </a:t>
            </a:r>
            <a:r>
              <a:rPr lang="en-IN" sz="2000" dirty="0" err="1"/>
              <a:t>station_ids</a:t>
            </a:r>
            <a:r>
              <a:rPr lang="en-IN" sz="2000" dirty="0"/>
              <a:t> column and all the latitude and longitude column are removed from the data as it is not useful for our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All the data was arranged and organized by rider type (member or casual).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Three column were added to the dataset. Columns are weekday name, ride length in hour and in minutes.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Ride length was calculated in hour and in minute by taking difference between start and end timestamps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84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695ED-F774-3F08-7F88-304460D9E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30582" y="0"/>
            <a:ext cx="24614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CDA75-F06C-6FE4-91BA-9A7290EFDC46}"/>
              </a:ext>
            </a:extLst>
          </p:cNvPr>
          <p:cNvSpPr/>
          <p:nvPr/>
        </p:nvSpPr>
        <p:spPr>
          <a:xfrm>
            <a:off x="10366131" y="0"/>
            <a:ext cx="1825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B060-0071-4A44-7BAF-A60BF7BD0CFA}"/>
              </a:ext>
            </a:extLst>
          </p:cNvPr>
          <p:cNvSpPr/>
          <p:nvPr/>
        </p:nvSpPr>
        <p:spPr>
          <a:xfrm>
            <a:off x="11016762" y="0"/>
            <a:ext cx="1175238" cy="6858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AE658-771B-1EF4-608B-9560F80E2777}"/>
              </a:ext>
            </a:extLst>
          </p:cNvPr>
          <p:cNvSpPr txBox="1"/>
          <p:nvPr/>
        </p:nvSpPr>
        <p:spPr>
          <a:xfrm>
            <a:off x="1002323" y="704763"/>
            <a:ext cx="855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NUMBER OF CASUAL AND MEMBER RIDERS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40D4B4-A801-1046-C977-9907C11A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3" y="1624867"/>
            <a:ext cx="213360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2A0D8D-4AE4-8700-E939-405DC232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23" y="3729770"/>
            <a:ext cx="212407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6C3AB-03C4-51F5-ECE8-286B86DD5595}"/>
              </a:ext>
            </a:extLst>
          </p:cNvPr>
          <p:cNvSpPr txBox="1"/>
          <p:nvPr/>
        </p:nvSpPr>
        <p:spPr>
          <a:xfrm>
            <a:off x="1290851" y="2917586"/>
            <a:ext cx="246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MEMBER RIDERS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CED74-CF8C-A3DE-E572-8E1579BD101E}"/>
              </a:ext>
            </a:extLst>
          </p:cNvPr>
          <p:cNvSpPr txBox="1"/>
          <p:nvPr/>
        </p:nvSpPr>
        <p:spPr>
          <a:xfrm>
            <a:off x="1290851" y="5048467"/>
            <a:ext cx="246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CASUAL RIDERS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E15FA-F156-3A87-99F1-D69FF5C383F4}"/>
              </a:ext>
            </a:extLst>
          </p:cNvPr>
          <p:cNvSpPr txBox="1"/>
          <p:nvPr/>
        </p:nvSpPr>
        <p:spPr>
          <a:xfrm>
            <a:off x="4899071" y="4599920"/>
            <a:ext cx="3516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From almost 8.09 million riders 3.45 million rider are casual riders and around 4.64 million riders are member which is approximately 1.19 million more than the casual riders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8A40E-F628-E73A-01CA-E9B5BFBBA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780" y="1560273"/>
            <a:ext cx="2705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1445</TotalTime>
  <Words>998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Office Theme</vt:lpstr>
      <vt:lpstr>PowerPoint Presentation</vt:lpstr>
      <vt:lpstr>contents</vt:lpstr>
      <vt:lpstr>ABOUT THE COMPANY</vt:lpstr>
      <vt:lpstr>INTRODUCTION</vt:lpstr>
      <vt:lpstr> objective</vt:lpstr>
      <vt:lpstr>Data sources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Asif Taj</dc:creator>
  <cp:lastModifiedBy>Mohd Asif Taj</cp:lastModifiedBy>
  <cp:revision>7</cp:revision>
  <dcterms:created xsi:type="dcterms:W3CDTF">2022-05-11T07:23:00Z</dcterms:created>
  <dcterms:modified xsi:type="dcterms:W3CDTF">2022-05-15T15:59:13Z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