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1"/>
  </p:notesMasterIdLst>
  <p:sldIdLst>
    <p:sldId id="256" r:id="rId3"/>
    <p:sldId id="349" r:id="rId4"/>
    <p:sldId id="360" r:id="rId5"/>
    <p:sldId id="361" r:id="rId6"/>
    <p:sldId id="351" r:id="rId7"/>
    <p:sldId id="350" r:id="rId8"/>
    <p:sldId id="359" r:id="rId9"/>
    <p:sldId id="352" r:id="rId10"/>
    <p:sldId id="354" r:id="rId11"/>
    <p:sldId id="363" r:id="rId12"/>
    <p:sldId id="364" r:id="rId13"/>
    <p:sldId id="365" r:id="rId14"/>
    <p:sldId id="366" r:id="rId15"/>
    <p:sldId id="367" r:id="rId16"/>
    <p:sldId id="369" r:id="rId17"/>
    <p:sldId id="370" r:id="rId18"/>
    <p:sldId id="371" r:id="rId19"/>
    <p:sldId id="34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14A72C3-9A63-45AC-9966-E379AED3989E}" type="datetimeFigureOut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E2492E4-21F0-4CF2-8704-D335A8E91F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866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5A6951-0EF5-4D52-8E6F-650176509AA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in-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53200" y="6629400"/>
            <a:ext cx="2362200" cy="9207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9157C7D-DEE0-4BF6-9BFD-433CFDCBDC7E}" type="slidenum">
              <a:rPr lang="en-IN" sz="14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IN" sz="1400">
              <a:latin typeface="+mn-lt"/>
              <a:cs typeface="+mn-cs"/>
            </a:endParaRP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286000" y="2873376"/>
            <a:ext cx="5867400" cy="860425"/>
          </a:xfrm>
        </p:spPr>
        <p:txBody>
          <a:bodyPr/>
          <a:lstStyle>
            <a:lvl1pPr algn="ctr">
              <a:defRPr sz="3200">
                <a:solidFill>
                  <a:srgbClr val="FF99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05000" y="3886200"/>
            <a:ext cx="6858000" cy="762000"/>
          </a:xfrm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E9D26-DEAB-47D1-8E81-B075CACF374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38951" y="0"/>
            <a:ext cx="2026626" cy="6078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56139" y="0"/>
            <a:ext cx="5942135" cy="60785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3C64B-7EFF-49D3-8F69-63238F32632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674688"/>
            <a:ext cx="8610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50825" y="1436688"/>
            <a:ext cx="42291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2325" y="1436688"/>
            <a:ext cx="42291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613525"/>
            <a:ext cx="2667000" cy="24447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7BC4962-979D-43FD-8D56-A37FF294AF1A}" type="datetimeFigureOut">
              <a:rPr lang="en-IN"/>
              <a:pPr>
                <a:defRPr/>
              </a:pPr>
              <a:t>10-02-2018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269875" y="6613525"/>
            <a:ext cx="339725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72BFC-83AA-4573-9476-B6F7E3B0645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0"/>
            <a:ext cx="7993063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0" y="1125538"/>
            <a:ext cx="3978275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325" y="1125538"/>
            <a:ext cx="3979863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258B0-A04E-4D14-99D0-806F878C4FF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itle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53200" y="6629400"/>
            <a:ext cx="2362200" cy="92075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D31F2729-970F-4AE4-A3F4-703342B66FCA}" type="slidenum">
              <a:rPr lang="en-IN" sz="1400">
                <a:latin typeface="+mn-lt"/>
                <a:cs typeface="+mn-cs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IN" sz="1400">
              <a:latin typeface="+mn-lt"/>
              <a:cs typeface="+mn-cs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286000" y="2873380"/>
            <a:ext cx="5867400" cy="860425"/>
          </a:xfrm>
        </p:spPr>
        <p:txBody>
          <a:bodyPr/>
          <a:lstStyle>
            <a:lvl1pPr algn="ctr">
              <a:defRPr sz="3200">
                <a:solidFill>
                  <a:srgbClr val="FF99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05000" y="3886200"/>
            <a:ext cx="6858000" cy="762000"/>
          </a:xfrm>
        </p:spPr>
        <p:txBody>
          <a:bodyPr/>
          <a:lstStyle>
            <a:lvl1pPr marL="0" indent="0" algn="ctr">
              <a:buFontTx/>
              <a:buNone/>
              <a:defRPr sz="2400" b="1"/>
            </a:lvl1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7EB96-FD19-4FB4-AA74-582D762D808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5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95DA0-C7F4-47FD-A3C3-F6F55BCB641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402" y="1143000"/>
            <a:ext cx="4273062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66138" y="1143000"/>
            <a:ext cx="4273062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767AB3-4F9C-41BB-86EC-BDEEBC3E2B6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2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2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A3F0B-2630-4869-9C04-C5FC384570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2445C-5B8A-484C-9D7B-D29E56D8516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F7406-FDD9-46B5-A061-BC00A253781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49492-BF6F-4727-891D-AEE597D83F3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538" y="273055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E90BE-C760-41F7-8CDE-BA87C2FE4E6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53D464-19A6-4DB0-BDC6-9D08F11E616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FA8131-EB6B-46D5-8ACF-F39D9F0946B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" y="0"/>
            <a:ext cx="6717323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8D160-03CC-4904-8304-C2B5FDE42D7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AE02C-0A5B-4E4A-A3A0-34B422E1113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56139" y="1125538"/>
            <a:ext cx="3984381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81197" y="1125538"/>
            <a:ext cx="398438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2B025-58D8-4171-BB0F-9D90A8B4323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D0D64-BD7C-466F-BA2D-46D5FE66AC6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EFD48-CBFB-4D0F-9B75-A3D0C6E6506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99896-838D-4840-8E8B-7ADF24EFBB8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45385-7916-4B26-856E-BA9A3C6B094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25BA0-32AD-4BF3-BA87-9DE755F80FC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ner-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125538"/>
            <a:ext cx="811053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4770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4213" y="6537325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99B46FC-2FEB-47AA-A1AD-0585F3CD4DA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0"/>
            <a:ext cx="799306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91" r:id="rId12"/>
    <p:sldLayoutId id="2147483779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ower-point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686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477000"/>
            <a:ext cx="487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537325"/>
            <a:ext cx="1295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12109D0-2AC3-4E91-96A0-D1900F86805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smtClean="0"/>
              <a:t>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 sz="quarter"/>
          </p:nvPr>
        </p:nvSpPr>
        <p:spPr>
          <a:xfrm>
            <a:off x="0" y="2873375"/>
            <a:ext cx="9144000" cy="860425"/>
          </a:xfrm>
        </p:spPr>
        <p:txBody>
          <a:bodyPr/>
          <a:lstStyle/>
          <a:p>
            <a:pPr eaLnBrk="1" hangingPunct="1"/>
            <a:r>
              <a:rPr lang="de-DE" dirty="0" smtClean="0"/>
              <a:t>Vienna Advantage Framework</a:t>
            </a:r>
            <a:endParaRPr lang="en-IN" dirty="0" smtClean="0"/>
          </a:p>
        </p:txBody>
      </p:sp>
      <p:sp>
        <p:nvSpPr>
          <p:cNvPr id="6147" name="Subtitle 2"/>
          <p:cNvSpPr>
            <a:spLocks noGrp="1"/>
          </p:cNvSpPr>
          <p:nvPr>
            <p:ph type="subTitle" sz="quarter" idx="1"/>
          </p:nvPr>
        </p:nvSpPr>
        <p:spPr>
          <a:xfrm>
            <a:off x="0" y="3886200"/>
            <a:ext cx="9144000" cy="762000"/>
          </a:xfrm>
        </p:spPr>
        <p:txBody>
          <a:bodyPr/>
          <a:lstStyle/>
          <a:p>
            <a:pPr eaLnBrk="1" hangingPunct="1"/>
            <a:r>
              <a:rPr lang="de-DE" dirty="0" smtClean="0">
                <a:solidFill>
                  <a:srgbClr val="00B0F0"/>
                </a:solidFill>
              </a:rPr>
              <a:t>Window Creation</a:t>
            </a:r>
            <a:endParaRPr lang="en-IN" dirty="0" smtClean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Column References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2400" dirty="0" smtClean="0"/>
              <a:t>Date-Time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2400" dirty="0" smtClean="0"/>
              <a:t>Table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2400" dirty="0" smtClean="0"/>
              <a:t>List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2400" dirty="0" smtClean="0"/>
              <a:t>Location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2400" dirty="0" smtClean="0"/>
              <a:t>Image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2400" dirty="0" smtClean="0"/>
              <a:t>Binary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2400" dirty="0" smtClean="0"/>
              <a:t>Search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2400" dirty="0" smtClean="0"/>
              <a:t>Multi-Search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2000" dirty="0"/>
              <a:t>Text</a:t>
            </a:r>
            <a:endParaRPr lang="en-US" sz="2400" dirty="0"/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2400" dirty="0"/>
              <a:t>Text Long</a:t>
            </a:r>
          </a:p>
          <a:p>
            <a:pPr marL="457200" lvl="1" indent="0" eaLnBrk="1" hangingPunct="1">
              <a:buNone/>
            </a:pPr>
            <a:endParaRPr lang="en-US" sz="2400" dirty="0" smtClean="0"/>
          </a:p>
          <a:p>
            <a:pPr lvl="1" eaLnBrk="1" hangingPunct="1">
              <a:buFont typeface="Courier New" pitchFamily="49" charset="0"/>
              <a:buChar char="o"/>
            </a:pPr>
            <a:endParaRPr lang="en-US" sz="2400" dirty="0" smtClean="0"/>
          </a:p>
        </p:txBody>
      </p:sp>
      <p:sp>
        <p:nvSpPr>
          <p:cNvPr id="15363" name="Title 1"/>
          <p:cNvSpPr>
            <a:spLocks/>
          </p:cNvSpPr>
          <p:nvPr/>
        </p:nvSpPr>
        <p:spPr bwMode="auto">
          <a:xfrm>
            <a:off x="914400" y="152400"/>
            <a:ext cx="783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dirty="0" smtClean="0">
                <a:solidFill>
                  <a:srgbClr val="00B0F0"/>
                </a:solidFill>
                <a:latin typeface="Arial Black" pitchFamily="34" charset="0"/>
              </a:rPr>
              <a:t>Window Creation</a:t>
            </a:r>
            <a:endParaRPr lang="en-US" sz="2400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15364" name="Title 1"/>
          <p:cNvSpPr>
            <a:spLocks/>
          </p:cNvSpPr>
          <p:nvPr/>
        </p:nvSpPr>
        <p:spPr bwMode="auto">
          <a:xfrm>
            <a:off x="914400" y="558800"/>
            <a:ext cx="7834313" cy="76200"/>
          </a:xfrm>
          <a:prstGeom prst="rect">
            <a:avLst/>
          </a:prstGeom>
          <a:solidFill>
            <a:srgbClr val="CC3300"/>
          </a:solidFill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solidFill>
                <a:srgbClr val="00B0F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8110538" cy="5275262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Column References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2400" dirty="0" smtClean="0"/>
              <a:t>Time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2400" dirty="0" smtClean="0"/>
              <a:t>URL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2400" dirty="0" smtClean="0"/>
              <a:t>File Name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2400" dirty="0" smtClean="0"/>
              <a:t>File Path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2400" dirty="0" smtClean="0"/>
              <a:t>Button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2400" dirty="0" smtClean="0"/>
              <a:t>Product Attribute</a:t>
            </a:r>
          </a:p>
          <a:p>
            <a:pPr lvl="2" eaLnBrk="1" hangingPunct="1">
              <a:buFont typeface="Courier New" pitchFamily="49" charset="0"/>
              <a:buChar char="o"/>
            </a:pPr>
            <a:r>
              <a:rPr lang="en-US" sz="2000" dirty="0" err="1" smtClean="0"/>
              <a:t>M_AttributeSet_ID</a:t>
            </a:r>
            <a:r>
              <a:rPr lang="en-US" sz="2000" dirty="0" smtClean="0"/>
              <a:t> (Ref: </a:t>
            </a:r>
            <a:r>
              <a:rPr lang="en-US" sz="2000" dirty="0" err="1" smtClean="0"/>
              <a:t>TableDirect</a:t>
            </a:r>
            <a:r>
              <a:rPr lang="en-US" sz="2000" dirty="0" smtClean="0"/>
              <a:t>)</a:t>
            </a:r>
          </a:p>
          <a:p>
            <a:pPr lvl="2" eaLnBrk="1" hangingPunct="1">
              <a:buFont typeface="Courier New" pitchFamily="49" charset="0"/>
              <a:buChar char="o"/>
            </a:pPr>
            <a:r>
              <a:rPr lang="en-US" sz="2000" dirty="0" err="1" smtClean="0"/>
              <a:t>M_AttributeSetInstance_ID</a:t>
            </a:r>
            <a:r>
              <a:rPr lang="en-US" sz="2000" dirty="0" smtClean="0"/>
              <a:t> (Ref: Product Attribute)</a:t>
            </a:r>
          </a:p>
          <a:p>
            <a:pPr lvl="1" eaLnBrk="1" hangingPunct="1">
              <a:buFont typeface="Courier New" pitchFamily="49" charset="0"/>
              <a:buChar char="o"/>
            </a:pPr>
            <a:r>
              <a:rPr lang="en-US" sz="2400" dirty="0" smtClean="0"/>
              <a:t>General </a:t>
            </a:r>
            <a:r>
              <a:rPr lang="en-US" sz="2400" dirty="0"/>
              <a:t>Attribute</a:t>
            </a:r>
          </a:p>
          <a:p>
            <a:pPr lvl="2" eaLnBrk="1" hangingPunct="1">
              <a:buFont typeface="Courier New" pitchFamily="49" charset="0"/>
              <a:buChar char="o"/>
            </a:pPr>
            <a:r>
              <a:rPr lang="en-US" sz="2000" dirty="0" err="1"/>
              <a:t>C_GenAttributeSet_ID</a:t>
            </a:r>
            <a:r>
              <a:rPr lang="en-US" sz="2000" dirty="0"/>
              <a:t> (Ref: </a:t>
            </a:r>
            <a:r>
              <a:rPr lang="en-US" sz="2000" dirty="0" err="1"/>
              <a:t>TableDirect</a:t>
            </a:r>
            <a:r>
              <a:rPr lang="en-US" sz="2000" dirty="0"/>
              <a:t>)</a:t>
            </a:r>
          </a:p>
          <a:p>
            <a:pPr lvl="2" eaLnBrk="1" hangingPunct="1">
              <a:buFont typeface="Courier New" pitchFamily="49" charset="0"/>
              <a:buChar char="o"/>
            </a:pPr>
            <a:r>
              <a:rPr lang="en-US" sz="2000" dirty="0" err="1" smtClean="0"/>
              <a:t>C_GenAttributeSetInstance_ID</a:t>
            </a:r>
            <a:r>
              <a:rPr lang="en-US" sz="2000" dirty="0" smtClean="0"/>
              <a:t> </a:t>
            </a:r>
            <a:r>
              <a:rPr lang="en-US" sz="2000" dirty="0"/>
              <a:t>(Ref: </a:t>
            </a:r>
            <a:r>
              <a:rPr lang="en-US" sz="2000" dirty="0" smtClean="0"/>
              <a:t>General </a:t>
            </a:r>
            <a:r>
              <a:rPr lang="en-US" sz="2000" dirty="0"/>
              <a:t>Attribute)</a:t>
            </a:r>
          </a:p>
          <a:p>
            <a:pPr lvl="2" eaLnBrk="1" hangingPunct="1">
              <a:buFont typeface="Courier New" pitchFamily="49" charset="0"/>
              <a:buChar char="o"/>
            </a:pPr>
            <a:endParaRPr lang="en-US" sz="2000" dirty="0" smtClean="0"/>
          </a:p>
          <a:p>
            <a:pPr lvl="2" eaLnBrk="1" hangingPunct="1">
              <a:buFont typeface="Courier New" pitchFamily="49" charset="0"/>
              <a:buChar char="o"/>
            </a:pPr>
            <a:endParaRPr lang="en-US" sz="2000" dirty="0" smtClean="0"/>
          </a:p>
          <a:p>
            <a:pPr lvl="1" eaLnBrk="1" hangingPunct="1">
              <a:buNone/>
            </a:pPr>
            <a:endParaRPr lang="en-US" sz="2400" dirty="0" smtClean="0"/>
          </a:p>
          <a:p>
            <a:pPr lvl="1" eaLnBrk="1" hangingPunct="1"/>
            <a:endParaRPr lang="en-US" sz="2400" dirty="0" smtClean="0"/>
          </a:p>
          <a:p>
            <a:pPr lvl="1" eaLnBrk="1" hangingPunct="1">
              <a:buFont typeface="Courier New" pitchFamily="49" charset="0"/>
              <a:buChar char="o"/>
            </a:pPr>
            <a:endParaRPr lang="en-US" sz="2400" dirty="0" smtClean="0"/>
          </a:p>
        </p:txBody>
      </p:sp>
      <p:sp>
        <p:nvSpPr>
          <p:cNvPr id="15363" name="Title 1"/>
          <p:cNvSpPr>
            <a:spLocks/>
          </p:cNvSpPr>
          <p:nvPr/>
        </p:nvSpPr>
        <p:spPr bwMode="auto">
          <a:xfrm>
            <a:off x="914400" y="152400"/>
            <a:ext cx="783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dirty="0" smtClean="0">
                <a:solidFill>
                  <a:srgbClr val="00B0F0"/>
                </a:solidFill>
                <a:latin typeface="Arial Black" pitchFamily="34" charset="0"/>
              </a:rPr>
              <a:t>Window Creation</a:t>
            </a:r>
            <a:endParaRPr lang="en-US" sz="2400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15364" name="Title 1"/>
          <p:cNvSpPr>
            <a:spLocks/>
          </p:cNvSpPr>
          <p:nvPr/>
        </p:nvSpPr>
        <p:spPr bwMode="auto">
          <a:xfrm>
            <a:off x="914400" y="558800"/>
            <a:ext cx="7834313" cy="76200"/>
          </a:xfrm>
          <a:prstGeom prst="rect">
            <a:avLst/>
          </a:prstGeom>
          <a:solidFill>
            <a:srgbClr val="CC3300"/>
          </a:solidFill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solidFill>
                <a:srgbClr val="00B0F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table must have column 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IsSummary,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Description</a:t>
            </a:r>
            <a:r>
              <a:rPr lang="en-US" dirty="0" smtClean="0"/>
              <a:t> column without module prefix.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Tree related to linked table (that bind with tab) should be exist in the Tree window under the respective client in which login.</a:t>
            </a:r>
            <a:endParaRPr lang="en-US" sz="6000" dirty="0" smtClean="0"/>
          </a:p>
        </p:txBody>
      </p:sp>
      <p:sp>
        <p:nvSpPr>
          <p:cNvPr id="15363" name="Title 1"/>
          <p:cNvSpPr>
            <a:spLocks/>
          </p:cNvSpPr>
          <p:nvPr/>
        </p:nvSpPr>
        <p:spPr bwMode="auto">
          <a:xfrm>
            <a:off x="914400" y="152400"/>
            <a:ext cx="783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dirty="0" smtClean="0">
                <a:solidFill>
                  <a:srgbClr val="00B0F0"/>
                </a:solidFill>
                <a:latin typeface="Arial Black" pitchFamily="34" charset="0"/>
              </a:rPr>
              <a:t>How to Add Tree on Tab</a:t>
            </a:r>
            <a:endParaRPr lang="en-US" sz="2400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15364" name="Title 1"/>
          <p:cNvSpPr>
            <a:spLocks/>
          </p:cNvSpPr>
          <p:nvPr/>
        </p:nvSpPr>
        <p:spPr bwMode="auto">
          <a:xfrm>
            <a:off x="914400" y="558800"/>
            <a:ext cx="7834313" cy="76200"/>
          </a:xfrm>
          <a:prstGeom prst="rect">
            <a:avLst/>
          </a:prstGeom>
          <a:solidFill>
            <a:srgbClr val="CC3300"/>
          </a:solidFill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solidFill>
                <a:srgbClr val="00B0F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90600"/>
            <a:ext cx="8110538" cy="5257800"/>
          </a:xfrm>
        </p:spPr>
        <p:txBody>
          <a:bodyPr/>
          <a:lstStyle/>
          <a:p>
            <a:r>
              <a:rPr lang="en-US" dirty="0" smtClean="0"/>
              <a:t>The link table to tab must have </a:t>
            </a:r>
          </a:p>
          <a:p>
            <a:pPr lvl="1"/>
            <a:r>
              <a:rPr lang="en-US" sz="2400" dirty="0" smtClean="0"/>
              <a:t>The table name should like TableName(For which we are creating Translation)_Trl.</a:t>
            </a:r>
          </a:p>
          <a:p>
            <a:pPr lvl="1"/>
            <a:r>
              <a:rPr lang="en-US" sz="2400" dirty="0" smtClean="0"/>
              <a:t>Own Primary key (tablename_Trl_Id) not required</a:t>
            </a:r>
          </a:p>
          <a:p>
            <a:pPr lvl="1"/>
            <a:r>
              <a:rPr lang="en-US" sz="2400" dirty="0" smtClean="0"/>
              <a:t>Add Primary key column of table for which we are creating translation with Reference: Table Direct and set as Parent Link Column</a:t>
            </a:r>
          </a:p>
          <a:p>
            <a:pPr lvl="1"/>
            <a:r>
              <a:rPr lang="en-US" sz="2400" dirty="0" smtClean="0"/>
              <a:t>Add AD_Language Column with Reference:  Table and Reference Key: </a:t>
            </a:r>
            <a:r>
              <a:rPr lang="en-US" sz="2400" dirty="0" err="1" smtClean="0"/>
              <a:t>AD_Language</a:t>
            </a:r>
            <a:r>
              <a:rPr lang="en-US" sz="2400" dirty="0" smtClean="0"/>
              <a:t> and set as parent link column</a:t>
            </a:r>
          </a:p>
          <a:p>
            <a:pPr lvl="1"/>
            <a:r>
              <a:rPr lang="en-US" sz="2400" dirty="0" smtClean="0"/>
              <a:t>Add IsTranslated Column with Reference: Yes/No</a:t>
            </a:r>
          </a:p>
          <a:p>
            <a:pPr lvl="1"/>
            <a:r>
              <a:rPr lang="en-US" sz="2400" dirty="0" smtClean="0"/>
              <a:t>Column whose translation we need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endParaRPr lang="en-US" sz="6000" dirty="0" smtClean="0"/>
          </a:p>
        </p:txBody>
      </p:sp>
      <p:sp>
        <p:nvSpPr>
          <p:cNvPr id="15363" name="Title 1"/>
          <p:cNvSpPr>
            <a:spLocks/>
          </p:cNvSpPr>
          <p:nvPr/>
        </p:nvSpPr>
        <p:spPr bwMode="auto">
          <a:xfrm>
            <a:off x="914400" y="152400"/>
            <a:ext cx="783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dirty="0" smtClean="0">
                <a:solidFill>
                  <a:srgbClr val="00B0F0"/>
                </a:solidFill>
                <a:latin typeface="Arial Black" pitchFamily="34" charset="0"/>
              </a:rPr>
              <a:t>How to Add Translation Tab</a:t>
            </a:r>
            <a:endParaRPr lang="en-US" sz="2400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15364" name="Title 1"/>
          <p:cNvSpPr>
            <a:spLocks/>
          </p:cNvSpPr>
          <p:nvPr/>
        </p:nvSpPr>
        <p:spPr bwMode="auto">
          <a:xfrm>
            <a:off x="914400" y="558800"/>
            <a:ext cx="7834313" cy="76200"/>
          </a:xfrm>
          <a:prstGeom prst="rect">
            <a:avLst/>
          </a:prstGeom>
          <a:solidFill>
            <a:srgbClr val="CC3300"/>
          </a:solidFill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solidFill>
                <a:srgbClr val="00B0F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990600"/>
            <a:ext cx="8110538" cy="5257800"/>
          </a:xfrm>
        </p:spPr>
        <p:txBody>
          <a:bodyPr/>
          <a:lstStyle/>
          <a:p>
            <a:r>
              <a:rPr lang="en-US" dirty="0" smtClean="0"/>
              <a:t>Mark column as translated that we use in translation in main table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Create a tab and link with translation table</a:t>
            </a:r>
          </a:p>
          <a:p>
            <a:pPr lvl="1"/>
            <a:r>
              <a:rPr lang="en-US" dirty="0" smtClean="0"/>
              <a:t>Set Checkbox </a:t>
            </a:r>
            <a:r>
              <a:rPr lang="en-US" i="1" dirty="0" smtClean="0"/>
              <a:t>Translation Tab </a:t>
            </a:r>
            <a:r>
              <a:rPr lang="en-US" dirty="0" smtClean="0"/>
              <a:t>to True</a:t>
            </a:r>
          </a:p>
          <a:p>
            <a:pPr lvl="1"/>
            <a:r>
              <a:rPr lang="en-US" dirty="0" smtClean="0"/>
              <a:t>Set Checkbox </a:t>
            </a:r>
            <a:r>
              <a:rPr lang="en-US" i="1" dirty="0" smtClean="0"/>
              <a:t>Insert Record </a:t>
            </a:r>
            <a:r>
              <a:rPr lang="en-US" dirty="0" smtClean="0"/>
              <a:t>to False.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endParaRPr lang="en-US" sz="6000" dirty="0" smtClean="0"/>
          </a:p>
        </p:txBody>
      </p:sp>
      <p:sp>
        <p:nvSpPr>
          <p:cNvPr id="15363" name="Title 1"/>
          <p:cNvSpPr>
            <a:spLocks/>
          </p:cNvSpPr>
          <p:nvPr/>
        </p:nvSpPr>
        <p:spPr bwMode="auto">
          <a:xfrm>
            <a:off x="914400" y="152400"/>
            <a:ext cx="783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dirty="0" smtClean="0">
                <a:solidFill>
                  <a:srgbClr val="00B0F0"/>
                </a:solidFill>
                <a:latin typeface="Arial Black" pitchFamily="34" charset="0"/>
              </a:rPr>
              <a:t>How to Add Translation Tab</a:t>
            </a:r>
            <a:endParaRPr lang="en-US" sz="2400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15364" name="Title 1"/>
          <p:cNvSpPr>
            <a:spLocks/>
          </p:cNvSpPr>
          <p:nvPr/>
        </p:nvSpPr>
        <p:spPr bwMode="auto">
          <a:xfrm>
            <a:off x="914400" y="558800"/>
            <a:ext cx="7834313" cy="76200"/>
          </a:xfrm>
          <a:prstGeom prst="rect">
            <a:avLst/>
          </a:prstGeom>
          <a:solidFill>
            <a:srgbClr val="CC3300"/>
          </a:solidFill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solidFill>
                <a:srgbClr val="00B0F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Fixed Column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Value </a:t>
            </a:r>
            <a:r>
              <a:rPr lang="en-GB" sz="2000" dirty="0" smtClean="0"/>
              <a:t>- </a:t>
            </a:r>
            <a:r>
              <a:rPr lang="en-GB" sz="2000" dirty="0"/>
              <a:t>Use for search key in any table, on created column with name </a:t>
            </a:r>
            <a:r>
              <a:rPr lang="en-GB" sz="2000" b="1" dirty="0"/>
              <a:t>Value, </a:t>
            </a:r>
            <a:r>
              <a:rPr lang="en-GB" sz="2000" dirty="0"/>
              <a:t>will auto creates</a:t>
            </a:r>
            <a:br>
              <a:rPr lang="en-GB" sz="2000" dirty="0"/>
            </a:br>
            <a:r>
              <a:rPr lang="en-GB" sz="2000" dirty="0"/>
              <a:t>search key value by the system in the respective table within the </a:t>
            </a:r>
            <a:r>
              <a:rPr lang="en-GB" sz="2000" dirty="0" smtClean="0"/>
              <a:t>client.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err="1" smtClean="0"/>
              <a:t>DocumentNo</a:t>
            </a:r>
            <a:r>
              <a:rPr lang="en-GB" sz="2000" dirty="0" smtClean="0"/>
              <a:t> - </a:t>
            </a:r>
            <a:r>
              <a:rPr lang="en-GB" sz="2000" dirty="0"/>
              <a:t>Use for Document number, system will create number in sequence for </a:t>
            </a:r>
            <a:r>
              <a:rPr lang="en-GB" sz="2000" dirty="0" smtClean="0"/>
              <a:t>every record </a:t>
            </a:r>
            <a:r>
              <a:rPr lang="en-GB" sz="2000" dirty="0"/>
              <a:t>within the </a:t>
            </a:r>
            <a:r>
              <a:rPr lang="en-GB" sz="2000" dirty="0" smtClean="0"/>
              <a:t>client.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err="1" smtClean="0"/>
              <a:t>C_DocTypeTarget_ID</a:t>
            </a:r>
            <a:r>
              <a:rPr lang="en-GB" sz="2000" dirty="0" smtClean="0"/>
              <a:t> -&gt; Used for show document type and if used with combination with </a:t>
            </a:r>
            <a:r>
              <a:rPr lang="en-GB" sz="2000" dirty="0" err="1" smtClean="0"/>
              <a:t>DocumentNo</a:t>
            </a:r>
            <a:r>
              <a:rPr lang="en-GB" sz="2000" dirty="0" smtClean="0"/>
              <a:t> then </a:t>
            </a:r>
            <a:r>
              <a:rPr lang="en-GB" sz="2000" dirty="0" err="1" smtClean="0"/>
              <a:t>DocumentNo</a:t>
            </a:r>
            <a:r>
              <a:rPr lang="en-GB" sz="2000" dirty="0" smtClean="0"/>
              <a:t> is generated according to selected controlled document sequence on selected document type. If </a:t>
            </a:r>
            <a:r>
              <a:rPr lang="en-GB" sz="2000" dirty="0" err="1" smtClean="0"/>
              <a:t>C_DocType</a:t>
            </a:r>
            <a:r>
              <a:rPr lang="en-GB" sz="2000" dirty="0" smtClean="0"/>
              <a:t> not </a:t>
            </a:r>
            <a:r>
              <a:rPr lang="en-GB" sz="2000" dirty="0" err="1" smtClean="0"/>
              <a:t>seleted</a:t>
            </a:r>
            <a:r>
              <a:rPr lang="en-GB" sz="2000" dirty="0" smtClean="0"/>
              <a:t> then document no generated as in the way of search key.</a:t>
            </a:r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2776857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C_DocType_ID</a:t>
            </a:r>
            <a:r>
              <a:rPr lang="en-US" sz="2000" dirty="0"/>
              <a:t> -&gt; </a:t>
            </a:r>
            <a:r>
              <a:rPr lang="en-GB" sz="2000" dirty="0"/>
              <a:t>Used for show document type and if used with combination with </a:t>
            </a:r>
            <a:r>
              <a:rPr lang="en-GB" sz="2000" dirty="0" err="1"/>
              <a:t>DocumentNo</a:t>
            </a:r>
            <a:r>
              <a:rPr lang="en-GB" sz="2000" dirty="0"/>
              <a:t> then </a:t>
            </a:r>
            <a:r>
              <a:rPr lang="en-GB" sz="2000" dirty="0" err="1"/>
              <a:t>DocumentNo</a:t>
            </a:r>
            <a:r>
              <a:rPr lang="en-GB" sz="2000" dirty="0"/>
              <a:t> is generated according to selected controlled document sequence on selected document type. </a:t>
            </a:r>
          </a:p>
          <a:p>
            <a:pPr marL="0" indent="0" algn="just">
              <a:buNone/>
            </a:pPr>
            <a:r>
              <a:rPr lang="en-US" sz="2000" dirty="0"/>
              <a:t>     	</a:t>
            </a:r>
            <a:r>
              <a:rPr lang="en-US" sz="2000" dirty="0" smtClean="0">
                <a:solidFill>
                  <a:schemeClr val="accent6"/>
                </a:solidFill>
              </a:rPr>
              <a:t>Note: If </a:t>
            </a:r>
            <a:r>
              <a:rPr lang="en-US" sz="2000" dirty="0" err="1" smtClean="0">
                <a:solidFill>
                  <a:schemeClr val="accent6"/>
                </a:solidFill>
              </a:rPr>
              <a:t>C_DocTypeTarget_ID</a:t>
            </a:r>
            <a:r>
              <a:rPr lang="en-US" sz="2000" dirty="0">
                <a:solidFill>
                  <a:schemeClr val="accent6"/>
                </a:solidFill>
              </a:rPr>
              <a:t>, </a:t>
            </a:r>
            <a:r>
              <a:rPr lang="en-US" sz="2000" dirty="0" err="1">
                <a:solidFill>
                  <a:schemeClr val="accent6"/>
                </a:solidFill>
              </a:rPr>
              <a:t>C_DocType_ID</a:t>
            </a:r>
            <a:r>
              <a:rPr lang="en-US" sz="2000" dirty="0">
                <a:solidFill>
                  <a:schemeClr val="accent6"/>
                </a:solidFill>
              </a:rPr>
              <a:t> and </a:t>
            </a:r>
            <a:r>
              <a:rPr lang="en-US" sz="2000" dirty="0" smtClean="0">
                <a:solidFill>
                  <a:schemeClr val="accent6"/>
                </a:solidFill>
              </a:rPr>
              <a:t>	</a:t>
            </a:r>
            <a:r>
              <a:rPr lang="en-US" sz="2000" dirty="0" err="1" smtClean="0">
                <a:solidFill>
                  <a:schemeClr val="accent6"/>
                </a:solidFill>
              </a:rPr>
              <a:t>DocumentNo</a:t>
            </a:r>
            <a:r>
              <a:rPr lang="en-US" sz="2000" dirty="0" smtClean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are </a:t>
            </a:r>
            <a:r>
              <a:rPr lang="en-US" sz="2000" dirty="0" smtClean="0">
                <a:solidFill>
                  <a:schemeClr val="accent6"/>
                </a:solidFill>
              </a:rPr>
              <a:t>all used </a:t>
            </a:r>
            <a:r>
              <a:rPr lang="en-US" sz="2000" dirty="0">
                <a:solidFill>
                  <a:schemeClr val="accent6"/>
                </a:solidFill>
              </a:rPr>
              <a:t>together then system </a:t>
            </a:r>
            <a:r>
              <a:rPr lang="en-US" sz="2000" dirty="0" smtClean="0">
                <a:solidFill>
                  <a:schemeClr val="accent6"/>
                </a:solidFill>
              </a:rPr>
              <a:t>	will </a:t>
            </a:r>
            <a:r>
              <a:rPr lang="en-US" sz="2000" dirty="0">
                <a:solidFill>
                  <a:schemeClr val="accent6"/>
                </a:solidFill>
              </a:rPr>
              <a:t>check </a:t>
            </a:r>
            <a:r>
              <a:rPr lang="en-US" sz="2000" dirty="0" smtClean="0">
                <a:solidFill>
                  <a:schemeClr val="accent6"/>
                </a:solidFill>
              </a:rPr>
              <a:t>  	only </a:t>
            </a:r>
            <a:r>
              <a:rPr lang="en-US" sz="2000" dirty="0" err="1">
                <a:solidFill>
                  <a:schemeClr val="accent6"/>
                </a:solidFill>
              </a:rPr>
              <a:t>C_DocTypeTarget_ID</a:t>
            </a:r>
            <a:r>
              <a:rPr lang="en-US" sz="2000" dirty="0">
                <a:solidFill>
                  <a:schemeClr val="accent6"/>
                </a:solidFill>
              </a:rPr>
              <a:t> if found then 	generated according </a:t>
            </a:r>
            <a:r>
              <a:rPr lang="en-US" sz="2000" dirty="0" smtClean="0">
                <a:solidFill>
                  <a:schemeClr val="accent6"/>
                </a:solidFill>
              </a:rPr>
              <a:t>	to </a:t>
            </a:r>
            <a:r>
              <a:rPr lang="en-US" sz="2000" dirty="0">
                <a:solidFill>
                  <a:schemeClr val="accent6"/>
                </a:solidFill>
              </a:rPr>
              <a:t>defined control document sequence </a:t>
            </a:r>
            <a:r>
              <a:rPr lang="en-US" sz="2000" dirty="0" smtClean="0">
                <a:solidFill>
                  <a:schemeClr val="accent6"/>
                </a:solidFill>
              </a:rPr>
              <a:t>otherwise generate </a:t>
            </a:r>
            <a:r>
              <a:rPr lang="en-US" sz="2000" dirty="0">
                <a:solidFill>
                  <a:schemeClr val="accent6"/>
                </a:solidFill>
              </a:rPr>
              <a:t>as </a:t>
            </a:r>
            <a:r>
              <a:rPr lang="en-US" sz="2000" dirty="0" smtClean="0">
                <a:solidFill>
                  <a:schemeClr val="accent6"/>
                </a:solidFill>
              </a:rPr>
              <a:t>	in </a:t>
            </a:r>
            <a:r>
              <a:rPr lang="en-US" sz="2000" dirty="0">
                <a:solidFill>
                  <a:schemeClr val="accent6"/>
                </a:solidFill>
              </a:rPr>
              <a:t>the way of search </a:t>
            </a:r>
            <a:r>
              <a:rPr lang="en-US" sz="2000" dirty="0" smtClean="0">
                <a:solidFill>
                  <a:schemeClr val="accent6"/>
                </a:solidFill>
              </a:rPr>
              <a:t>key</a:t>
            </a:r>
            <a:endParaRPr lang="en-GB" sz="1800" dirty="0" smtClean="0"/>
          </a:p>
          <a:p>
            <a:r>
              <a:rPr lang="en-GB" sz="2000" dirty="0" err="1" smtClean="0"/>
              <a:t>IsSummary</a:t>
            </a:r>
            <a:r>
              <a:rPr lang="en-GB" sz="2000" dirty="0"/>
              <a:t>, Name and Description -&gt; Use to achieve Tree on window/tab. If user </a:t>
            </a:r>
            <a:r>
              <a:rPr lang="en-GB" sz="2000" dirty="0" smtClean="0"/>
              <a:t>wants to </a:t>
            </a:r>
            <a:r>
              <a:rPr lang="en-GB" sz="2000" dirty="0"/>
              <a:t>show tree on window/tab then linked table should have column </a:t>
            </a:r>
            <a:r>
              <a:rPr lang="en-GB" sz="2000" dirty="0" err="1"/>
              <a:t>IsSummary</a:t>
            </a:r>
            <a:r>
              <a:rPr lang="en-GB" sz="2000" dirty="0"/>
              <a:t>, Name</a:t>
            </a:r>
            <a:br>
              <a:rPr lang="en-GB" sz="2000" dirty="0"/>
            </a:br>
            <a:r>
              <a:rPr lang="en-GB" sz="2000" dirty="0"/>
              <a:t>and </a:t>
            </a:r>
            <a:r>
              <a:rPr lang="en-GB" sz="2000" dirty="0" smtClean="0"/>
              <a:t>Description</a:t>
            </a:r>
            <a:r>
              <a:rPr lang="en-GB" sz="2000" dirty="0" smtClean="0"/>
              <a:t>.</a:t>
            </a:r>
          </a:p>
          <a:p>
            <a:r>
              <a:rPr lang="en-US" sz="2000" dirty="0" err="1" smtClean="0"/>
              <a:t>EMail</a:t>
            </a:r>
            <a:r>
              <a:rPr lang="en-US" sz="2000" dirty="0" smtClean="0"/>
              <a:t>: Used for send Email directly from window Action: Email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243395064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err="1"/>
              <a:t>DocAction</a:t>
            </a:r>
            <a:r>
              <a:rPr lang="en-GB" sz="2000" dirty="0"/>
              <a:t>-&gt; Use to implement process workflow that runs from button on the window</a:t>
            </a:r>
            <a:r>
              <a:rPr lang="en-GB" sz="2000" dirty="0" smtClean="0"/>
              <a:t>.</a:t>
            </a:r>
            <a:endParaRPr lang="en-GB" sz="2000" dirty="0"/>
          </a:p>
          <a:p>
            <a:r>
              <a:rPr lang="en-GB" sz="2000" dirty="0" err="1"/>
              <a:t>DocStatus</a:t>
            </a:r>
            <a:r>
              <a:rPr lang="en-GB" sz="2000" dirty="0"/>
              <a:t> -&gt; Use with </a:t>
            </a:r>
            <a:r>
              <a:rPr lang="en-GB" sz="2000" dirty="0" err="1"/>
              <a:t>DocAction</a:t>
            </a:r>
            <a:r>
              <a:rPr lang="en-GB" sz="2000" dirty="0"/>
              <a:t>, to show the status on the window update by workflow</a:t>
            </a:r>
            <a:r>
              <a:rPr lang="en-GB" sz="2000" dirty="0" smtClean="0"/>
              <a:t>.</a:t>
            </a:r>
            <a:endParaRPr lang="en-GB" sz="2000" dirty="0"/>
          </a:p>
          <a:p>
            <a:r>
              <a:rPr lang="en-GB" sz="2000" dirty="0"/>
              <a:t>Posted -&gt; Use for Account Posting. </a:t>
            </a:r>
            <a:endParaRPr lang="en-GB" sz="2000" dirty="0" smtClean="0"/>
          </a:p>
          <a:p>
            <a:r>
              <a:rPr lang="en-GB" sz="2000" dirty="0" smtClean="0"/>
              <a:t>Processed </a:t>
            </a:r>
            <a:r>
              <a:rPr lang="en-GB" sz="2000" dirty="0"/>
              <a:t>-&gt; On Window/tab, Record will show as read only if related table has column with</a:t>
            </a:r>
            <a:br>
              <a:rPr lang="en-GB" sz="2000" dirty="0"/>
            </a:br>
            <a:r>
              <a:rPr lang="en-GB" sz="2000" dirty="0"/>
              <a:t>name </a:t>
            </a:r>
            <a:r>
              <a:rPr lang="en-GB" sz="2000" b="1" dirty="0"/>
              <a:t>Processed </a:t>
            </a:r>
            <a:r>
              <a:rPr lang="en-GB" sz="2000" dirty="0"/>
              <a:t>and its value is ‘</a:t>
            </a:r>
            <a:r>
              <a:rPr lang="en-GB" sz="2000" b="1" dirty="0"/>
              <a:t>Y’</a:t>
            </a:r>
            <a:r>
              <a:rPr lang="en-GB" sz="2000" dirty="0"/>
              <a:t>.</a:t>
            </a:r>
          </a:p>
          <a:p>
            <a:r>
              <a:rPr lang="en-GB" sz="2000" dirty="0"/>
              <a:t>Processing-&gt; On Window/Tab, Record will show as read only if related table has column</a:t>
            </a:r>
            <a:br>
              <a:rPr lang="en-GB" sz="2000" dirty="0"/>
            </a:br>
            <a:r>
              <a:rPr lang="en-GB" sz="2000" dirty="0"/>
              <a:t>with name </a:t>
            </a:r>
            <a:r>
              <a:rPr lang="en-GB" sz="2000" b="1" dirty="0"/>
              <a:t>Processing </a:t>
            </a:r>
            <a:r>
              <a:rPr lang="en-GB" sz="2000" dirty="0"/>
              <a:t>and its value is ‘</a:t>
            </a:r>
            <a:r>
              <a:rPr lang="en-GB" sz="2000" b="1" dirty="0"/>
              <a:t>Y</a:t>
            </a:r>
            <a:r>
              <a:rPr lang="en-GB" sz="2000" b="1" dirty="0" smtClean="0"/>
              <a:t>’</a:t>
            </a:r>
            <a:r>
              <a:rPr lang="en-GB" sz="2000" dirty="0" smtClean="0"/>
              <a:t>.</a:t>
            </a:r>
          </a:p>
          <a:p>
            <a:r>
              <a:rPr lang="en-GB" sz="2000" dirty="0" err="1" smtClean="0"/>
              <a:t>SalesRep_ID</a:t>
            </a:r>
            <a:r>
              <a:rPr lang="en-GB" sz="2000" dirty="0" smtClean="0"/>
              <a:t> -&gt; Used in workflow on Action: </a:t>
            </a:r>
            <a:r>
              <a:rPr lang="en-GB" sz="2000" i="1" dirty="0" smtClean="0"/>
              <a:t>Email</a:t>
            </a:r>
            <a:r>
              <a:rPr lang="en-GB" sz="2000" dirty="0" smtClean="0"/>
              <a:t> and Email Recipient is </a:t>
            </a:r>
            <a:r>
              <a:rPr lang="en-GB" sz="2000" i="1" dirty="0" smtClean="0"/>
              <a:t>Document Owner</a:t>
            </a:r>
            <a:r>
              <a:rPr lang="en-GB" sz="2000" dirty="0" smtClean="0"/>
              <a:t>. Mail is send to the Representative set in </a:t>
            </a:r>
            <a:r>
              <a:rPr lang="en-GB" sz="2000" dirty="0" err="1" smtClean="0"/>
              <a:t>SalesRep_ID</a:t>
            </a:r>
            <a:r>
              <a:rPr lang="en-GB" sz="2000" dirty="0" smtClean="0"/>
              <a:t> column on linked table with workflow</a:t>
            </a:r>
            <a:r>
              <a:rPr lang="en-GB" sz="2000" dirty="0"/>
              <a:t/>
            </a:r>
            <a:br>
              <a:rPr lang="en-GB" sz="2000" dirty="0"/>
            </a:br>
            <a:endParaRPr lang="en-GB" sz="2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59213" y="3465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8228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			</a:t>
            </a:r>
            <a:r>
              <a:rPr lang="en-US" sz="6000" b="1" dirty="0" smtClean="0">
                <a:solidFill>
                  <a:srgbClr val="00B0F0"/>
                </a:solidFill>
              </a:rPr>
              <a:t>Thank You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Vienna Advantage provides two ways to create a new window</a:t>
            </a:r>
          </a:p>
          <a:p>
            <a:pPr lvl="1" eaLnBrk="1" hangingPunct="1"/>
            <a:r>
              <a:rPr lang="en-US" sz="2400" dirty="0" smtClean="0"/>
              <a:t>First at detail level through Application Dictionary standard windows</a:t>
            </a:r>
          </a:p>
          <a:p>
            <a:pPr lvl="2" eaLnBrk="1" hangingPunct="1"/>
            <a:r>
              <a:rPr lang="en-US" dirty="0" smtClean="0"/>
              <a:t>Table and Column</a:t>
            </a:r>
          </a:p>
          <a:p>
            <a:pPr lvl="2" eaLnBrk="1" hangingPunct="1"/>
            <a:r>
              <a:rPr lang="en-US" dirty="0" smtClean="0"/>
              <a:t>Window Tab and Fields</a:t>
            </a:r>
          </a:p>
          <a:p>
            <a:pPr lvl="2" eaLnBrk="1" hangingPunct="1"/>
            <a:r>
              <a:rPr lang="en-US" dirty="0" smtClean="0"/>
              <a:t>System Element</a:t>
            </a:r>
          </a:p>
          <a:p>
            <a:pPr lvl="2" eaLnBrk="1" hangingPunct="1">
              <a:buFontTx/>
              <a:buNone/>
            </a:pPr>
            <a:endParaRPr lang="en-US" dirty="0" smtClean="0"/>
          </a:p>
          <a:p>
            <a:pPr lvl="1" eaLnBrk="1" hangingPunct="1"/>
            <a:r>
              <a:rPr lang="en-US" sz="2400" dirty="0" smtClean="0"/>
              <a:t>Second approach at abstract level through Visual Editor by providing drag and drop functionality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</p:txBody>
      </p:sp>
      <p:sp>
        <p:nvSpPr>
          <p:cNvPr id="10243" name="Title 1"/>
          <p:cNvSpPr>
            <a:spLocks/>
          </p:cNvSpPr>
          <p:nvPr/>
        </p:nvSpPr>
        <p:spPr bwMode="auto">
          <a:xfrm>
            <a:off x="908050" y="152400"/>
            <a:ext cx="79930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>
                <a:solidFill>
                  <a:srgbClr val="00B0F0"/>
                </a:solidFill>
                <a:latin typeface="Arial Black" pitchFamily="34" charset="0"/>
              </a:rPr>
              <a:t>How to create a window in Vienna Advantage</a:t>
            </a:r>
          </a:p>
        </p:txBody>
      </p:sp>
      <p:sp>
        <p:nvSpPr>
          <p:cNvPr id="10244" name="Title 1"/>
          <p:cNvSpPr>
            <a:spLocks/>
          </p:cNvSpPr>
          <p:nvPr/>
        </p:nvSpPr>
        <p:spPr bwMode="auto">
          <a:xfrm>
            <a:off x="914400" y="596900"/>
            <a:ext cx="7834313" cy="76200"/>
          </a:xfrm>
          <a:prstGeom prst="rect">
            <a:avLst/>
          </a:prstGeom>
          <a:solidFill>
            <a:srgbClr val="CC3300"/>
          </a:solidFill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solidFill>
                <a:srgbClr val="00B0F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755650" y="685800"/>
            <a:ext cx="8388350" cy="5638800"/>
          </a:xfrm>
        </p:spPr>
        <p:txBody>
          <a:bodyPr/>
          <a:lstStyle/>
          <a:p>
            <a:pPr marL="0" indent="-514350" eaLnBrk="1" hangingPunct="1">
              <a:spcBef>
                <a:spcPts val="0"/>
              </a:spcBef>
              <a:buFontTx/>
              <a:buNone/>
              <a:defRPr/>
            </a:pPr>
            <a:r>
              <a:rPr lang="en-IN" sz="2000" b="1" dirty="0" smtClean="0">
                <a:solidFill>
                  <a:schemeClr val="bg2">
                    <a:lumMod val="75000"/>
                  </a:schemeClr>
                </a:solidFill>
              </a:rPr>
              <a:t>Here is a list of Tables and respective windows where Prefix is Required :</a:t>
            </a:r>
          </a:p>
          <a:p>
            <a:pPr marL="514350" indent="-514350" eaLnBrk="1" hangingPunct="1">
              <a:buFontTx/>
              <a:buNone/>
              <a:defRPr/>
            </a:pPr>
            <a:r>
              <a:rPr lang="en-IN" sz="2000" b="1" dirty="0" smtClean="0">
                <a:solidFill>
                  <a:srgbClr val="00B0F0"/>
                </a:solidFill>
              </a:rPr>
              <a:t>Table name	   Column	       Window Name</a:t>
            </a:r>
          </a:p>
          <a:p>
            <a:pPr marL="514350" indent="-514350" eaLnBrk="1" hangingPunct="1">
              <a:buFontTx/>
              <a:buNone/>
              <a:defRPr/>
            </a:pPr>
            <a:endParaRPr lang="en-IN" sz="20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 eaLnBrk="1" hangingPunct="1">
              <a:buFontTx/>
              <a:buNone/>
              <a:defRPr/>
            </a:pPr>
            <a:r>
              <a:rPr lang="en-IN" sz="1800" dirty="0" smtClean="0"/>
              <a:t>AD_Table	    DB Table Name	     Table and Column</a:t>
            </a:r>
          </a:p>
          <a:p>
            <a:pPr marL="514350" indent="-514350" eaLnBrk="1" hangingPunct="1">
              <a:buFontTx/>
              <a:buNone/>
              <a:defRPr/>
            </a:pPr>
            <a:r>
              <a:rPr lang="en-IN" sz="1800" dirty="0" smtClean="0"/>
              <a:t>AD_Element 	    DB Column Name	     System Element</a:t>
            </a:r>
          </a:p>
          <a:p>
            <a:pPr marL="514350" indent="-514350" eaLnBrk="1" hangingPunct="1">
              <a:buFontTx/>
              <a:buNone/>
              <a:defRPr/>
            </a:pPr>
            <a:r>
              <a:rPr lang="en-IN" sz="1800" dirty="0" smtClean="0"/>
              <a:t>AD_Column	    DB Column Name       	     Table and Column</a:t>
            </a:r>
          </a:p>
          <a:p>
            <a:pPr marL="514350" indent="-514350" eaLnBrk="1" hangingPunct="1">
              <a:buFontTx/>
              <a:buNone/>
              <a:defRPr/>
            </a:pPr>
            <a:r>
              <a:rPr lang="en-IN" sz="1800" dirty="0" smtClean="0"/>
              <a:t>AD_Message 	    Value 		    	     Message</a:t>
            </a:r>
          </a:p>
          <a:p>
            <a:pPr marL="514350" indent="-514350" eaLnBrk="1" hangingPunct="1">
              <a:buFontTx/>
              <a:buNone/>
              <a:defRPr/>
            </a:pPr>
            <a:r>
              <a:rPr lang="en-IN" sz="1800" dirty="0" smtClean="0"/>
              <a:t>AD_Reference	    Name			     Reference</a:t>
            </a:r>
          </a:p>
          <a:p>
            <a:pPr marL="514350" indent="-514350" eaLnBrk="1" hangingPunct="1">
              <a:buFontTx/>
              <a:buNone/>
              <a:defRPr/>
            </a:pPr>
            <a:r>
              <a:rPr lang="en-IN" sz="1800" dirty="0" smtClean="0"/>
              <a:t>AD_Window	    Name			     Window, Tab &amp; Field</a:t>
            </a:r>
          </a:p>
          <a:p>
            <a:pPr marL="514350" indent="-514350" eaLnBrk="1" hangingPunct="1">
              <a:buFontTx/>
              <a:buNone/>
              <a:defRPr/>
            </a:pPr>
            <a:r>
              <a:rPr lang="en-IN" sz="1800" dirty="0" smtClean="0"/>
              <a:t>AD_Process	    Name	, Value 		     Report &amp; Process</a:t>
            </a:r>
          </a:p>
          <a:p>
            <a:pPr marL="514350" indent="-514350" eaLnBrk="1" hangingPunct="1">
              <a:buFontTx/>
              <a:buNone/>
              <a:defRPr/>
            </a:pPr>
            <a:r>
              <a:rPr lang="en-IN" sz="1800" dirty="0" smtClean="0"/>
              <a:t>AD_Form	    Name			     Form</a:t>
            </a:r>
          </a:p>
          <a:p>
            <a:pPr marL="514350" indent="-514350" eaLnBrk="1" hangingPunct="1">
              <a:buFontTx/>
              <a:buNone/>
              <a:defRPr/>
            </a:pPr>
            <a:r>
              <a:rPr lang="en-IN" sz="1800" dirty="0" smtClean="0"/>
              <a:t>AD_Shortcut	    Name			     Shortcut 	</a:t>
            </a:r>
          </a:p>
          <a:p>
            <a:pPr marL="514350" indent="-514350" eaLnBrk="1" hangingPunct="1">
              <a:buFontTx/>
              <a:buNone/>
              <a:defRPr/>
            </a:pPr>
            <a:r>
              <a:rPr lang="en-IN" sz="1800" dirty="0" smtClean="0"/>
              <a:t>AD_PrintFormat	    Name 		     Print Format</a:t>
            </a:r>
          </a:p>
          <a:p>
            <a:pPr marL="514350" indent="-514350" eaLnBrk="1" hangingPunct="1">
              <a:buFontTx/>
              <a:buNone/>
              <a:defRPr/>
            </a:pPr>
            <a:r>
              <a:rPr lang="en-IN" sz="1800" dirty="0" smtClean="0"/>
              <a:t>AD_ReportFormat  Name			     Report Format</a:t>
            </a:r>
          </a:p>
          <a:p>
            <a:pPr marL="514350" indent="-514350" eaLnBrk="1" hangingPunct="1">
              <a:buFontTx/>
              <a:buNone/>
              <a:defRPr/>
            </a:pPr>
            <a:r>
              <a:rPr lang="en-IN" sz="1800" dirty="0" smtClean="0"/>
              <a:t>AD_Workflow	    Name	, Value 		     Workflow</a:t>
            </a:r>
          </a:p>
          <a:p>
            <a:pPr marL="514350" indent="-514350" eaLnBrk="1" hangingPunct="1">
              <a:buFontTx/>
              <a:buNone/>
              <a:defRPr/>
            </a:pPr>
            <a:r>
              <a:rPr lang="en-IN" sz="1800" dirty="0" smtClean="0"/>
              <a:t>AD_Val_Rule	    Name			     Validation Rules</a:t>
            </a:r>
          </a:p>
          <a:p>
            <a:pPr marL="514350" indent="-514350" eaLnBrk="1" hangingPunct="1">
              <a:buFontTx/>
              <a:buNone/>
              <a:defRPr/>
            </a:pPr>
            <a:endParaRPr lang="en-IN" sz="2000" b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8C862A-20AB-4DB8-8323-0B88F6A56A05}" type="slidenum">
              <a:rPr lang="en-I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mtClean="0"/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altLang="en-US" smtClean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1905000"/>
            <a:ext cx="7543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457200" y="3962400"/>
            <a:ext cx="472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2514600" y="3886200"/>
            <a:ext cx="472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/>
          </p:cNvSpPr>
          <p:nvPr/>
        </p:nvSpPr>
        <p:spPr bwMode="auto">
          <a:xfrm>
            <a:off x="908050" y="152400"/>
            <a:ext cx="79930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dirty="0" smtClean="0">
                <a:solidFill>
                  <a:srgbClr val="00B0F0"/>
                </a:solidFill>
                <a:latin typeface="Arial Black" pitchFamily="34" charset="0"/>
              </a:rPr>
              <a:t>Table/Column List</a:t>
            </a:r>
            <a:endParaRPr lang="en-US" sz="2400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13" name="Title 1"/>
          <p:cNvSpPr>
            <a:spLocks/>
          </p:cNvSpPr>
          <p:nvPr/>
        </p:nvSpPr>
        <p:spPr bwMode="auto">
          <a:xfrm>
            <a:off x="914400" y="596900"/>
            <a:ext cx="7834313" cy="76200"/>
          </a:xfrm>
          <a:prstGeom prst="rect">
            <a:avLst/>
          </a:prstGeom>
          <a:solidFill>
            <a:srgbClr val="CC3300"/>
          </a:solidFill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solidFill>
                <a:srgbClr val="00B0F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2800" dirty="0" smtClean="0"/>
              <a:t>Creation of Table and Columns</a:t>
            </a:r>
          </a:p>
          <a:p>
            <a:pPr marL="514350" indent="-514350">
              <a:buFontTx/>
              <a:buNone/>
              <a:defRPr/>
            </a:pPr>
            <a:r>
              <a:rPr lang="en-US" sz="2800" dirty="0" smtClean="0"/>
              <a:t>2.  Creation of Window, Tab and Fields</a:t>
            </a:r>
          </a:p>
          <a:p>
            <a:pPr marL="514350" indent="-514350">
              <a:buFontTx/>
              <a:buNone/>
              <a:defRPr/>
            </a:pPr>
            <a:r>
              <a:rPr lang="en-US" sz="2800" dirty="0" smtClean="0"/>
              <a:t>3.  Creation of Menu</a:t>
            </a:r>
          </a:p>
          <a:p>
            <a:pPr marL="514350" indent="-514350" eaLnBrk="1" hangingPunct="1">
              <a:buFontTx/>
              <a:buNone/>
              <a:defRPr/>
            </a:pPr>
            <a:r>
              <a:rPr lang="en-US" sz="2800" dirty="0" smtClean="0"/>
              <a:t>4.  Define Role Access</a:t>
            </a:r>
          </a:p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IN" dirty="0" smtClean="0"/>
          </a:p>
          <a:p>
            <a:pPr eaLnBrk="1" hangingPunct="1">
              <a:defRPr/>
            </a:pPr>
            <a:endParaRPr lang="en-IN" dirty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CE50E6E-22B1-4BA4-8233-4DD9325D5029}" type="slidenum">
              <a:rPr lang="en-I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mtClean="0"/>
          </a:p>
        </p:txBody>
      </p:sp>
      <p:sp>
        <p:nvSpPr>
          <p:cNvPr id="14341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altLang="en-US" smtClean="0"/>
          </a:p>
        </p:txBody>
      </p:sp>
      <p:sp>
        <p:nvSpPr>
          <p:cNvPr id="7" name="Title 1"/>
          <p:cNvSpPr>
            <a:spLocks/>
          </p:cNvSpPr>
          <p:nvPr/>
        </p:nvSpPr>
        <p:spPr bwMode="auto">
          <a:xfrm>
            <a:off x="908050" y="152400"/>
            <a:ext cx="79930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dirty="0" smtClean="0">
                <a:solidFill>
                  <a:srgbClr val="00B0F0"/>
                </a:solidFill>
                <a:latin typeface="Arial Black" pitchFamily="34" charset="0"/>
              </a:rPr>
              <a:t>Step to create a new window</a:t>
            </a:r>
            <a:endParaRPr lang="en-US" sz="2400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8" name="Title 1"/>
          <p:cNvSpPr>
            <a:spLocks/>
          </p:cNvSpPr>
          <p:nvPr/>
        </p:nvSpPr>
        <p:spPr bwMode="auto">
          <a:xfrm>
            <a:off x="914400" y="596900"/>
            <a:ext cx="7834313" cy="76200"/>
          </a:xfrm>
          <a:prstGeom prst="rect">
            <a:avLst/>
          </a:prstGeom>
          <a:solidFill>
            <a:srgbClr val="CC3300"/>
          </a:solidFill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solidFill>
                <a:srgbClr val="00B0F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914400"/>
            <a:ext cx="7931150" cy="5164138"/>
          </a:xfrm>
        </p:spPr>
        <p:txBody>
          <a:bodyPr/>
          <a:lstStyle/>
          <a:p>
            <a:pPr marL="533400" lvl="1" indent="-533400" eaLnBrk="1" hangingPunct="1">
              <a:lnSpc>
                <a:spcPct val="80000"/>
              </a:lnSpc>
              <a:buFontTx/>
              <a:buChar char="•"/>
            </a:pPr>
            <a:r>
              <a:rPr lang="en-US" sz="2400" dirty="0" smtClean="0"/>
              <a:t>Login with the System Administrator Role and open “</a:t>
            </a:r>
            <a:r>
              <a:rPr lang="en-US" sz="2400" u="sng" dirty="0" smtClean="0"/>
              <a:t>Table and Column</a:t>
            </a:r>
            <a:r>
              <a:rPr lang="en-US" sz="2400" dirty="0" smtClean="0"/>
              <a:t>” window. 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sz="2400" dirty="0" smtClean="0"/>
              <a:t>Create a new record for table and its column in “Table and Column window” and  “System Element window”.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sz="2400" dirty="0" smtClean="0"/>
              <a:t>Mandatory Column for every table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000" dirty="0" smtClean="0"/>
              <a:t>AD_Client_ID, AD_Org_ID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000" dirty="0" smtClean="0"/>
              <a:t>CreatedBy, Created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000" dirty="0" smtClean="0"/>
              <a:t>UpdateBy, Updated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000" dirty="0" smtClean="0"/>
              <a:t>IsActive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000" dirty="0" smtClean="0"/>
              <a:t>Primary Key Column (Always table name suffix with “_ID”)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2000" dirty="0" smtClean="0"/>
              <a:t>Export_ID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sz="2400" dirty="0" smtClean="0"/>
              <a:t>Assign Data Access to table.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sz="2400" dirty="0" smtClean="0"/>
              <a:t>Synchronize the table and its column in database from process button.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sz="2400" i="1" dirty="0" smtClean="0">
                <a:solidFill>
                  <a:srgbClr val="CC3300"/>
                </a:solidFill>
              </a:rPr>
              <a:t>	First Milestone of creating window is over............</a:t>
            </a:r>
          </a:p>
        </p:txBody>
      </p:sp>
      <p:sp>
        <p:nvSpPr>
          <p:cNvPr id="11267" name="Title 1"/>
          <p:cNvSpPr>
            <a:spLocks/>
          </p:cNvSpPr>
          <p:nvPr/>
        </p:nvSpPr>
        <p:spPr bwMode="auto">
          <a:xfrm>
            <a:off x="908050" y="152400"/>
            <a:ext cx="79930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dirty="0" smtClean="0">
                <a:solidFill>
                  <a:srgbClr val="00B0F0"/>
                </a:solidFill>
                <a:latin typeface="Arial Black" pitchFamily="34" charset="0"/>
              </a:rPr>
              <a:t>Creation of Table And Column</a:t>
            </a:r>
            <a:endParaRPr lang="en-US" sz="2400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11268" name="Title 1"/>
          <p:cNvSpPr>
            <a:spLocks/>
          </p:cNvSpPr>
          <p:nvPr/>
        </p:nvSpPr>
        <p:spPr bwMode="auto">
          <a:xfrm>
            <a:off x="914400" y="596900"/>
            <a:ext cx="7834313" cy="76200"/>
          </a:xfrm>
          <a:prstGeom prst="rect">
            <a:avLst/>
          </a:prstGeom>
          <a:solidFill>
            <a:srgbClr val="CC3300"/>
          </a:solidFill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solidFill>
                <a:srgbClr val="00B0F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838200"/>
            <a:ext cx="8110538" cy="5240338"/>
          </a:xfrm>
        </p:spPr>
        <p:txBody>
          <a:bodyPr/>
          <a:lstStyle/>
          <a:p>
            <a:pPr marL="609600" indent="-609600" eaLnBrk="1" hangingPunct="1"/>
            <a:r>
              <a:rPr lang="en-US" sz="2400" dirty="0" smtClean="0"/>
              <a:t>Create a new record of window and its tab in “Window Tab and Fields window”.</a:t>
            </a:r>
          </a:p>
          <a:p>
            <a:pPr marL="609600" indent="-609600" eaLnBrk="1" hangingPunct="1"/>
            <a:r>
              <a:rPr lang="en-US" sz="2400" dirty="0" smtClean="0"/>
              <a:t>Link the tab to a database table.</a:t>
            </a:r>
          </a:p>
          <a:p>
            <a:pPr marL="609600" indent="-609600" eaLnBrk="1" hangingPunct="1"/>
            <a:r>
              <a:rPr lang="en-US" sz="2400" dirty="0" smtClean="0"/>
              <a:t>Create Fields from process button.</a:t>
            </a:r>
          </a:p>
          <a:p>
            <a:pPr marL="609600" indent="-609600" eaLnBrk="1" hangingPunct="1"/>
            <a:r>
              <a:rPr lang="en-US" sz="2400" dirty="0" smtClean="0"/>
              <a:t>Assign Role Access to window.</a:t>
            </a:r>
          </a:p>
          <a:p>
            <a:pPr marL="609600" indent="-609600" eaLnBrk="1" hangingPunct="1"/>
            <a:endParaRPr lang="en-US" sz="2400" dirty="0" smtClean="0"/>
          </a:p>
          <a:p>
            <a:pPr marL="609600" indent="-609600" eaLnBrk="1" hangingPunct="1"/>
            <a:endParaRPr lang="en-US" sz="2400" dirty="0" smtClean="0"/>
          </a:p>
          <a:p>
            <a:pPr lvl="2" eaLnBrk="1" hangingPunct="1">
              <a:buFontTx/>
              <a:buNone/>
            </a:pPr>
            <a:r>
              <a:rPr lang="en-US" sz="2800" i="1" dirty="0" smtClean="0">
                <a:solidFill>
                  <a:srgbClr val="CC3300"/>
                </a:solidFill>
              </a:rPr>
              <a:t>Second Milestone is complete……</a:t>
            </a:r>
            <a:endParaRPr lang="en-US" i="1" dirty="0" smtClean="0">
              <a:solidFill>
                <a:srgbClr val="CC3300"/>
              </a:solidFill>
            </a:endParaRPr>
          </a:p>
        </p:txBody>
      </p:sp>
      <p:sp>
        <p:nvSpPr>
          <p:cNvPr id="12291" name="Title 1"/>
          <p:cNvSpPr>
            <a:spLocks/>
          </p:cNvSpPr>
          <p:nvPr/>
        </p:nvSpPr>
        <p:spPr bwMode="auto">
          <a:xfrm>
            <a:off x="914400" y="152400"/>
            <a:ext cx="799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 dirty="0" smtClean="0">
                <a:solidFill>
                  <a:srgbClr val="00B0F0"/>
                </a:solidFill>
                <a:latin typeface="Arial Black" pitchFamily="34" charset="0"/>
              </a:rPr>
              <a:t>Creation of Window, Tab and Fields</a:t>
            </a:r>
            <a:endParaRPr lang="en-US" sz="2400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12292" name="Title 1"/>
          <p:cNvSpPr>
            <a:spLocks/>
          </p:cNvSpPr>
          <p:nvPr/>
        </p:nvSpPr>
        <p:spPr bwMode="auto">
          <a:xfrm>
            <a:off x="914400" y="596900"/>
            <a:ext cx="7834313" cy="76200"/>
          </a:xfrm>
          <a:prstGeom prst="rect">
            <a:avLst/>
          </a:prstGeom>
          <a:solidFill>
            <a:srgbClr val="CC3300"/>
          </a:solidFill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solidFill>
                <a:srgbClr val="00B0F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755650" y="838200"/>
            <a:ext cx="8110538" cy="524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09600" indent="-609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Create a menu item for new window in “Menu window”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Link the menu item with new window</a:t>
            </a:r>
            <a:r>
              <a:rPr lang="en-US" sz="2400" dirty="0" smtClean="0"/>
              <a:t>.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 smtClean="0"/>
              <a:t>Assign Role Access to Window if not assign till yet</a:t>
            </a:r>
            <a:endParaRPr lang="en-US" sz="2400" dirty="0"/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Re-login in the system with role (access to window) and you will find the new menu item the menu list.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/>
              <a:t>On click menu item it open a new created window</a:t>
            </a:r>
            <a:r>
              <a:rPr lang="en-US" sz="2400" dirty="0" smtClean="0"/>
              <a:t>.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609600" indent="-609600">
              <a:lnSpc>
                <a:spcPct val="90000"/>
              </a:lnSpc>
              <a:spcBef>
                <a:spcPct val="20000"/>
              </a:spcBef>
            </a:pPr>
            <a:r>
              <a:rPr lang="en-US" sz="2400" i="1" dirty="0">
                <a:solidFill>
                  <a:srgbClr val="CC3300"/>
                </a:solidFill>
              </a:rPr>
              <a:t>	Window Creation process is completed……..</a:t>
            </a:r>
          </a:p>
          <a:p>
            <a:pPr marL="609600" indent="-6096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sz="2400" dirty="0"/>
          </a:p>
        </p:txBody>
      </p:sp>
      <p:sp>
        <p:nvSpPr>
          <p:cNvPr id="13315" name="Title 1"/>
          <p:cNvSpPr>
            <a:spLocks/>
          </p:cNvSpPr>
          <p:nvPr/>
        </p:nvSpPr>
        <p:spPr bwMode="auto">
          <a:xfrm>
            <a:off x="914400" y="152400"/>
            <a:ext cx="799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00B0F0"/>
                </a:solidFill>
                <a:latin typeface="Arial Black" pitchFamily="34" charset="0"/>
              </a:rPr>
              <a:t>Step to create a new win</a:t>
            </a:r>
            <a:r>
              <a:rPr lang="en-US" sz="2400">
                <a:solidFill>
                  <a:srgbClr val="00B0F0"/>
                </a:solidFill>
                <a:latin typeface="Arial Black" pitchFamily="34" charset="0"/>
              </a:rPr>
              <a:t>dow</a:t>
            </a:r>
          </a:p>
        </p:txBody>
      </p:sp>
      <p:sp>
        <p:nvSpPr>
          <p:cNvPr id="13316" name="Title 1"/>
          <p:cNvSpPr>
            <a:spLocks/>
          </p:cNvSpPr>
          <p:nvPr/>
        </p:nvSpPr>
        <p:spPr bwMode="auto">
          <a:xfrm>
            <a:off x="914400" y="596900"/>
            <a:ext cx="7834313" cy="76200"/>
          </a:xfrm>
          <a:prstGeom prst="rect">
            <a:avLst/>
          </a:prstGeom>
          <a:solidFill>
            <a:srgbClr val="CC3300"/>
          </a:solidFill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solidFill>
                <a:srgbClr val="00B0F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/>
          </p:cNvSpPr>
          <p:nvPr/>
        </p:nvSpPr>
        <p:spPr bwMode="auto">
          <a:xfrm>
            <a:off x="990600" y="1828800"/>
            <a:ext cx="7772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dirty="0">
                <a:solidFill>
                  <a:srgbClr val="00B0F0"/>
                </a:solidFill>
                <a:latin typeface="Arial Black" pitchFamily="34" charset="0"/>
              </a:rPr>
              <a:t>Create Window </a:t>
            </a:r>
          </a:p>
          <a:p>
            <a:pPr algn="ctr"/>
            <a:r>
              <a:rPr lang="en-US" sz="3200" dirty="0">
                <a:solidFill>
                  <a:schemeClr val="bg2"/>
                </a:solidFill>
                <a:latin typeface="Arial Black" pitchFamily="34" charset="0"/>
              </a:rPr>
              <a:t>Practical Session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sz="2400" dirty="0" smtClean="0"/>
              <a:t>Simple created Window with one tab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 smtClean="0"/>
              <a:t>Created window with two tabs having parent child relationship</a:t>
            </a:r>
          </a:p>
          <a:p>
            <a:pPr eaLnBrk="1" hangingPunct="1"/>
            <a:r>
              <a:rPr lang="en-US" sz="2800" dirty="0" smtClean="0"/>
              <a:t>Column References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000" dirty="0" smtClean="0"/>
              <a:t>String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000" dirty="0" smtClean="0"/>
              <a:t>Table Direct</a:t>
            </a:r>
          </a:p>
          <a:p>
            <a:pPr eaLnBrk="1" hangingPunct="1">
              <a:buFont typeface="Courier New" pitchFamily="49" charset="0"/>
              <a:buChar char="o"/>
            </a:pPr>
            <a:r>
              <a:rPr lang="en-US" sz="2000" dirty="0" smtClean="0"/>
              <a:t>Amount</a:t>
            </a:r>
          </a:p>
          <a:p>
            <a:pPr eaLnBrk="1" hangingPunct="1">
              <a:buFont typeface="Courier New" pitchFamily="49" charset="0"/>
              <a:buChar char="o"/>
            </a:pPr>
            <a:r>
              <a:rPr lang="en-US" sz="2000" dirty="0" smtClean="0"/>
              <a:t>Cost + Price</a:t>
            </a:r>
          </a:p>
          <a:p>
            <a:pPr eaLnBrk="1" hangingPunct="1">
              <a:buFont typeface="Courier New" pitchFamily="49" charset="0"/>
              <a:buChar char="o"/>
            </a:pPr>
            <a:r>
              <a:rPr lang="en-US" sz="2000" dirty="0" smtClean="0"/>
              <a:t>Integer</a:t>
            </a:r>
          </a:p>
          <a:p>
            <a:pPr eaLnBrk="1" hangingPunct="1">
              <a:buFont typeface="Courier New" pitchFamily="49" charset="0"/>
              <a:buChar char="o"/>
            </a:pPr>
            <a:r>
              <a:rPr lang="en-US" sz="2000" dirty="0" smtClean="0"/>
              <a:t>Quantity</a:t>
            </a:r>
          </a:p>
          <a:p>
            <a:pPr eaLnBrk="1" hangingPunct="1">
              <a:buFont typeface="Courier New" pitchFamily="49" charset="0"/>
              <a:buChar char="o"/>
            </a:pPr>
            <a:r>
              <a:rPr lang="en-US" sz="2000" dirty="0" smtClean="0"/>
              <a:t>Number</a:t>
            </a:r>
          </a:p>
          <a:p>
            <a:pPr eaLnBrk="1" hangingPunct="1">
              <a:buFont typeface="Courier New" pitchFamily="49" charset="0"/>
              <a:buChar char="o"/>
            </a:pPr>
            <a:r>
              <a:rPr lang="en-US" sz="2000" dirty="0" smtClean="0"/>
              <a:t>Date</a:t>
            </a:r>
          </a:p>
        </p:txBody>
      </p:sp>
      <p:sp>
        <p:nvSpPr>
          <p:cNvPr id="15363" name="Title 1"/>
          <p:cNvSpPr>
            <a:spLocks/>
          </p:cNvSpPr>
          <p:nvPr/>
        </p:nvSpPr>
        <p:spPr bwMode="auto">
          <a:xfrm>
            <a:off x="914400" y="152400"/>
            <a:ext cx="7834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dirty="0" smtClean="0">
                <a:solidFill>
                  <a:srgbClr val="00B0F0"/>
                </a:solidFill>
                <a:latin typeface="Arial Black" pitchFamily="34" charset="0"/>
              </a:rPr>
              <a:t>Window Creation</a:t>
            </a:r>
            <a:endParaRPr lang="en-US" sz="2400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15364" name="Title 1"/>
          <p:cNvSpPr>
            <a:spLocks/>
          </p:cNvSpPr>
          <p:nvPr/>
        </p:nvSpPr>
        <p:spPr bwMode="auto">
          <a:xfrm>
            <a:off x="914400" y="558800"/>
            <a:ext cx="7834313" cy="76200"/>
          </a:xfrm>
          <a:prstGeom prst="rect">
            <a:avLst/>
          </a:prstGeom>
          <a:solidFill>
            <a:srgbClr val="CC3300"/>
          </a:solidFill>
          <a:ln w="19050">
            <a:solidFill>
              <a:srgbClr val="CC3300"/>
            </a:solidFill>
            <a:miter lim="800000"/>
            <a:headEnd/>
            <a:tailEnd/>
          </a:ln>
        </p:spPr>
        <p:txBody>
          <a:bodyPr anchor="ctr"/>
          <a:lstStyle/>
          <a:p>
            <a:endParaRPr lang="en-US" sz="2400">
              <a:solidFill>
                <a:srgbClr val="00B0F0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TBS Presentation">
  <a:themeElements>
    <a:clrScheme name="1_CTBS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TBS Presentatio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TBS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TBS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TBS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TBS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TBS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TBS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TBS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TBS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TBS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TBS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TBS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TBS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TBS Presentation">
  <a:themeElements>
    <a:clrScheme name="CTBS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TBS Presentation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TBS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BS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BS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BS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BS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TBS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BS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BS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BS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BS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BS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TBS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VIENNA Overview Presentation</Template>
  <TotalTime>12466</TotalTime>
  <Words>683</Words>
  <Application>Microsoft Office PowerPoint</Application>
  <PresentationFormat>On-screen Show (4:3)</PresentationFormat>
  <Paragraphs>148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1_CTBS Presentation</vt:lpstr>
      <vt:lpstr>CTBS Presentation</vt:lpstr>
      <vt:lpstr>Vienna Advantage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Fixed Column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Traning Content</dc:title>
  <dc:creator>Atul Dua</dc:creator>
  <cp:lastModifiedBy>Mandeep</cp:lastModifiedBy>
  <cp:revision>481</cp:revision>
  <dcterms:created xsi:type="dcterms:W3CDTF">2011-04-05T09:52:05Z</dcterms:created>
  <dcterms:modified xsi:type="dcterms:W3CDTF">2018-02-10T12:35:03Z</dcterms:modified>
</cp:coreProperties>
</file>