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1" r:id="rId4"/>
    <p:sldId id="263" r:id="rId5"/>
    <p:sldId id="264" r:id="rId6"/>
    <p:sldId id="265" r:id="rId7"/>
    <p:sldId id="258" r:id="rId8"/>
    <p:sldId id="259" r:id="rId9"/>
    <p:sldId id="266" r:id="rId10"/>
    <p:sldId id="267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4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1A0F9663-F3B3-4437-A1D5-CA19E5D82053}" type="datetimeFigureOut">
              <a:rPr lang="zh-CN" altLang="en-US" smtClean="0"/>
              <a:pPr/>
              <a:t>2021/1/27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0A3F43EE-41D5-428B-8B4D-FC102EE5FD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258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9663-F3B3-4437-A1D5-CA19E5D82053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43EE-41D5-428B-8B4D-FC102EE5FD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86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9663-F3B3-4437-A1D5-CA19E5D82053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43EE-41D5-428B-8B4D-FC102EE5FD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49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  <a:solidFill>
            <a:schemeClr val="bg2">
              <a:lumMod val="25000"/>
            </a:schemeClr>
          </a:solidFill>
        </p:spPr>
        <p:txBody>
          <a:bodyPr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defRPr>
            </a:lvl1pPr>
            <a:lvl2pPr algn="just">
              <a:defRPr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defRPr>
            </a:lvl2pPr>
            <a:lvl3pPr algn="just">
              <a:defRPr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defRPr>
            </a:lvl3pPr>
            <a:lvl4pPr algn="just">
              <a:defRPr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defRPr>
            </a:lvl4pPr>
            <a:lvl5pPr algn="just">
              <a:defRPr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1A0F9663-F3B3-4437-A1D5-CA19E5D82053}" type="datetimeFigureOut">
              <a:rPr lang="zh-CN" altLang="en-US" smtClean="0"/>
              <a:pPr/>
              <a:t>2021/1/27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0A3F43EE-41D5-428B-8B4D-FC102EE5FD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114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9663-F3B3-4437-A1D5-CA19E5D82053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43EE-41D5-428B-8B4D-FC102EE5FD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80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9663-F3B3-4437-A1D5-CA19E5D82053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43EE-41D5-428B-8B4D-FC102EE5FD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61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9663-F3B3-4437-A1D5-CA19E5D82053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43EE-41D5-428B-8B4D-FC102EE5FD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963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9663-F3B3-4437-A1D5-CA19E5D82053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43EE-41D5-428B-8B4D-FC102EE5FD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40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9663-F3B3-4437-A1D5-CA19E5D82053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43EE-41D5-428B-8B4D-FC102EE5FD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367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9663-F3B3-4437-A1D5-CA19E5D82053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43EE-41D5-428B-8B4D-FC102EE5FD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163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9663-F3B3-4437-A1D5-CA19E5D82053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43EE-41D5-428B-8B4D-FC102EE5FD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252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F9663-F3B3-4437-A1D5-CA19E5D82053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F43EE-41D5-428B-8B4D-FC102EE5FD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515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203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488223"/>
            <a:ext cx="7772400" cy="1021740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面向对象程序设计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</a:rPr>
              <a:t>C++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信息与软件工程学院  白忠建</a:t>
            </a:r>
          </a:p>
        </p:txBody>
      </p:sp>
    </p:spTree>
    <p:extLst>
      <p:ext uri="{BB962C8B-B14F-4D97-AF65-F5344CB8AC3E}">
        <p14:creationId xmlns:p14="http://schemas.microsoft.com/office/powerpoint/2010/main" val="630918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2505808" cy="6858000"/>
          </a:xfrm>
        </p:spPr>
        <p:txBody>
          <a:bodyPr anchor="t">
            <a:normAutofit/>
          </a:bodyPr>
          <a:lstStyle/>
          <a:p>
            <a:r>
              <a:rPr lang="en-US" altLang="zh-CN" sz="2800" dirty="0"/>
              <a:t/>
            </a:r>
            <a:br>
              <a:rPr lang="en-US" altLang="zh-CN" sz="2800" dirty="0"/>
            </a:br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149468" y="728663"/>
            <a:ext cx="212773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（十）</a:t>
            </a:r>
            <a:endParaRPr lang="en-US" altLang="zh-CN" sz="28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zh-CN" sz="2800" dirty="0">
                <a:solidFill>
                  <a:schemeClr val="bg1"/>
                </a:solidFill>
                <a:latin typeface="+mj-ea"/>
                <a:ea typeface="+mj-ea"/>
              </a:rPr>
              <a:t>QQ</a:t>
            </a:r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群</a:t>
            </a:r>
            <a:r>
              <a:rPr lang="en-US" altLang="zh-CN" sz="2800" dirty="0">
                <a:solidFill>
                  <a:schemeClr val="bg1"/>
                </a:solidFill>
                <a:latin typeface="+mj-ea"/>
                <a:ea typeface="+mj-ea"/>
              </a:rPr>
              <a:t/>
            </a:r>
            <a:br>
              <a:rPr lang="en-US" altLang="zh-CN" sz="2800" dirty="0">
                <a:solidFill>
                  <a:schemeClr val="bg1"/>
                </a:solidFill>
                <a:latin typeface="+mj-ea"/>
                <a:ea typeface="+mj-ea"/>
              </a:rPr>
            </a:br>
            <a:endParaRPr lang="zh-CN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0A5B50-8E8F-45C2-901A-428D6E600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124" y="841374"/>
            <a:ext cx="2955925" cy="379300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44BE66C-38DE-4C95-9C0D-0BC7C5EDCE38}"/>
              </a:ext>
            </a:extLst>
          </p:cNvPr>
          <p:cNvSpPr txBox="1"/>
          <p:nvPr/>
        </p:nvSpPr>
        <p:spPr>
          <a:xfrm>
            <a:off x="3543300" y="4832350"/>
            <a:ext cx="453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密码</a:t>
            </a:r>
            <a:r>
              <a:rPr lang="zh-CN" altLang="en-US" sz="2400" dirty="0" smtClean="0"/>
              <a:t>：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123654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140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2505808" cy="6858000"/>
          </a:xfrm>
        </p:spPr>
        <p:txBody>
          <a:bodyPr anchor="t">
            <a:normAutofit/>
          </a:bodyPr>
          <a:lstStyle/>
          <a:p>
            <a:r>
              <a:rPr lang="en-US" altLang="zh-CN" sz="2800" dirty="0"/>
              <a:t/>
            </a:r>
            <a:br>
              <a:rPr lang="en-US" altLang="zh-CN" sz="2800" dirty="0"/>
            </a:b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4023" y="728663"/>
            <a:ext cx="5341327" cy="54483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zh-CN" dirty="0"/>
              <a:t>本课程面向软件工程专业开设，为专业选修课，是掌握高级程序设计语言比较深入的课程。课程采用了</a:t>
            </a:r>
            <a:r>
              <a:rPr lang="en-US" altLang="zh-CN" dirty="0"/>
              <a:t>C++ 1y</a:t>
            </a:r>
            <a:r>
              <a:rPr lang="zh-CN" altLang="zh-CN" dirty="0"/>
              <a:t>标准，详细讲解面向对象程序设计的思想，包括</a:t>
            </a:r>
            <a:r>
              <a:rPr lang="en-US" altLang="zh-CN" dirty="0"/>
              <a:t>C++</a:t>
            </a:r>
            <a:r>
              <a:rPr lang="zh-CN" altLang="zh-CN" dirty="0"/>
              <a:t>语言的基础知识：封装性、继承性、多态性和泛型编程等，也包含针对具体问题的编程实例，以培养学生进行大型软件开发和应用的能力。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9468" y="728663"/>
            <a:ext cx="212773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（一）</a:t>
            </a:r>
            <a:endParaRPr lang="en-US" altLang="zh-CN" sz="28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课程简介</a:t>
            </a:r>
            <a:r>
              <a:rPr lang="en-US" altLang="zh-CN" sz="2800" dirty="0">
                <a:solidFill>
                  <a:schemeClr val="bg1"/>
                </a:solidFill>
                <a:latin typeface="+mj-ea"/>
                <a:ea typeface="+mj-ea"/>
              </a:rPr>
              <a:t/>
            </a:r>
            <a:br>
              <a:rPr lang="en-US" altLang="zh-CN" sz="2800" dirty="0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en-US" altLang="zh-CN" sz="2800" dirty="0">
                <a:solidFill>
                  <a:schemeClr val="bg1"/>
                </a:solidFill>
                <a:latin typeface="+mj-ea"/>
                <a:ea typeface="+mj-ea"/>
              </a:rPr>
              <a:t/>
            </a:r>
            <a:br>
              <a:rPr lang="en-US" altLang="zh-CN" sz="2800" dirty="0">
                <a:solidFill>
                  <a:schemeClr val="bg1"/>
                </a:solidFill>
                <a:latin typeface="+mj-ea"/>
                <a:ea typeface="+mj-ea"/>
              </a:rPr>
            </a:br>
            <a:endParaRPr lang="zh-CN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47209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2505808" cy="6858000"/>
          </a:xfrm>
        </p:spPr>
        <p:txBody>
          <a:bodyPr anchor="t">
            <a:normAutofit/>
          </a:bodyPr>
          <a:lstStyle/>
          <a:p>
            <a:r>
              <a:rPr lang="en-US" altLang="zh-CN" sz="2800" dirty="0"/>
              <a:t/>
            </a:r>
            <a:br>
              <a:rPr lang="en-US" altLang="zh-CN" sz="2800" dirty="0"/>
            </a:b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4023" y="728663"/>
            <a:ext cx="5341327" cy="54483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zh-CN" sz="2000" b="1" dirty="0">
                <a:solidFill>
                  <a:srgbClr val="FF0000"/>
                </a:solidFill>
              </a:rPr>
              <a:t>CO1</a:t>
            </a:r>
            <a:r>
              <a:rPr lang="en-US" altLang="zh-CN" sz="2000" dirty="0"/>
              <a:t>: </a:t>
            </a:r>
            <a:r>
              <a:rPr lang="zh-CN" altLang="en-US" sz="2000" dirty="0"/>
              <a:t>掌握</a:t>
            </a:r>
            <a:r>
              <a:rPr lang="en-US" altLang="zh-CN" sz="2000" dirty="0"/>
              <a:t>C++</a:t>
            </a:r>
            <a:r>
              <a:rPr lang="zh-CN" altLang="en-US" sz="2000" dirty="0"/>
              <a:t>面向对象程序设计的基本方法。培养学生面向对象程序设计的基础能力，以及获取技术、资源、现代工程工具和信息技术工具的能力。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zh-CN" sz="2000" b="1" dirty="0">
                <a:solidFill>
                  <a:srgbClr val="FF0000"/>
                </a:solidFill>
              </a:rPr>
              <a:t>CO2</a:t>
            </a:r>
            <a:r>
              <a:rPr lang="en-US" altLang="zh-CN" sz="2000" dirty="0"/>
              <a:t>: </a:t>
            </a:r>
            <a:r>
              <a:rPr lang="zh-CN" altLang="en-US" sz="2000" dirty="0"/>
              <a:t>掌握</a:t>
            </a:r>
            <a:r>
              <a:rPr lang="en-US" altLang="zh-CN" sz="2000" dirty="0"/>
              <a:t>C++</a:t>
            </a:r>
            <a:r>
              <a:rPr lang="zh-CN" altLang="en-US" sz="2000" dirty="0"/>
              <a:t>面向对象高级程序设计方法。培养学生分析、抽象、建模、解决问题的能力，引导学生养成严谨的思维方式和良好的程序设计风格。帮助学生树立掌握核心软件技术的信心和决心，培养学生探索未知、追求真理、勇攀科学高峰的责任感和使命感。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zh-CN" sz="2000" b="1" dirty="0">
                <a:solidFill>
                  <a:srgbClr val="FF0000"/>
                </a:solidFill>
              </a:rPr>
              <a:t>CO3</a:t>
            </a:r>
            <a:r>
              <a:rPr lang="en-US" altLang="zh-CN" sz="2000" dirty="0"/>
              <a:t>: </a:t>
            </a:r>
            <a:r>
              <a:rPr lang="zh-CN" altLang="en-US" sz="2000" dirty="0"/>
              <a:t>掌握较复杂</a:t>
            </a:r>
            <a:r>
              <a:rPr lang="en-US" altLang="zh-CN" sz="2000" dirty="0"/>
              <a:t>C++</a:t>
            </a:r>
            <a:r>
              <a:rPr lang="zh-CN" altLang="en-US" sz="2000" dirty="0"/>
              <a:t>程序的开发技术。使学生能够使用</a:t>
            </a:r>
            <a:r>
              <a:rPr lang="en-US" altLang="zh-CN" sz="2000" dirty="0"/>
              <a:t>C++</a:t>
            </a:r>
            <a:r>
              <a:rPr lang="zh-CN" altLang="en-US" sz="2000" dirty="0"/>
              <a:t>进行较复杂软件开发。训练学生的实践动手能力，培养学生利用软件工程原理和面向对象技术分析、解决问题的能力，以及追求精益求精的大国工匠精神。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149468" y="728663"/>
            <a:ext cx="212773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（二）</a:t>
            </a:r>
            <a:endParaRPr lang="en-US" altLang="zh-CN" sz="28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课程目标</a:t>
            </a:r>
            <a:r>
              <a:rPr lang="en-US" altLang="zh-CN" sz="2800" dirty="0">
                <a:solidFill>
                  <a:schemeClr val="bg1"/>
                </a:solidFill>
                <a:latin typeface="+mj-ea"/>
                <a:ea typeface="+mj-ea"/>
              </a:rPr>
              <a:t/>
            </a:r>
            <a:br>
              <a:rPr lang="en-US" altLang="zh-CN" sz="2800" dirty="0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en-US" altLang="zh-CN" sz="2800" dirty="0">
                <a:solidFill>
                  <a:schemeClr val="bg1"/>
                </a:solidFill>
                <a:latin typeface="+mj-ea"/>
                <a:ea typeface="+mj-ea"/>
              </a:rPr>
              <a:t/>
            </a:r>
            <a:br>
              <a:rPr lang="en-US" altLang="zh-CN" sz="2800" dirty="0">
                <a:solidFill>
                  <a:schemeClr val="bg1"/>
                </a:solidFill>
                <a:latin typeface="+mj-ea"/>
                <a:ea typeface="+mj-ea"/>
              </a:rPr>
            </a:br>
            <a:endParaRPr lang="zh-CN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66628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2505808" cy="6858000"/>
          </a:xfrm>
        </p:spPr>
        <p:txBody>
          <a:bodyPr anchor="t">
            <a:normAutofit/>
          </a:bodyPr>
          <a:lstStyle/>
          <a:p>
            <a:r>
              <a:rPr lang="en-US" altLang="zh-CN" sz="2800" dirty="0"/>
              <a:t/>
            </a:r>
            <a:br>
              <a:rPr lang="en-US" altLang="zh-CN" sz="2800" dirty="0"/>
            </a:b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4023" y="728663"/>
            <a:ext cx="5341327" cy="544830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  <a:defRPr/>
            </a:pPr>
            <a:r>
              <a:rPr lang="en-US" altLang="zh-CN" sz="2000" b="1" dirty="0">
                <a:solidFill>
                  <a:srgbClr val="FF0000"/>
                </a:solidFill>
              </a:rPr>
              <a:t>CM1</a:t>
            </a:r>
            <a:r>
              <a:rPr lang="zh-CN" altLang="en-US" sz="2000" b="1" dirty="0">
                <a:solidFill>
                  <a:srgbClr val="FF0000"/>
                </a:solidFill>
              </a:rPr>
              <a:t>：</a:t>
            </a:r>
            <a:r>
              <a:rPr lang="en-US" altLang="zh-CN" sz="2000" dirty="0">
                <a:solidFill>
                  <a:schemeClr val="tx1"/>
                </a:solidFill>
              </a:rPr>
              <a:t>C++</a:t>
            </a:r>
            <a:r>
              <a:rPr lang="zh-CN" altLang="en-US" sz="2000" dirty="0">
                <a:solidFill>
                  <a:schemeClr val="tx1"/>
                </a:solidFill>
              </a:rPr>
              <a:t>新特性和面向对象基础</a:t>
            </a:r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    </a:t>
            </a:r>
            <a:r>
              <a:rPr lang="en-US" altLang="zh-CN" sz="2000" dirty="0">
                <a:solidFill>
                  <a:schemeClr val="tx1"/>
                </a:solidFill>
              </a:rPr>
              <a:t>C++1y</a:t>
            </a:r>
            <a:r>
              <a:rPr lang="zh-CN" altLang="en-US" sz="2000" dirty="0">
                <a:solidFill>
                  <a:schemeClr val="tx1"/>
                </a:solidFill>
              </a:rPr>
              <a:t>语言的一些新特点：右值引用、基于区间的</a:t>
            </a:r>
            <a:r>
              <a:rPr lang="en-US" altLang="zh-CN" sz="2000" dirty="0">
                <a:solidFill>
                  <a:schemeClr val="tx1"/>
                </a:solidFill>
              </a:rPr>
              <a:t>for</a:t>
            </a:r>
            <a:r>
              <a:rPr lang="zh-CN" altLang="en-US" sz="2000" dirty="0">
                <a:solidFill>
                  <a:schemeClr val="tx1"/>
                </a:solidFill>
              </a:rPr>
              <a:t>语句、</a:t>
            </a:r>
            <a:r>
              <a:rPr lang="en-US" altLang="zh-CN" sz="2000" dirty="0">
                <a:solidFill>
                  <a:schemeClr val="tx1"/>
                </a:solidFill>
              </a:rPr>
              <a:t>lambda</a:t>
            </a:r>
            <a:r>
              <a:rPr lang="zh-CN" altLang="en-US" sz="2000" dirty="0">
                <a:solidFill>
                  <a:schemeClr val="tx1"/>
                </a:solidFill>
              </a:rPr>
              <a:t>表达式、异常处理语句、函数重载等。类；类的继承与运行时的多态；运算符重载的方法</a:t>
            </a:r>
            <a:r>
              <a:rPr lang="zh-CN" altLang="en-US" sz="2000" dirty="0">
                <a:solidFill>
                  <a:schemeClr val="tx1"/>
                </a:solidFill>
              </a:rPr>
              <a:t>。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lnSpc>
                <a:spcPct val="110000"/>
              </a:lnSpc>
              <a:buNone/>
              <a:defRPr/>
            </a:pPr>
            <a:endParaRPr lang="zh-CN" altLang="en-US" sz="2000" b="1" dirty="0">
              <a:solidFill>
                <a:srgbClr val="FF0000"/>
              </a:solidFill>
            </a:endParaRPr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n-US" altLang="zh-CN" sz="2000" b="1" dirty="0">
                <a:solidFill>
                  <a:srgbClr val="FF0000"/>
                </a:solidFill>
              </a:rPr>
              <a:t>CM2</a:t>
            </a:r>
            <a:r>
              <a:rPr lang="zh-CN" altLang="en-US" sz="2000" b="1" dirty="0">
                <a:solidFill>
                  <a:srgbClr val="FF0000"/>
                </a:solidFill>
              </a:rPr>
              <a:t>：</a:t>
            </a:r>
            <a:r>
              <a:rPr lang="en-US" altLang="zh-CN" sz="2000" dirty="0">
                <a:solidFill>
                  <a:schemeClr val="tx1"/>
                </a:solidFill>
              </a:rPr>
              <a:t>C++</a:t>
            </a:r>
            <a:r>
              <a:rPr lang="zh-CN" altLang="en-US" sz="2000" dirty="0">
                <a:solidFill>
                  <a:schemeClr val="tx1"/>
                </a:solidFill>
              </a:rPr>
              <a:t>高级编程</a:t>
            </a:r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    </a:t>
            </a:r>
            <a:r>
              <a:rPr lang="en-US" altLang="zh-CN" sz="2000" dirty="0">
                <a:solidFill>
                  <a:schemeClr val="tx1"/>
                </a:solidFill>
              </a:rPr>
              <a:t>C++</a:t>
            </a:r>
            <a:r>
              <a:rPr lang="zh-CN" altLang="en-US" sz="2000" dirty="0">
                <a:solidFill>
                  <a:schemeClr val="tx1"/>
                </a:solidFill>
              </a:rPr>
              <a:t>的泛型编程；</a:t>
            </a:r>
            <a:r>
              <a:rPr lang="en-US" altLang="zh-CN" sz="2000" dirty="0">
                <a:solidFill>
                  <a:schemeClr val="tx1"/>
                </a:solidFill>
              </a:rPr>
              <a:t>C++ STL</a:t>
            </a:r>
            <a:r>
              <a:rPr lang="zh-CN" altLang="en-US" sz="2000" dirty="0">
                <a:solidFill>
                  <a:schemeClr val="tx1"/>
                </a:solidFill>
              </a:rPr>
              <a:t>库；多线程编程。 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lnSpc>
                <a:spcPct val="110000"/>
              </a:lnSpc>
              <a:buNone/>
              <a:defRPr/>
            </a:pPr>
            <a:endParaRPr lang="zh-CN" altLang="en-US" sz="2000" b="1" dirty="0">
              <a:solidFill>
                <a:srgbClr val="FF0000"/>
              </a:solidFill>
            </a:endParaRPr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n-US" altLang="zh-CN" sz="2000" b="1" dirty="0">
                <a:solidFill>
                  <a:srgbClr val="FF0000"/>
                </a:solidFill>
              </a:rPr>
              <a:t>CM3</a:t>
            </a:r>
            <a:r>
              <a:rPr lang="zh-CN" altLang="en-US" sz="2000" b="1" dirty="0">
                <a:solidFill>
                  <a:srgbClr val="FF0000"/>
                </a:solidFill>
              </a:rPr>
              <a:t>：</a:t>
            </a:r>
            <a:r>
              <a:rPr lang="en-US" altLang="zh-CN" sz="2000" dirty="0">
                <a:solidFill>
                  <a:schemeClr val="tx1"/>
                </a:solidFill>
              </a:rPr>
              <a:t>C++</a:t>
            </a:r>
            <a:r>
              <a:rPr lang="zh-CN" altLang="en-US" sz="2000" dirty="0">
                <a:solidFill>
                  <a:schemeClr val="tx1"/>
                </a:solidFill>
              </a:rPr>
              <a:t>复杂应用编程</a:t>
            </a:r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    综合运用</a:t>
            </a:r>
            <a:r>
              <a:rPr lang="en-US" altLang="zh-CN" sz="2000" dirty="0">
                <a:solidFill>
                  <a:schemeClr val="tx1"/>
                </a:solidFill>
              </a:rPr>
              <a:t>C++</a:t>
            </a:r>
            <a:r>
              <a:rPr lang="zh-CN" altLang="en-US" sz="2000" dirty="0">
                <a:solidFill>
                  <a:schemeClr val="tx1"/>
                </a:solidFill>
              </a:rPr>
              <a:t>知识，探寻较复杂问题的解决方法；能根据需求编写、调试和运行代码。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9468" y="728663"/>
            <a:ext cx="212773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（三）</a:t>
            </a:r>
            <a:endParaRPr lang="en-US" altLang="zh-CN" sz="28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课程内容</a:t>
            </a:r>
            <a:r>
              <a:rPr lang="en-US" altLang="zh-CN" sz="2800" dirty="0">
                <a:solidFill>
                  <a:schemeClr val="bg1"/>
                </a:solidFill>
                <a:latin typeface="+mj-ea"/>
                <a:ea typeface="+mj-ea"/>
              </a:rPr>
              <a:t/>
            </a:r>
            <a:br>
              <a:rPr lang="en-US" altLang="zh-CN" sz="2800" dirty="0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en-US" altLang="zh-CN" sz="2800" dirty="0">
                <a:solidFill>
                  <a:schemeClr val="bg1"/>
                </a:solidFill>
                <a:latin typeface="+mj-ea"/>
                <a:ea typeface="+mj-ea"/>
              </a:rPr>
              <a:t/>
            </a:r>
            <a:br>
              <a:rPr lang="en-US" altLang="zh-CN" sz="2800" dirty="0">
                <a:solidFill>
                  <a:schemeClr val="bg1"/>
                </a:solidFill>
                <a:latin typeface="+mj-ea"/>
                <a:ea typeface="+mj-ea"/>
              </a:rPr>
            </a:br>
            <a:endParaRPr lang="zh-CN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31771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2505808" cy="6858000"/>
          </a:xfrm>
        </p:spPr>
        <p:txBody>
          <a:bodyPr anchor="t">
            <a:normAutofit/>
          </a:bodyPr>
          <a:lstStyle/>
          <a:p>
            <a:r>
              <a:rPr lang="en-US" altLang="zh-CN" sz="2800" dirty="0"/>
              <a:t/>
            </a:r>
            <a:br>
              <a:rPr lang="en-US" altLang="zh-CN" sz="2800" dirty="0"/>
            </a:br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149468" y="728663"/>
            <a:ext cx="212773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（四）</a:t>
            </a:r>
            <a:endParaRPr lang="en-US" altLang="zh-CN" sz="28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对毕业要求的支撑</a:t>
            </a:r>
            <a:r>
              <a:rPr lang="en-US" altLang="zh-CN" sz="2800" dirty="0">
                <a:solidFill>
                  <a:schemeClr val="bg1"/>
                </a:solidFill>
                <a:latin typeface="+mj-ea"/>
                <a:ea typeface="+mj-ea"/>
              </a:rPr>
              <a:t/>
            </a:r>
            <a:br>
              <a:rPr lang="en-US" altLang="zh-CN" sz="2800" dirty="0">
                <a:solidFill>
                  <a:schemeClr val="bg1"/>
                </a:solidFill>
                <a:latin typeface="+mj-ea"/>
                <a:ea typeface="+mj-ea"/>
              </a:rPr>
            </a:br>
            <a:endParaRPr lang="zh-CN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A05AC64-C47F-4638-A268-736CC17B38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611659"/>
              </p:ext>
            </p:extLst>
          </p:nvPr>
        </p:nvGraphicFramePr>
        <p:xfrm>
          <a:off x="3136900" y="1879600"/>
          <a:ext cx="5340350" cy="2968465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2584827">
                  <a:extLst>
                    <a:ext uri="{9D8B030D-6E8A-4147-A177-3AD203B41FA5}">
                      <a16:colId xmlns:a16="http://schemas.microsoft.com/office/drawing/2014/main" val="3203175043"/>
                    </a:ext>
                  </a:extLst>
                </a:gridCol>
                <a:gridCol w="1401505">
                  <a:extLst>
                    <a:ext uri="{9D8B030D-6E8A-4147-A177-3AD203B41FA5}">
                      <a16:colId xmlns:a16="http://schemas.microsoft.com/office/drawing/2014/main" val="191406104"/>
                    </a:ext>
                  </a:extLst>
                </a:gridCol>
                <a:gridCol w="1354018">
                  <a:extLst>
                    <a:ext uri="{9D8B030D-6E8A-4147-A177-3AD203B41FA5}">
                      <a16:colId xmlns:a16="http://schemas.microsoft.com/office/drawing/2014/main" val="730150439"/>
                    </a:ext>
                  </a:extLst>
                </a:gridCol>
              </a:tblGrid>
              <a:tr h="1142681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毕业要求指标点</a:t>
                      </a:r>
                      <a:endParaRPr lang="zh-CN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课程目标</a:t>
                      </a:r>
                      <a:endParaRPr lang="zh-CN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课程模块</a:t>
                      </a:r>
                      <a:endParaRPr lang="zh-CN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5690403"/>
                  </a:ext>
                </a:extLst>
              </a:tr>
              <a:tr h="18257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200" dirty="0">
                          <a:effectLst/>
                        </a:rPr>
                        <a:t>GR5.1</a:t>
                      </a:r>
                      <a:r>
                        <a:rPr lang="zh-CN" altLang="zh-CN" sz="1600" kern="1200" dirty="0">
                          <a:effectLst/>
                        </a:rPr>
                        <a:t>掌握获取技术、资源、现代工程工具和信息技术工具的能力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CO1, CO2,CO3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CM1, CM2,CM3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8458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983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2505808" cy="6858000"/>
          </a:xfrm>
        </p:spPr>
        <p:txBody>
          <a:bodyPr anchor="t">
            <a:normAutofit/>
          </a:bodyPr>
          <a:lstStyle/>
          <a:p>
            <a:r>
              <a:rPr lang="en-US" altLang="zh-CN" sz="2800" dirty="0"/>
              <a:t/>
            </a:r>
            <a:br>
              <a:rPr lang="en-US" altLang="zh-CN" sz="2800" dirty="0"/>
            </a:b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4023" y="728663"/>
            <a:ext cx="5341327" cy="544830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（五）课程定位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	</a:t>
            </a:r>
            <a:r>
              <a:rPr lang="zh-CN" altLang="en-US" sz="2400" dirty="0" smtClean="0">
                <a:solidFill>
                  <a:schemeClr val="tx1"/>
                </a:solidFill>
              </a:rPr>
              <a:t>素质教育选修</a:t>
            </a:r>
            <a:r>
              <a:rPr lang="zh-CN" altLang="en-US" sz="2400" dirty="0">
                <a:solidFill>
                  <a:schemeClr val="tx1"/>
                </a:solidFill>
              </a:rPr>
              <a:t>课程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（六）课程学时和学分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	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</a:rPr>
              <a:t>学分，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32</a:t>
            </a:r>
            <a:r>
              <a:rPr lang="zh-CN" altLang="en-US" sz="2400" dirty="0" smtClean="0">
                <a:solidFill>
                  <a:schemeClr val="tx1"/>
                </a:solidFill>
              </a:rPr>
              <a:t>学时</a:t>
            </a:r>
            <a:r>
              <a:rPr lang="zh-CN" altLang="en-US" sz="2400" dirty="0">
                <a:solidFill>
                  <a:schemeClr val="tx1"/>
                </a:solidFill>
              </a:rPr>
              <a:t>。其中课堂</a:t>
            </a:r>
            <a:r>
              <a:rPr lang="zh-CN" altLang="en-US" sz="2400" dirty="0" smtClean="0">
                <a:solidFill>
                  <a:schemeClr val="tx1"/>
                </a:solidFill>
              </a:rPr>
              <a:t>讲授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24</a:t>
            </a:r>
            <a:r>
              <a:rPr lang="zh-CN" altLang="en-US" sz="2400" dirty="0" smtClean="0">
                <a:solidFill>
                  <a:schemeClr val="tx1"/>
                </a:solidFill>
              </a:rPr>
              <a:t>学时</a:t>
            </a:r>
            <a:r>
              <a:rPr lang="zh-CN" altLang="en-US" sz="2400" dirty="0">
                <a:solidFill>
                  <a:schemeClr val="tx1"/>
                </a:solidFill>
              </a:rPr>
              <a:t>，实验</a:t>
            </a:r>
            <a:r>
              <a:rPr lang="en-US" altLang="zh-CN" sz="2400" b="1" dirty="0">
                <a:solidFill>
                  <a:srgbClr val="FF0000"/>
                </a:solidFill>
              </a:rPr>
              <a:t>8</a:t>
            </a:r>
            <a:r>
              <a:rPr lang="zh-CN" altLang="en-US" sz="2400" dirty="0">
                <a:solidFill>
                  <a:schemeClr val="tx1"/>
                </a:solidFill>
              </a:rPr>
              <a:t>学时。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（七）教学方式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	</a:t>
            </a:r>
            <a:r>
              <a:rPr lang="zh-CN" altLang="en-US" sz="2400" dirty="0">
                <a:solidFill>
                  <a:schemeClr val="tx1"/>
                </a:solidFill>
              </a:rPr>
              <a:t>讲授和课堂讨论并重。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9468" y="728663"/>
            <a:ext cx="212773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其他课程信息</a:t>
            </a:r>
            <a:r>
              <a:rPr lang="en-US" altLang="zh-CN" sz="2800" dirty="0">
                <a:solidFill>
                  <a:schemeClr val="bg1"/>
                </a:solidFill>
                <a:latin typeface="+mj-ea"/>
                <a:ea typeface="+mj-ea"/>
              </a:rPr>
              <a:t/>
            </a:r>
            <a:br>
              <a:rPr lang="en-US" altLang="zh-CN" sz="2800" dirty="0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en-US" altLang="zh-CN" sz="2800" dirty="0">
                <a:solidFill>
                  <a:schemeClr val="bg1"/>
                </a:solidFill>
                <a:latin typeface="+mj-ea"/>
                <a:ea typeface="+mj-ea"/>
              </a:rPr>
              <a:t/>
            </a:r>
            <a:br>
              <a:rPr lang="en-US" altLang="zh-CN" sz="2800" dirty="0">
                <a:solidFill>
                  <a:schemeClr val="bg1"/>
                </a:solidFill>
                <a:latin typeface="+mj-ea"/>
                <a:ea typeface="+mj-ea"/>
              </a:rPr>
            </a:br>
            <a:endParaRPr lang="zh-CN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38562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2505808" cy="6858000"/>
          </a:xfrm>
        </p:spPr>
        <p:txBody>
          <a:bodyPr anchor="t">
            <a:normAutofit/>
          </a:bodyPr>
          <a:lstStyle/>
          <a:p>
            <a:r>
              <a:rPr lang="en-US" altLang="zh-CN" sz="2800" dirty="0"/>
              <a:t/>
            </a:r>
            <a:br>
              <a:rPr lang="en-US" altLang="zh-CN" sz="2800" dirty="0"/>
            </a:b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4023" y="728663"/>
            <a:ext cx="5341327" cy="54483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  <a:defRPr/>
            </a:pPr>
            <a:r>
              <a:rPr lang="zh-CN" altLang="en-US" sz="2400" dirty="0"/>
              <a:t>一、考核环节</a:t>
            </a:r>
            <a:endParaRPr lang="en-US" altLang="zh-CN" sz="2400" dirty="0"/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zh-CN" altLang="zh-CN" sz="2400" dirty="0"/>
              <a:t>本课程的考核方式</a:t>
            </a:r>
            <a:r>
              <a:rPr lang="zh-CN" altLang="zh-CN" sz="2400" dirty="0" smtClean="0"/>
              <a:t>含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实验</a:t>
            </a:r>
            <a:r>
              <a:rPr lang="zh-CN" altLang="zh-CN" sz="2400" b="1" dirty="0">
                <a:solidFill>
                  <a:srgbClr val="FF0000"/>
                </a:solidFill>
              </a:rPr>
              <a:t>考核</a:t>
            </a:r>
            <a:r>
              <a:rPr lang="zh-CN" altLang="zh-CN" sz="2400" dirty="0"/>
              <a:t>和</a:t>
            </a:r>
            <a:r>
              <a:rPr lang="zh-CN" altLang="zh-CN" sz="2400" b="1" dirty="0">
                <a:solidFill>
                  <a:srgbClr val="FF0000"/>
                </a:solidFill>
              </a:rPr>
              <a:t>期末</a:t>
            </a:r>
            <a:r>
              <a:rPr lang="zh-CN" altLang="zh-CN" sz="2400" dirty="0"/>
              <a:t>考核</a:t>
            </a:r>
            <a:r>
              <a:rPr lang="zh-CN" altLang="zh-CN" sz="2400" dirty="0" smtClean="0"/>
              <a:t>。实验</a:t>
            </a:r>
            <a:r>
              <a:rPr lang="zh-CN" altLang="zh-CN" sz="2400" dirty="0"/>
              <a:t>成绩</a:t>
            </a:r>
            <a:r>
              <a:rPr lang="zh-CN" altLang="zh-CN" sz="2400" dirty="0" smtClean="0"/>
              <a:t>占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30%</a:t>
            </a:r>
            <a:r>
              <a:rPr lang="zh-CN" altLang="zh-CN" sz="2400" dirty="0"/>
              <a:t>；期末成绩</a:t>
            </a:r>
            <a:r>
              <a:rPr lang="zh-CN" altLang="zh-CN" sz="2400" dirty="0" smtClean="0"/>
              <a:t>占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70</a:t>
            </a:r>
            <a:r>
              <a:rPr lang="en-US" altLang="zh-CN" sz="2400" b="1" dirty="0">
                <a:solidFill>
                  <a:srgbClr val="FF0000"/>
                </a:solidFill>
              </a:rPr>
              <a:t>%</a:t>
            </a:r>
            <a:r>
              <a:rPr lang="zh-CN" altLang="zh-CN" sz="2400" dirty="0"/>
              <a:t>。</a:t>
            </a:r>
            <a:endParaRPr lang="en-US" altLang="zh-CN" sz="2400" dirty="0"/>
          </a:p>
          <a:p>
            <a:pPr marL="0" indent="0">
              <a:lnSpc>
                <a:spcPct val="110000"/>
              </a:lnSpc>
              <a:buNone/>
              <a:defRPr/>
            </a:pPr>
            <a:endParaRPr lang="en-US" altLang="zh-CN" sz="2400" dirty="0"/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zh-CN" altLang="en-US" sz="2400" dirty="0"/>
              <a:t>二、课程评价</a:t>
            </a:r>
            <a:endParaRPr lang="en-US" altLang="zh-CN" sz="2400" dirty="0"/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n-US" altLang="zh-CN" sz="2400" b="1" dirty="0">
                <a:solidFill>
                  <a:srgbClr val="FF0000"/>
                </a:solidFill>
              </a:rPr>
              <a:t>1. </a:t>
            </a:r>
            <a:r>
              <a:rPr lang="zh-CN" altLang="en-US" sz="2400" b="1" dirty="0">
                <a:solidFill>
                  <a:srgbClr val="FF0000"/>
                </a:solidFill>
              </a:rPr>
              <a:t>形成性评价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zh-CN" altLang="en-US" sz="2400" dirty="0" smtClean="0"/>
              <a:t>实验</a:t>
            </a:r>
            <a:r>
              <a:rPr lang="zh-CN" altLang="en-US" sz="2400" dirty="0"/>
              <a:t>成绩 </a:t>
            </a:r>
            <a:r>
              <a:rPr lang="en-US" altLang="zh-CN" sz="2400" dirty="0"/>
              <a:t>= </a:t>
            </a:r>
            <a:r>
              <a:rPr lang="zh-CN" altLang="en-US" sz="2400" dirty="0"/>
              <a:t>实验报告成绩</a:t>
            </a:r>
            <a:endParaRPr lang="en-US" altLang="zh-CN" sz="2400" dirty="0"/>
          </a:p>
          <a:p>
            <a:pPr marL="0" indent="0">
              <a:lnSpc>
                <a:spcPct val="110000"/>
              </a:lnSpc>
              <a:buNone/>
              <a:defRPr/>
            </a:pPr>
            <a:endParaRPr lang="en-US" altLang="zh-CN" sz="2400" dirty="0"/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n-US" altLang="zh-CN" sz="2400" b="1" dirty="0">
                <a:solidFill>
                  <a:srgbClr val="FF0000"/>
                </a:solidFill>
              </a:rPr>
              <a:t>2. </a:t>
            </a:r>
            <a:r>
              <a:rPr lang="zh-CN" altLang="en-US" sz="2400" b="1" dirty="0">
                <a:solidFill>
                  <a:srgbClr val="FF0000"/>
                </a:solidFill>
              </a:rPr>
              <a:t>总结性评价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zh-CN" altLang="en-US" sz="2400" dirty="0"/>
              <a:t>期末成绩 </a:t>
            </a:r>
            <a:r>
              <a:rPr lang="en-US" altLang="zh-CN" sz="2400" dirty="0"/>
              <a:t>= </a:t>
            </a:r>
            <a:r>
              <a:rPr lang="zh-CN" altLang="en-US" sz="2400" dirty="0" smtClean="0"/>
              <a:t>期末项目成绩</a:t>
            </a:r>
            <a:endParaRPr lang="zh-CN" altLang="zh-CN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49468" y="728663"/>
            <a:ext cx="21277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（八）</a:t>
            </a:r>
            <a:endParaRPr lang="en-US" altLang="zh-CN" sz="28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课程评价</a:t>
            </a:r>
            <a:endParaRPr lang="zh-CN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62043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2505808" cy="6858000"/>
          </a:xfrm>
        </p:spPr>
        <p:txBody>
          <a:bodyPr anchor="t">
            <a:normAutofit/>
          </a:bodyPr>
          <a:lstStyle/>
          <a:p>
            <a:r>
              <a:rPr lang="en-US" altLang="zh-CN" sz="2800" dirty="0"/>
              <a:t/>
            </a:r>
            <a:br>
              <a:rPr lang="en-US" altLang="zh-CN" sz="2800" dirty="0"/>
            </a:b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4023" y="728663"/>
            <a:ext cx="5341327" cy="544830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zh-CN" dirty="0"/>
              <a:t>C++</a:t>
            </a:r>
            <a:r>
              <a:rPr lang="zh-CN" altLang="en-US" dirty="0"/>
              <a:t>程序设计</a:t>
            </a:r>
            <a:r>
              <a:rPr lang="en-US" altLang="zh-CN" dirty="0"/>
              <a:t>—</a:t>
            </a:r>
            <a:r>
              <a:rPr lang="zh-CN" altLang="en-US" dirty="0"/>
              <a:t>现代方法</a:t>
            </a:r>
            <a:endParaRPr lang="en-US" altLang="zh-CN" dirty="0"/>
          </a:p>
          <a:p>
            <a:pPr marL="457200" lvl="1" indent="0">
              <a:buNone/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白忠建编著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marL="457200" lvl="1" indent="0">
              <a:buNone/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人民有点出版社，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2019.12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9468" y="728663"/>
            <a:ext cx="212773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（九）</a:t>
            </a:r>
            <a:endParaRPr lang="en-US" altLang="zh-CN" sz="28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参考教材</a:t>
            </a:r>
            <a:r>
              <a:rPr lang="en-US" altLang="zh-CN" sz="2800" dirty="0">
                <a:solidFill>
                  <a:schemeClr val="bg1"/>
                </a:solidFill>
                <a:latin typeface="+mj-ea"/>
                <a:ea typeface="+mj-ea"/>
              </a:rPr>
              <a:t/>
            </a:r>
            <a:br>
              <a:rPr lang="en-US" altLang="zh-CN" sz="2800" dirty="0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en-US" altLang="zh-CN" sz="2800" dirty="0">
                <a:solidFill>
                  <a:schemeClr val="bg1"/>
                </a:solidFill>
                <a:latin typeface="+mj-ea"/>
                <a:ea typeface="+mj-ea"/>
              </a:rPr>
              <a:t/>
            </a:r>
            <a:br>
              <a:rPr lang="en-US" altLang="zh-CN" sz="2800" dirty="0">
                <a:solidFill>
                  <a:schemeClr val="bg1"/>
                </a:solidFill>
                <a:latin typeface="+mj-ea"/>
                <a:ea typeface="+mj-ea"/>
              </a:rPr>
            </a:br>
            <a:endParaRPr lang="zh-CN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026" name="Picture 2" descr="https://bkimg.cdn.bcebos.com/pic/72f082025aafa40f4bfb07b4772c144f78f0f736b30b?x-bce-process=image/resize,m_lfit,w_268,limit_1/format,f_jpg">
            <a:extLst>
              <a:ext uri="{FF2B5EF4-FFF2-40B4-BE49-F238E27FC236}">
                <a16:creationId xmlns:a16="http://schemas.microsoft.com/office/drawing/2014/main" id="{E2D75344-F6EF-4B6F-9E03-3CB08E7B4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0" y="2330450"/>
            <a:ext cx="25527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249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2505808" cy="6858000"/>
          </a:xfrm>
        </p:spPr>
        <p:txBody>
          <a:bodyPr anchor="t">
            <a:normAutofit/>
          </a:bodyPr>
          <a:lstStyle/>
          <a:p>
            <a:r>
              <a:rPr lang="en-US" altLang="zh-CN" sz="2800" dirty="0"/>
              <a:t/>
            </a:r>
            <a:br>
              <a:rPr lang="en-US" altLang="zh-CN" sz="2800" dirty="0"/>
            </a:b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4023" y="728663"/>
            <a:ext cx="5341327" cy="5448300"/>
          </a:xfrm>
        </p:spPr>
        <p:txBody>
          <a:bodyPr>
            <a:normAutofit fontScale="92500" lnSpcReduction="20000"/>
          </a:bodyPr>
          <a:lstStyle/>
          <a:p>
            <a:pPr marL="514350" lvl="0" indent="-514350">
              <a:lnSpc>
                <a:spcPct val="110000"/>
              </a:lnSpc>
              <a:buFont typeface="+mj-lt"/>
              <a:buAutoNum type="arabicPeriod"/>
            </a:pPr>
            <a:r>
              <a:rPr lang="en-US" altLang="zh-CN" dirty="0"/>
              <a:t>C++</a:t>
            </a:r>
            <a:r>
              <a:rPr lang="zh-CN" altLang="zh-CN" dirty="0"/>
              <a:t>程序设计与实践</a:t>
            </a:r>
            <a:r>
              <a:rPr lang="zh-CN" altLang="en-US" dirty="0"/>
              <a:t>（第二版）</a:t>
            </a:r>
            <a:r>
              <a:rPr lang="en-US" altLang="zh-CN" dirty="0"/>
              <a:t>. </a:t>
            </a:r>
            <a:r>
              <a:rPr lang="zh-CN" altLang="zh-CN" dirty="0"/>
              <a:t>白忠建编著，机械工业出版社，</a:t>
            </a:r>
            <a:r>
              <a:rPr lang="en-US" altLang="zh-CN" dirty="0"/>
              <a:t>2016.10</a:t>
            </a:r>
            <a:endParaRPr lang="zh-CN" altLang="zh-CN" dirty="0"/>
          </a:p>
          <a:p>
            <a:pPr marL="514350" lvl="0" indent="-514350">
              <a:lnSpc>
                <a:spcPct val="110000"/>
              </a:lnSpc>
              <a:buFont typeface="+mj-lt"/>
              <a:buAutoNum type="arabicPeriod"/>
            </a:pPr>
            <a:r>
              <a:rPr lang="en-US" altLang="zh-CN" dirty="0"/>
              <a:t>C++</a:t>
            </a:r>
            <a:r>
              <a:rPr lang="zh-CN" altLang="zh-CN" dirty="0"/>
              <a:t>程序设计语言（特别版）十周年中文纪念版</a:t>
            </a:r>
            <a:r>
              <a:rPr lang="en-US" altLang="zh-CN" dirty="0"/>
              <a:t>.[</a:t>
            </a:r>
            <a:r>
              <a:rPr lang="zh-CN" altLang="zh-CN" dirty="0"/>
              <a:t>美</a:t>
            </a:r>
            <a:r>
              <a:rPr lang="en-US" altLang="zh-CN" dirty="0"/>
              <a:t>]Bjarne </a:t>
            </a:r>
            <a:r>
              <a:rPr lang="en-US" altLang="zh-CN" dirty="0" err="1"/>
              <a:t>Stroustrup</a:t>
            </a:r>
            <a:r>
              <a:rPr lang="en-US" altLang="zh-CN" dirty="0"/>
              <a:t> </a:t>
            </a:r>
            <a:r>
              <a:rPr lang="zh-CN" altLang="zh-CN" dirty="0"/>
              <a:t>著</a:t>
            </a:r>
            <a:r>
              <a:rPr lang="en-US" altLang="zh-CN" dirty="0"/>
              <a:t>, </a:t>
            </a:r>
            <a:r>
              <a:rPr lang="zh-CN" altLang="zh-CN" dirty="0"/>
              <a:t>机械工业出版社</a:t>
            </a:r>
            <a:r>
              <a:rPr lang="en-US" altLang="zh-CN" dirty="0"/>
              <a:t>, 2010.3</a:t>
            </a:r>
            <a:endParaRPr lang="zh-CN" altLang="zh-CN" dirty="0"/>
          </a:p>
          <a:p>
            <a:pPr marL="514350" lvl="0" indent="-514350">
              <a:lnSpc>
                <a:spcPct val="110000"/>
              </a:lnSpc>
              <a:buFont typeface="+mj-lt"/>
              <a:buAutoNum type="arabicPeriod"/>
            </a:pPr>
            <a:r>
              <a:rPr lang="en-US" altLang="zh-CN" dirty="0"/>
              <a:t>C++</a:t>
            </a:r>
            <a:r>
              <a:rPr lang="zh-CN" altLang="zh-CN" dirty="0"/>
              <a:t>编程思想</a:t>
            </a:r>
            <a:r>
              <a:rPr lang="en-US" altLang="zh-CN" dirty="0"/>
              <a:t>. [</a:t>
            </a:r>
            <a:r>
              <a:rPr lang="zh-CN" altLang="zh-CN" dirty="0"/>
              <a:t>美</a:t>
            </a:r>
            <a:r>
              <a:rPr lang="en-US" altLang="zh-CN" dirty="0"/>
              <a:t>] Bruce Eckel</a:t>
            </a:r>
            <a:r>
              <a:rPr lang="zh-CN" altLang="zh-CN" dirty="0"/>
              <a:t>著，机械工业出版社，</a:t>
            </a:r>
            <a:r>
              <a:rPr lang="en-US" altLang="zh-CN" dirty="0"/>
              <a:t>2000.1</a:t>
            </a:r>
            <a:endParaRPr lang="zh-CN" altLang="zh-CN" dirty="0"/>
          </a:p>
          <a:p>
            <a:pPr marL="514350" lvl="0" indent="-514350">
              <a:lnSpc>
                <a:spcPct val="110000"/>
              </a:lnSpc>
              <a:buFont typeface="+mj-lt"/>
              <a:buAutoNum type="arabicPeriod"/>
            </a:pPr>
            <a:r>
              <a:rPr lang="en-US" altLang="zh-CN" dirty="0"/>
              <a:t>C++ Primer</a:t>
            </a:r>
            <a:r>
              <a:rPr lang="zh-CN" altLang="zh-CN" dirty="0"/>
              <a:t>（中文版，第五版）</a:t>
            </a:r>
            <a:r>
              <a:rPr lang="en-US" altLang="zh-CN" dirty="0"/>
              <a:t>. [</a:t>
            </a:r>
            <a:r>
              <a:rPr lang="zh-CN" altLang="zh-CN" dirty="0"/>
              <a:t>美</a:t>
            </a:r>
            <a:r>
              <a:rPr lang="en-US" altLang="zh-CN" dirty="0"/>
              <a:t>]Stanly B. Lippman</a:t>
            </a:r>
            <a:r>
              <a:rPr lang="zh-CN" altLang="zh-CN" dirty="0"/>
              <a:t>等著，王刚，杨巨峰译，电子工业出版社，</a:t>
            </a:r>
            <a:r>
              <a:rPr lang="en-US" altLang="zh-CN" dirty="0"/>
              <a:t>2013.9</a:t>
            </a:r>
            <a:endParaRPr lang="zh-CN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49468" y="728663"/>
            <a:ext cx="212773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>
                <a:solidFill>
                  <a:schemeClr val="bg1"/>
                </a:solidFill>
                <a:latin typeface="+mj-ea"/>
                <a:ea typeface="+mj-ea"/>
              </a:rPr>
              <a:t>（九）</a:t>
            </a:r>
            <a:endParaRPr lang="en-US" altLang="zh-CN" sz="28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参考资料</a:t>
            </a:r>
            <a:r>
              <a:rPr lang="en-US" altLang="zh-CN" sz="2800" dirty="0">
                <a:solidFill>
                  <a:schemeClr val="bg1"/>
                </a:solidFill>
                <a:latin typeface="+mj-ea"/>
                <a:ea typeface="+mj-ea"/>
              </a:rPr>
              <a:t/>
            </a:r>
            <a:br>
              <a:rPr lang="en-US" altLang="zh-CN" sz="2800" dirty="0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en-US" altLang="zh-CN" sz="2800" dirty="0">
                <a:solidFill>
                  <a:schemeClr val="bg1"/>
                </a:solidFill>
                <a:latin typeface="+mj-ea"/>
                <a:ea typeface="+mj-ea"/>
              </a:rPr>
              <a:t/>
            </a:r>
            <a:br>
              <a:rPr lang="en-US" altLang="zh-CN" sz="2800" dirty="0">
                <a:solidFill>
                  <a:schemeClr val="bg1"/>
                </a:solidFill>
                <a:latin typeface="+mj-ea"/>
                <a:ea typeface="+mj-ea"/>
              </a:rPr>
            </a:br>
            <a:endParaRPr lang="zh-CN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79873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648</Words>
  <Application>Microsoft Office PowerPoint</Application>
  <PresentationFormat>全屏显示(4:3)</PresentationFormat>
  <Paragraphs>72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黑体</vt:lpstr>
      <vt:lpstr>微软雅黑</vt:lpstr>
      <vt:lpstr>Arial</vt:lpstr>
      <vt:lpstr>Arial Black</vt:lpstr>
      <vt:lpstr>Times New Roman</vt:lpstr>
      <vt:lpstr>Office 主题​​</vt:lpstr>
      <vt:lpstr>面向对象程序设计C++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Company>UESTC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人机界面设计</dc:title>
  <dc:creator>Bai Zhongjian</dc:creator>
  <cp:lastModifiedBy>Bai Zhongjian</cp:lastModifiedBy>
  <cp:revision>62</cp:revision>
  <dcterms:created xsi:type="dcterms:W3CDTF">2016-07-30T00:32:58Z</dcterms:created>
  <dcterms:modified xsi:type="dcterms:W3CDTF">2021-01-27T03:10:56Z</dcterms:modified>
</cp:coreProperties>
</file>