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11" r:id="rId3"/>
    <p:sldId id="380" r:id="rId4"/>
    <p:sldId id="412" r:id="rId5"/>
    <p:sldId id="435" r:id="rId6"/>
    <p:sldId id="436" r:id="rId7"/>
    <p:sldId id="437" r:id="rId8"/>
    <p:sldId id="438" r:id="rId9"/>
    <p:sldId id="439" r:id="rId10"/>
    <p:sldId id="461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顺序执行的局限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this_thread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&lt;mutex&gt;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10.3.2.1 mutex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254CF-4B17-4D45-A49C-283CBAECC143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9E537-7036-4276-989A-EA0D758EE6BD}" type="parTrans" cxnId="{89BFFA3C-77AB-4520-A9CB-396889F31C10}">
      <dgm:prSet/>
      <dgm:spPr/>
      <dgm:t>
        <a:bodyPr/>
        <a:lstStyle/>
        <a:p>
          <a:endParaRPr lang="zh-CN" altLang="en-US"/>
        </a:p>
      </dgm:t>
    </dgm:pt>
    <dgm:pt modelId="{ACA0E014-2852-4523-BE40-0FD951122C7F}" type="sibTrans" cxnId="{89BFFA3C-77AB-4520-A9CB-396889F31C1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289FB413-67B3-495B-930B-3230F9ABA48B}" type="pres">
      <dgm:prSet presAssocID="{9B4254CF-4B17-4D45-A49C-283CBAECC143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89BFFA3C-77AB-4520-A9CB-396889F31C10}" srcId="{A885556A-91B6-419D-A877-1CB35B9D2E52}" destId="{9B4254CF-4B17-4D45-A49C-283CBAECC143}" srcOrd="1" destOrd="0" parTransId="{ED59E537-7036-4276-989A-EA0D758EE6BD}" sibTransId="{ACA0E014-2852-4523-BE40-0FD951122C7F}"/>
    <dgm:cxn modelId="{A267BE6E-C462-4725-9F11-22511D6E1C13}" type="presOf" srcId="{9B4254CF-4B17-4D45-A49C-283CBAECC143}" destId="{289FB413-67B3-495B-930B-3230F9ABA48B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199E46F-9E17-405A-BD90-E7915BDFF541}" type="presParOf" srcId="{BB44B8D7-DA2A-4A62-9CCC-6CE3C07D2D28}" destId="{289FB413-67B3-495B-930B-3230F9ABA48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21EEE5-BFEA-4041-8EAC-86C1ECAA2085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4E9888-4BBB-4C7F-8326-BB4D8C39C8BA}" type="parTrans" cxnId="{BCB80355-53E3-41D2-8C2C-B9CE7A0989E1}">
      <dgm:prSet/>
      <dgm:spPr/>
      <dgm:t>
        <a:bodyPr/>
        <a:lstStyle/>
        <a:p>
          <a:endParaRPr lang="zh-CN" altLang="en-US"/>
        </a:p>
      </dgm:t>
    </dgm:pt>
    <dgm:pt modelId="{0FEF208A-2A7B-49D8-9CD2-B4002BE450B6}" type="sibTrans" cxnId="{BCB80355-53E3-41D2-8C2C-B9CE7A0989E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5585ED3B-0E07-4B9E-B233-28E5CB733982}" type="pres">
      <dgm:prSet presAssocID="{D521EEE5-BFEA-4041-8EAC-86C1ECAA2085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5515901B-EE70-49B6-BE93-89113C15902E}" type="presOf" srcId="{D521EEE5-BFEA-4041-8EAC-86C1ECAA2085}" destId="{5585ED3B-0E07-4B9E-B233-28E5CB733982}" srcOrd="0" destOrd="0" presId="urn:microsoft.com/office/officeart/2005/8/layout/hChevron3"/>
    <dgm:cxn modelId="{BCB80355-53E3-41D2-8C2C-B9CE7A0989E1}" srcId="{A885556A-91B6-419D-A877-1CB35B9D2E52}" destId="{D521EEE5-BFEA-4041-8EAC-86C1ECAA2085}" srcOrd="1" destOrd="0" parTransId="{024E9888-4BBB-4C7F-8326-BB4D8C39C8BA}" sibTransId="{0FEF208A-2A7B-49D8-9CD2-B4002BE450B6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ABA8DA88-D992-42C4-84ED-4B4808A73043}" type="presParOf" srcId="{BB44B8D7-DA2A-4A62-9CCC-6CE3C07D2D28}" destId="{5585ED3B-0E07-4B9E-B233-28E5CB733982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10.3.4.1 future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async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10.3.4.2 promise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10.3.4.3 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packaged_task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异步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互斥和共享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顺序执行的局限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this_thread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&lt;mutex&gt;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10.3.2.1 mutex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5667" y="0"/>
        <a:ext cx="3935512" cy="354025"/>
      </dsp:txXfrm>
    </dsp:sp>
    <dsp:sp modelId="{289FB413-67B3-495B-930B-3230F9ABA48B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895" y="0"/>
        <a:ext cx="3669993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5667" y="0"/>
        <a:ext cx="3935512" cy="354025"/>
      </dsp:txXfrm>
    </dsp:sp>
    <dsp:sp modelId="{44EDB10B-79F2-4196-BB71-2C3514587C5D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895" y="0"/>
        <a:ext cx="3669993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5667" y="0"/>
        <a:ext cx="3935512" cy="354025"/>
      </dsp:txXfrm>
    </dsp:sp>
    <dsp:sp modelId="{5585ED3B-0E07-4B9E-B233-28E5CB733982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895" y="0"/>
        <a:ext cx="3669993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10.3.4.1 future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async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10.3.4.2 promise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10.3.4.3 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packaged_task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异步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互斥和共享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restaurant.png" TargetMode="External"/><Relationship Id="rId3" Type="http://schemas.openxmlformats.org/officeDocument/2006/relationships/diagramLayout" Target="../diagrams/layout26.xml"/><Relationship Id="rId7" Type="http://schemas.openxmlformats.org/officeDocument/2006/relationships/image" Target="../media/image1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10" Type="http://schemas.openxmlformats.org/officeDocument/2006/relationships/image" Target="file:///H:\coursebook\renyou\C++\model\png\restaurant-case.png" TargetMode="External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第十章 多线程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Consolas" panose="020B0609020204030204" pitchFamily="49" charset="0"/>
              </a:rPr>
              <a:t>通过仔细安排程序的逻辑，同时利用锁机制，可以确保线程的竞争是可控制的，从而避免了数据的混乱。</a:t>
            </a: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但是，如果安排不当，或者发生了不可控的意外，那么可能导致更加严重的问题：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死锁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(dead lock)</a:t>
            </a:r>
            <a:r>
              <a:rPr lang="zh-CN" altLang="zh-CN" dirty="0">
                <a:latin typeface="Consolas" panose="020B0609020204030204" pitchFamily="49" charset="0"/>
              </a:rPr>
              <a:t>。例如，线程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对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zh-CN" altLang="zh-CN" dirty="0">
                <a:latin typeface="Consolas" panose="020B0609020204030204" pitchFamily="49" charset="0"/>
              </a:rPr>
              <a:t>加上了排他锁，但在解锁之前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被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杀死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(kill)</a:t>
            </a:r>
            <a:r>
              <a:rPr lang="zh-CN" altLang="zh-CN" dirty="0">
                <a:latin typeface="Consolas" panose="020B0609020204030204" pitchFamily="49" charset="0"/>
              </a:rPr>
              <a:t>了，那么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zh-CN" altLang="zh-CN" dirty="0">
                <a:latin typeface="Consolas" panose="020B0609020204030204" pitchFamily="49" charset="0"/>
              </a:rPr>
              <a:t>上的锁将永久存在，其他的申请者将永远处于阻塞态得不到调度。这显然是不合理的。</a:t>
            </a: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由于程序的逻辑可能很复杂，因此预防死锁的发生代价较高。常见的处理方法是允许死锁的发生，但系统会介入处理。例如：如果系统发现了死锁，并在预定时间内没有解锁，那么系统会强制解锁。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6125381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类是多线程程序设计的基础，最常用的是它的一个构造函数：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F,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...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&gt; 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explicit thread(F&amp;&amp; f,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&amp;&amp;...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r>
              <a:rPr lang="zh-CN" altLang="zh-CN" dirty="0">
                <a:latin typeface="+mn-lt"/>
              </a:rPr>
              <a:t>这是线程类的一个成员模板。其中，参数</a:t>
            </a:r>
            <a:r>
              <a:rPr lang="en-US" altLang="zh-CN" dirty="0">
                <a:latin typeface="+mn-lt"/>
              </a:rPr>
              <a:t>f</a:t>
            </a:r>
            <a:r>
              <a:rPr lang="zh-CN" altLang="zh-CN" dirty="0">
                <a:latin typeface="+mn-lt"/>
              </a:rPr>
              <a:t>是线程的执行样板，可以是任意满足条件的可调用对象，最常见的情况是一个函数；</a:t>
            </a:r>
            <a:r>
              <a:rPr lang="en-US" altLang="zh-CN" dirty="0" err="1">
                <a:latin typeface="+mn-lt"/>
              </a:rPr>
              <a:t>Args</a:t>
            </a:r>
            <a:r>
              <a:rPr lang="zh-CN" altLang="zh-CN" dirty="0">
                <a:latin typeface="+mn-lt"/>
              </a:rPr>
              <a:t>是可调用对象的模板参数包；</a:t>
            </a:r>
            <a:r>
              <a:rPr lang="en-US" altLang="zh-CN" dirty="0" err="1">
                <a:latin typeface="+mn-lt"/>
              </a:rPr>
              <a:t>args</a:t>
            </a:r>
            <a:r>
              <a:rPr lang="zh-CN" altLang="zh-CN" dirty="0">
                <a:latin typeface="+mn-lt"/>
              </a:rPr>
              <a:t>是传递给该可调用对象的参数。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55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类模板的实例化将会创建一个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线程对象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thread object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b="1" dirty="0">
                <a:latin typeface="+mn-lt"/>
              </a:rPr>
              <a:t>。</a:t>
            </a:r>
            <a:r>
              <a:rPr lang="zh-CN" altLang="zh-CN" dirty="0">
                <a:latin typeface="+mn-lt"/>
              </a:rPr>
              <a:t>例如：</a:t>
            </a:r>
          </a:p>
          <a:p>
            <a:pPr marL="0" indent="0" algn="just">
              <a:buNone/>
            </a:pPr>
            <a:r>
              <a:rPr lang="en-US" altLang="zh-CN" dirty="0">
                <a:latin typeface="+mn-lt"/>
              </a:rPr>
              <a:t>void f() { …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线程的执行样板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std::thread t(f);</a:t>
            </a:r>
          </a:p>
          <a:p>
            <a:pPr marL="0" indent="0" algn="just">
              <a:buNone/>
            </a:pP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上述定义创建了一个名为</a:t>
            </a:r>
            <a:r>
              <a:rPr lang="en-US" altLang="zh-CN" dirty="0">
                <a:latin typeface="+mn-lt"/>
              </a:rPr>
              <a:t>t</a:t>
            </a:r>
            <a:r>
              <a:rPr lang="zh-CN" altLang="zh-CN" dirty="0">
                <a:latin typeface="+mn-lt"/>
              </a:rPr>
              <a:t>的线程对象，它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唯一</a:t>
            </a:r>
            <a:r>
              <a:rPr lang="zh-CN" altLang="zh-CN" dirty="0">
                <a:latin typeface="+mn-lt"/>
              </a:rPr>
              <a:t>代表了一个新的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执行线程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thread of execution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，该执行线程的执行路线以函数</a:t>
            </a:r>
            <a:r>
              <a:rPr lang="en-US" altLang="zh-CN" dirty="0">
                <a:latin typeface="+mn-lt"/>
              </a:rPr>
              <a:t>f</a:t>
            </a:r>
            <a:r>
              <a:rPr lang="zh-CN" altLang="zh-CN" dirty="0">
                <a:latin typeface="+mn-lt"/>
              </a:rPr>
              <a:t>为样板。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5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被线程对象代表的执行线程具有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可结合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joinable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属性。一般情况下，新创建的线程要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结合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join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到创建者线程中。这意味着，后者要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等待</a:t>
            </a:r>
            <a:r>
              <a:rPr lang="zh-CN" altLang="zh-CN" dirty="0">
                <a:latin typeface="+mn-lt"/>
              </a:rPr>
              <a:t>前者的完成。这实际上是两个线程的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同步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algn="just"/>
            <a:endParaRPr lang="zh-CN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如果一个执行线程没有被任何线程对象代表，那么这个执行线程是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分离的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detached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。用</a:t>
            </a:r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类模板的默认构造函数创建的新线程就是这样的。另外，新线程可以主动与创建者线程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分离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detach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8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f() {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做一件相对耗时的事情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*/ </a:t>
            </a: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int main()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std::thread t(f);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return 0;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55DD855D-9022-484B-9449-DAD481C49482}"/>
              </a:ext>
            </a:extLst>
          </p:cNvPr>
          <p:cNvSpPr/>
          <p:nvPr/>
        </p:nvSpPr>
        <p:spPr>
          <a:xfrm>
            <a:off x="5672537" y="2001078"/>
            <a:ext cx="5025216" cy="1188812"/>
          </a:xfrm>
          <a:prstGeom prst="wedgeRoundRectCallout">
            <a:avLst>
              <a:gd name="adj1" fmla="val -57919"/>
              <a:gd name="adj2" fmla="val 3447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这段代码将导致异常的发生。原因是：主线程</a:t>
            </a:r>
            <a:r>
              <a:rPr lang="en-US" altLang="zh-CN" sz="2000" dirty="0">
                <a:latin typeface="Consolas" panose="020B0609020204030204" pitchFamily="49" charset="0"/>
              </a:rPr>
              <a:t>(main)</a:t>
            </a:r>
            <a:r>
              <a:rPr lang="zh-CN" altLang="en-US" sz="2000" dirty="0">
                <a:latin typeface="Consolas" panose="020B0609020204030204" pitchFamily="49" charset="0"/>
              </a:rPr>
              <a:t>先于子线程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结束，而</a:t>
            </a:r>
            <a:r>
              <a:rPr lang="en-US" altLang="zh-CN" sz="2000" dirty="0">
                <a:latin typeface="Consolas" panose="020B0609020204030204" pitchFamily="49" charset="0"/>
              </a:rPr>
              <a:t>f</a:t>
            </a:r>
            <a:r>
              <a:rPr lang="zh-CN" altLang="en-US" sz="2000" dirty="0">
                <a:latin typeface="Consolas" panose="020B0609020204030204" pitchFamily="49" charset="0"/>
              </a:rPr>
              <a:t>具有</a:t>
            </a:r>
            <a:r>
              <a:rPr lang="en-US" altLang="zh-CN" sz="2000" dirty="0">
                <a:latin typeface="Consolas" panose="020B0609020204030204" pitchFamily="49" charset="0"/>
              </a:rPr>
              <a:t>joinable</a:t>
            </a:r>
            <a:r>
              <a:rPr lang="zh-CN" altLang="en-US" sz="2000" dirty="0">
                <a:latin typeface="Consolas" panose="020B0609020204030204" pitchFamily="49" charset="0"/>
              </a:rPr>
              <a:t>属性。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39490C-D6FD-47B2-BD9B-6C09D1FBA90C}"/>
              </a:ext>
            </a:extLst>
          </p:cNvPr>
          <p:cNvSpPr/>
          <p:nvPr/>
        </p:nvSpPr>
        <p:spPr>
          <a:xfrm>
            <a:off x="5672537" y="3401353"/>
            <a:ext cx="5025216" cy="1137517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解决办法是在创建线程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后，调用：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0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sz="20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这意味着主线程</a:t>
            </a:r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r>
              <a:rPr lang="zh-CN" altLang="en-US" sz="2000" dirty="0">
                <a:latin typeface="Consolas" panose="020B0609020204030204" pitchFamily="49" charset="0"/>
              </a:rPr>
              <a:t>要等待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执行完。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4982144-F586-4732-AD55-EF3BE0F88810}"/>
              </a:ext>
            </a:extLst>
          </p:cNvPr>
          <p:cNvSpPr/>
          <p:nvPr/>
        </p:nvSpPr>
        <p:spPr>
          <a:xfrm>
            <a:off x="5672537" y="4736619"/>
            <a:ext cx="5025216" cy="1425642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另个一个办法是在创建线程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后，调用：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0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t.detach</a:t>
            </a:r>
            <a:r>
              <a:rPr lang="en-US" altLang="zh-CN" sz="20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这意味子线程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可能没执行完就被主线程杀死。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016269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en-US" altLang="zh-CN" sz="2400" dirty="0">
                <a:latin typeface="+mn-lt"/>
              </a:rPr>
              <a:t>yield()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此函数的功能是为其它线程提供被调度的机会。如果一个线程可能会占据</a:t>
            </a:r>
            <a:r>
              <a:rPr lang="en-US" altLang="zh-CN" sz="2400" dirty="0">
                <a:latin typeface="+mn-lt"/>
              </a:rPr>
              <a:t>CPU</a:t>
            </a:r>
            <a:r>
              <a:rPr lang="zh-CN" altLang="zh-CN" sz="2400" dirty="0">
                <a:latin typeface="+mn-lt"/>
              </a:rPr>
              <a:t>资源太久，那么可以在其中调用此函数，给其它线程执行的机会。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endParaRPr lang="zh-CN" altLang="zh-CN" sz="2400" dirty="0">
              <a:latin typeface="+mn-lt"/>
            </a:endParaRPr>
          </a:p>
          <a:p>
            <a:pPr lvl="0" algn="just"/>
            <a:r>
              <a:rPr lang="en-US" altLang="zh-CN" sz="2400" dirty="0" err="1">
                <a:latin typeface="+mn-lt"/>
              </a:rPr>
              <a:t>sleep_until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abs_time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调用此函数模板的线程会被阻塞，直到超时。超时时限是个绝对时间，由参数</a:t>
            </a:r>
            <a:r>
              <a:rPr lang="en-US" altLang="zh-CN" sz="2400" dirty="0" err="1">
                <a:latin typeface="+mn-lt"/>
              </a:rPr>
              <a:t>abs_time</a:t>
            </a:r>
            <a:r>
              <a:rPr lang="zh-CN" altLang="zh-CN" sz="2400" dirty="0">
                <a:latin typeface="+mn-lt"/>
              </a:rPr>
              <a:t>指定。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endParaRPr lang="zh-CN" altLang="zh-CN" sz="2400" dirty="0">
              <a:latin typeface="+mn-lt"/>
            </a:endParaRPr>
          </a:p>
          <a:p>
            <a:pPr lvl="0" algn="just"/>
            <a:r>
              <a:rPr lang="en-US" altLang="zh-CN" sz="2400" dirty="0" err="1">
                <a:latin typeface="+mn-lt"/>
              </a:rPr>
              <a:t>sleep_for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rel_time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调用此函数模板的线程会被阻塞，直到超时。超时时限是个相对时间，由参数</a:t>
            </a:r>
            <a:r>
              <a:rPr lang="en-US" altLang="zh-CN" sz="2400" dirty="0" err="1">
                <a:latin typeface="+mn-lt"/>
              </a:rPr>
              <a:t>rel_time</a:t>
            </a:r>
            <a:r>
              <a:rPr lang="zh-CN" altLang="zh-CN" sz="2400" dirty="0">
                <a:latin typeface="+mn-lt"/>
              </a:rPr>
              <a:t>提供。</a:t>
            </a:r>
          </a:p>
        </p:txBody>
      </p:sp>
    </p:spTree>
    <p:extLst>
      <p:ext uri="{BB962C8B-B14F-4D97-AF65-F5344CB8AC3E}">
        <p14:creationId xmlns:p14="http://schemas.microsoft.com/office/powerpoint/2010/main" val="33917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203320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en-US" sz="2400" dirty="0">
                <a:latin typeface="+mn-lt"/>
              </a:rPr>
              <a:t>有用的成员：</a:t>
            </a:r>
            <a:endParaRPr lang="en-US" altLang="zh-CN" sz="2400" dirty="0">
              <a:latin typeface="+mn-lt"/>
            </a:endParaRPr>
          </a:p>
          <a:p>
            <a:pPr lvl="0"/>
            <a:r>
              <a:rPr lang="en-US" altLang="zh-CN" sz="2400" dirty="0">
                <a:latin typeface="+mn-lt"/>
              </a:rPr>
              <a:t>lock()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由线程发起，申请进行加互斥锁操作。一旦申请线程加锁成功，那么它将成为这个锁的拥有者；否则，申请线程会被阻塞。</a:t>
            </a: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在拥有者解锁之前，其它申请用同一个</a:t>
            </a:r>
            <a:r>
              <a:rPr lang="en-US" altLang="zh-CN" sz="2400" dirty="0">
                <a:latin typeface="+mn-lt"/>
              </a:rPr>
              <a:t>mutex</a:t>
            </a:r>
            <a:r>
              <a:rPr lang="zh-CN" altLang="zh-CN" sz="2400" dirty="0">
                <a:latin typeface="+mn-lt"/>
              </a:rPr>
              <a:t>对象加互斥锁的线程都会被阻塞。解锁后，被阻塞的线程会得到调度的机会。</a:t>
            </a:r>
            <a:endParaRPr lang="en-US" altLang="zh-CN" sz="2400" dirty="0">
              <a:latin typeface="+mn-lt"/>
            </a:endParaRPr>
          </a:p>
          <a:p>
            <a:endParaRPr lang="zh-CN" altLang="zh-CN" sz="2400" dirty="0">
              <a:latin typeface="+mn-lt"/>
            </a:endParaRPr>
          </a:p>
          <a:p>
            <a:pPr lvl="0"/>
            <a:r>
              <a:rPr lang="en-US" altLang="zh-CN" sz="2400" dirty="0">
                <a:latin typeface="+mn-lt"/>
              </a:rPr>
              <a:t>unlock()</a:t>
            </a:r>
            <a:endParaRPr lang="zh-CN" altLang="zh-CN" sz="2400" dirty="0">
              <a:latin typeface="+mn-lt"/>
            </a:endParaRPr>
          </a:p>
          <a:p>
            <a:r>
              <a:rPr lang="zh-CN" altLang="zh-CN" sz="2400" dirty="0">
                <a:latin typeface="+mn-lt"/>
              </a:rPr>
              <a:t>锁的拥有者发起此解锁操作。此后，原线程不再是该锁的拥有者。原则上讲，锁的拥有者必须在适当时候解锁，否则会造成死锁。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F57F61-2731-4EC7-B0D1-C355AE834406}"/>
              </a:ext>
            </a:extLst>
          </p:cNvPr>
          <p:cNvSpPr/>
          <p:nvPr/>
        </p:nvSpPr>
        <p:spPr>
          <a:xfrm>
            <a:off x="2392622" y="1689230"/>
            <a:ext cx="4810539" cy="2975956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solidFill>
                  <a:srgbClr val="FFFF00"/>
                </a:solidFill>
              </a:rPr>
              <a:t>mutex m;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void print(int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endParaRPr lang="zh-CN" altLang="zh-CN" sz="2000" dirty="0"/>
          </a:p>
          <a:p>
            <a:r>
              <a:rPr lang="en-US" altLang="zh-CN" sz="2000" dirty="0"/>
              <a:t>{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b="1" i="1" dirty="0" err="1">
                <a:solidFill>
                  <a:srgbClr val="FFFF00"/>
                </a:solidFill>
              </a:rPr>
              <a:t>m.lock</a:t>
            </a:r>
            <a:r>
              <a:rPr lang="en-US" altLang="zh-CN" sz="2000" b="1" i="1" dirty="0">
                <a:solidFill>
                  <a:srgbClr val="FFFF00"/>
                </a:solidFill>
              </a:rPr>
              <a:t>();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' ';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b="1" i="1" dirty="0"/>
              <a:t> </a:t>
            </a:r>
            <a:r>
              <a:rPr lang="en-US" altLang="zh-CN" sz="2000" b="1" i="1" dirty="0" err="1">
                <a:solidFill>
                  <a:srgbClr val="FFFF00"/>
                </a:solidFill>
              </a:rPr>
              <a:t>m.unlock</a:t>
            </a:r>
            <a:r>
              <a:rPr lang="en-US" altLang="zh-CN" sz="2000" b="1" i="1" dirty="0">
                <a:solidFill>
                  <a:srgbClr val="FFFF00"/>
                </a:solidFill>
              </a:rPr>
              <a:t>();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E7496E-3359-4CFB-B922-70C9E989795A}"/>
              </a:ext>
            </a:extLst>
          </p:cNvPr>
          <p:cNvSpPr/>
          <p:nvPr/>
        </p:nvSpPr>
        <p:spPr>
          <a:xfrm>
            <a:off x="5272080" y="2741332"/>
            <a:ext cx="4810539" cy="2975956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solidFill>
                  <a:srgbClr val="FFFF00"/>
                </a:solidFill>
              </a:rPr>
              <a:t>mutex m;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void print(int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endParaRPr lang="zh-CN" altLang="zh-CN" sz="2000" dirty="0"/>
          </a:p>
          <a:p>
            <a:r>
              <a:rPr lang="en-US" altLang="zh-CN" sz="2000" dirty="0"/>
              <a:t>{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b="1" i="1" dirty="0" err="1">
                <a:solidFill>
                  <a:srgbClr val="FFFF00"/>
                </a:solidFill>
              </a:rPr>
              <a:t>lock_guard</a:t>
            </a:r>
            <a:r>
              <a:rPr lang="en-US" altLang="zh-CN" sz="2000" b="1" i="1" dirty="0">
                <a:solidFill>
                  <a:srgbClr val="FFFF00"/>
                </a:solidFill>
              </a:rPr>
              <a:t>&lt;mutex&gt; lock(m);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' ‘;</a:t>
            </a:r>
            <a:endParaRPr lang="zh-CN" altLang="zh-CN" sz="2000" dirty="0"/>
          </a:p>
          <a:p>
            <a:r>
              <a:rPr lang="en-US" altLang="zh-CN" sz="2000" dirty="0"/>
              <a:t>}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lock_guard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的析构函数自动解锁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1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487628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dirty="0">
                <a:latin typeface="+mj-lt"/>
              </a:rPr>
              <a:t>一个线程可能把自己阻塞，并等待一个事件的发生；事件发生后，该线程恢复执行。</a:t>
            </a:r>
            <a:endParaRPr lang="en-US" altLang="zh-CN" dirty="0">
              <a:latin typeface="+mj-lt"/>
            </a:endParaRPr>
          </a:p>
          <a:p>
            <a:pPr lvl="0" algn="just"/>
            <a:r>
              <a:rPr lang="zh-CN" altLang="zh-CN" dirty="0">
                <a:latin typeface="+mj-lt"/>
              </a:rPr>
              <a:t>完成这种功能需要定义在头文件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CN" dirty="0" err="1">
                <a:latin typeface="+mj-lt"/>
              </a:rPr>
              <a:t>condition_variable</a:t>
            </a:r>
            <a:r>
              <a:rPr lang="en-US" altLang="zh-CN" dirty="0">
                <a:latin typeface="+mj-lt"/>
              </a:rPr>
              <a:t>&gt;</a:t>
            </a:r>
            <a:r>
              <a:rPr lang="zh-CN" altLang="zh-CN" dirty="0">
                <a:latin typeface="+mj-lt"/>
              </a:rPr>
              <a:t>中的（多种）类实例对象的参与。头文件中，最重要的类是</a:t>
            </a:r>
            <a:r>
              <a:rPr lang="en-US" altLang="zh-CN" dirty="0" err="1">
                <a:latin typeface="+mj-lt"/>
              </a:rPr>
              <a:t>condition_variable</a:t>
            </a:r>
            <a:r>
              <a:rPr lang="zh-CN" altLang="zh-CN" dirty="0">
                <a:latin typeface="+mj-lt"/>
              </a:rPr>
              <a:t>。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58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5333649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000" dirty="0">
                <a:latin typeface="+mn-lt"/>
              </a:rPr>
              <a:t>1. void wait(</a:t>
            </a:r>
            <a:r>
              <a:rPr lang="en-US" altLang="zh-CN" sz="2000" dirty="0" err="1">
                <a:latin typeface="+mn-lt"/>
              </a:rPr>
              <a:t>unique_lock</a:t>
            </a:r>
            <a:r>
              <a:rPr lang="en-US" altLang="zh-CN" sz="2000" dirty="0">
                <a:latin typeface="+mn-lt"/>
              </a:rPr>
              <a:t>&lt;mutex&gt;&amp; lock)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lt"/>
              </a:rPr>
              <a:t>设有</a:t>
            </a:r>
            <a:r>
              <a:rPr lang="en-US" altLang="zh-CN" sz="2000" dirty="0" err="1">
                <a:latin typeface="+mn-lt"/>
              </a:rPr>
              <a:t>condition_variable</a:t>
            </a:r>
            <a:r>
              <a:rPr lang="zh-CN" altLang="zh-CN" sz="2000" dirty="0">
                <a:latin typeface="+mn-lt"/>
              </a:rPr>
              <a:t>类的示例</a:t>
            </a:r>
            <a:r>
              <a:rPr lang="en-US" altLang="zh-CN" sz="2000" dirty="0">
                <a:latin typeface="+mn-lt"/>
              </a:rPr>
              <a:t>cv</a:t>
            </a:r>
            <a:r>
              <a:rPr lang="zh-CN" altLang="zh-CN" sz="2000" dirty="0">
                <a:latin typeface="+mn-lt"/>
              </a:rPr>
              <a:t>，当线程</a:t>
            </a:r>
            <a:r>
              <a:rPr lang="en-US" altLang="zh-CN" sz="2000" dirty="0">
                <a:latin typeface="+mn-lt"/>
              </a:rPr>
              <a:t>t</a:t>
            </a:r>
            <a:r>
              <a:rPr lang="zh-CN" altLang="zh-CN" sz="2000" dirty="0">
                <a:latin typeface="+mn-lt"/>
              </a:rPr>
              <a:t>调用</a:t>
            </a:r>
            <a:r>
              <a:rPr lang="en-US" altLang="zh-CN" sz="2000" dirty="0" err="1">
                <a:latin typeface="+mn-lt"/>
              </a:rPr>
              <a:t>cv.wait</a:t>
            </a:r>
            <a:r>
              <a:rPr lang="en-US" altLang="zh-CN" sz="2000" dirty="0">
                <a:latin typeface="+mn-lt"/>
              </a:rPr>
              <a:t>(lock)</a:t>
            </a:r>
            <a:r>
              <a:rPr lang="zh-CN" altLang="zh-CN" sz="2000" dirty="0">
                <a:latin typeface="+mn-lt"/>
              </a:rPr>
              <a:t>时：</a:t>
            </a:r>
          </a:p>
          <a:p>
            <a:pPr lvl="1" fontAlgn="base"/>
            <a:r>
              <a:rPr lang="en-US" altLang="zh-CN" sz="1800" dirty="0">
                <a:latin typeface="+mn-lt"/>
              </a:rPr>
              <a:t>wait</a:t>
            </a:r>
            <a:r>
              <a:rPr lang="zh-CN" altLang="zh-CN" sz="1800" dirty="0">
                <a:latin typeface="+mn-lt"/>
              </a:rPr>
              <a:t>自动调用</a:t>
            </a:r>
            <a:r>
              <a:rPr lang="en-US" altLang="zh-CN" sz="1800" dirty="0" err="1">
                <a:latin typeface="+mn-lt"/>
              </a:rPr>
              <a:t>lock.unlock</a:t>
            </a:r>
            <a:r>
              <a:rPr lang="en-US" altLang="zh-CN" sz="1800" dirty="0">
                <a:latin typeface="+mn-lt"/>
              </a:rPr>
              <a:t>()</a:t>
            </a:r>
            <a:r>
              <a:rPr lang="zh-CN" altLang="zh-CN" sz="1800" dirty="0">
                <a:latin typeface="+mn-lt"/>
              </a:rPr>
              <a:t>，并将线程阻塞在</a:t>
            </a:r>
            <a:r>
              <a:rPr lang="en-US" altLang="zh-CN" sz="1800" dirty="0">
                <a:latin typeface="+mn-lt"/>
              </a:rPr>
              <a:t>cv</a:t>
            </a:r>
            <a:r>
              <a:rPr lang="zh-CN" altLang="zh-CN" sz="1800" dirty="0">
                <a:latin typeface="+mn-lt"/>
              </a:rPr>
              <a:t>上。</a:t>
            </a:r>
          </a:p>
          <a:p>
            <a:pPr lvl="1" fontAlgn="base"/>
            <a:r>
              <a:rPr lang="zh-CN" altLang="zh-CN" sz="1800" dirty="0">
                <a:latin typeface="+mn-lt"/>
              </a:rPr>
              <a:t>如果线程处于非阻塞态，则调用</a:t>
            </a:r>
            <a:r>
              <a:rPr lang="en-US" altLang="zh-CN" sz="1800" dirty="0" err="1">
                <a:latin typeface="+mn-lt"/>
              </a:rPr>
              <a:t>lock.lock</a:t>
            </a:r>
            <a:r>
              <a:rPr lang="en-US" altLang="zh-CN" sz="1800" dirty="0">
                <a:latin typeface="+mn-lt"/>
              </a:rPr>
              <a:t>()</a:t>
            </a:r>
            <a:r>
              <a:rPr lang="zh-CN" altLang="zh-CN" sz="1800" dirty="0">
                <a:latin typeface="+mn-lt"/>
              </a:rPr>
              <a:t>，然后返回。</a:t>
            </a:r>
          </a:p>
          <a:p>
            <a:pPr lvl="1" fontAlgn="base"/>
            <a:r>
              <a:rPr lang="zh-CN" altLang="zh-CN" sz="1800" dirty="0">
                <a:latin typeface="+mn-lt"/>
              </a:rPr>
              <a:t>如果有解除阻塞信号到来，则</a:t>
            </a:r>
            <a:r>
              <a:rPr lang="en-US" altLang="zh-CN" sz="1800" dirty="0">
                <a:latin typeface="+mn-lt"/>
              </a:rPr>
              <a:t>wait</a:t>
            </a:r>
            <a:r>
              <a:rPr lang="zh-CN" altLang="zh-CN" sz="1800" dirty="0">
                <a:latin typeface="+mn-lt"/>
              </a:rPr>
              <a:t>将解除阻塞。</a:t>
            </a:r>
            <a:endParaRPr lang="en-US" altLang="zh-CN" sz="1800" dirty="0">
              <a:latin typeface="+mn-lt"/>
            </a:endParaRPr>
          </a:p>
          <a:p>
            <a:pPr marL="457200" lvl="1" indent="0" fontAlgn="base">
              <a:buNone/>
            </a:pPr>
            <a:r>
              <a:rPr lang="zh-CN" altLang="zh-CN" sz="2000" dirty="0">
                <a:latin typeface="+mn-lt"/>
              </a:rPr>
              <a:t>简单地说，就是如果没有接收到解除阻塞信号，那么</a:t>
            </a:r>
            <a:r>
              <a:rPr lang="en-US" altLang="zh-CN" sz="2000" dirty="0">
                <a:latin typeface="+mn-lt"/>
              </a:rPr>
              <a:t>wait</a:t>
            </a:r>
            <a:r>
              <a:rPr lang="zh-CN" altLang="zh-CN" sz="2000" dirty="0">
                <a:latin typeface="+mn-lt"/>
              </a:rPr>
              <a:t>将处于阻塞状态，不会返回；线程也因此处于等待状态。</a:t>
            </a:r>
            <a:endParaRPr lang="en-US" altLang="zh-CN" sz="2000" dirty="0">
              <a:latin typeface="+mn-lt"/>
            </a:endParaRPr>
          </a:p>
          <a:p>
            <a:pPr lvl="1"/>
            <a:endParaRPr lang="en-US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2. void </a:t>
            </a:r>
            <a:r>
              <a:rPr lang="en-US" altLang="zh-CN" sz="2000" dirty="0" err="1">
                <a:latin typeface="+mn-lt"/>
              </a:rPr>
              <a:t>notify_one</a:t>
            </a:r>
            <a:r>
              <a:rPr lang="en-US" altLang="zh-CN" sz="2000" dirty="0">
                <a:latin typeface="+mn-lt"/>
              </a:rPr>
              <a:t>()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lt"/>
              </a:rPr>
              <a:t>将阻塞线程中的某一个解除阻塞。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+mn-lt"/>
              </a:rPr>
              <a:t>3. void </a:t>
            </a:r>
            <a:r>
              <a:rPr lang="en-US" altLang="zh-CN" sz="2000" dirty="0" err="1">
                <a:latin typeface="+mn-lt"/>
              </a:rPr>
              <a:t>notify_all</a:t>
            </a:r>
            <a:r>
              <a:rPr lang="en-US" altLang="zh-CN" sz="2000" dirty="0">
                <a:latin typeface="+mn-lt"/>
              </a:rPr>
              <a:t>()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lt"/>
              </a:rPr>
              <a:t>将所有阻塞线程解除阻塞。</a:t>
            </a:r>
          </a:p>
        </p:txBody>
      </p:sp>
    </p:spTree>
    <p:extLst>
      <p:ext uri="{BB962C8B-B14F-4D97-AF65-F5344CB8AC3E}">
        <p14:creationId xmlns:p14="http://schemas.microsoft.com/office/powerpoint/2010/main" val="816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89448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8F4EBB6-65BC-4FFF-A9EF-8D0AA9ACAF38}"/>
              </a:ext>
            </a:extLst>
          </p:cNvPr>
          <p:cNvSpPr/>
          <p:nvPr/>
        </p:nvSpPr>
        <p:spPr>
          <a:xfrm>
            <a:off x="1243272" y="2344046"/>
            <a:ext cx="4810539" cy="3232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i="1" dirty="0" err="1">
                <a:solidFill>
                  <a:srgbClr val="FF0000"/>
                </a:solidFill>
              </a:rPr>
              <a:t>condition_variable</a:t>
            </a:r>
            <a:r>
              <a:rPr lang="en-US" altLang="zh-CN" sz="1600" b="1" i="1" dirty="0">
                <a:solidFill>
                  <a:srgbClr val="FF0000"/>
                </a:solidFill>
              </a:rPr>
              <a:t> cv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template &lt;int id&gt;</a:t>
            </a:r>
            <a:endParaRPr lang="zh-CN" altLang="zh-CN" sz="1600" dirty="0"/>
          </a:p>
          <a:p>
            <a:r>
              <a:rPr lang="en-US" altLang="zh-CN" sz="1600" dirty="0"/>
              <a:t>void g()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thread_local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unique_lock</a:t>
            </a:r>
            <a:r>
              <a:rPr lang="en-US" altLang="zh-CN" sz="1600" dirty="0"/>
              <a:t>&lt;mutex&gt; </a:t>
            </a:r>
            <a:r>
              <a:rPr lang="en-US" altLang="zh-CN" sz="1600" dirty="0" err="1"/>
              <a:t>lk</a:t>
            </a:r>
            <a:r>
              <a:rPr lang="en-US" altLang="zh-CN" sz="1600" dirty="0"/>
              <a:t>(m);</a:t>
            </a:r>
          </a:p>
          <a:p>
            <a:endParaRPr lang="zh-CN" altLang="zh-CN" sz="1600" dirty="0"/>
          </a:p>
          <a:p>
            <a:r>
              <a:rPr lang="en-US" altLang="zh-CN" sz="1600" dirty="0"/>
              <a:t>    print("thread ", id, " is waiting...");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cv.wait</a:t>
            </a:r>
            <a:r>
              <a:rPr lang="en-US" altLang="zh-CN" sz="1600" b="1" i="1" dirty="0">
                <a:solidFill>
                  <a:srgbClr val="FF0000"/>
                </a:solidFill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lk</a:t>
            </a:r>
            <a:r>
              <a:rPr lang="en-US" altLang="zh-CN" sz="1600" b="1" i="1" dirty="0">
                <a:solidFill>
                  <a:srgbClr val="FF0000"/>
                </a:solidFill>
              </a:rPr>
              <a:t>);</a:t>
            </a:r>
            <a:endParaRPr lang="zh-CN" altLang="zh-CN" sz="1600" b="1" i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 print("thread ", id, " terminated");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en-US" altLang="zh-CN" sz="1600" dirty="0"/>
          </a:p>
          <a:p>
            <a:endParaRPr lang="zh-CN" altLang="zh-CN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D7D39-9889-4B2B-91F4-E20D87262E5F}"/>
              </a:ext>
            </a:extLst>
          </p:cNvPr>
          <p:cNvSpPr/>
          <p:nvPr/>
        </p:nvSpPr>
        <p:spPr>
          <a:xfrm>
            <a:off x="6424872" y="2344046"/>
            <a:ext cx="4810539" cy="3232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thread t1(g&lt;1&gt;), t2(g&lt;2&gt;), t3(g&lt;3&gt;);</a:t>
            </a:r>
            <a:endParaRPr lang="zh-CN" altLang="zh-CN" sz="1600" dirty="0"/>
          </a:p>
          <a:p>
            <a:r>
              <a:rPr lang="en-US" altLang="zh-CN" sz="1600" dirty="0"/>
              <a:t>t1.detach(); </a:t>
            </a:r>
          </a:p>
          <a:p>
            <a:r>
              <a:rPr lang="en-US" altLang="zh-CN" sz="1600" dirty="0"/>
              <a:t>t2.detach(); </a:t>
            </a:r>
          </a:p>
          <a:p>
            <a:r>
              <a:rPr lang="en-US" altLang="zh-CN" sz="1600" dirty="0"/>
              <a:t>t3.detach();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while (true)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 &gt;&gt;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== 1)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cv.notify_one</a:t>
            </a:r>
            <a:r>
              <a:rPr lang="en-US" altLang="zh-CN" sz="1600" b="1" i="1" dirty="0">
                <a:solidFill>
                  <a:srgbClr val="FF0000"/>
                </a:solidFill>
              </a:rPr>
              <a:t>();</a:t>
            </a:r>
            <a:endParaRPr lang="zh-CN" altLang="zh-CN" sz="1600" b="1" i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 else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== 2)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cv.notify_all</a:t>
            </a:r>
            <a:r>
              <a:rPr lang="en-US" altLang="zh-CN" sz="1600" b="1" i="1" dirty="0">
                <a:solidFill>
                  <a:srgbClr val="FF0000"/>
                </a:solidFill>
              </a:rPr>
              <a:t>();</a:t>
            </a:r>
            <a:endParaRPr lang="zh-CN" altLang="zh-CN" sz="1600" b="1" i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 else break;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</a:p>
          <a:p>
            <a:endParaRPr lang="zh-CN" altLang="zh-CN" sz="1600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946D190-CA37-47CF-9CCB-59DE3688BB62}"/>
              </a:ext>
            </a:extLst>
          </p:cNvPr>
          <p:cNvSpPr/>
          <p:nvPr/>
        </p:nvSpPr>
        <p:spPr>
          <a:xfrm>
            <a:off x="8215862" y="2822539"/>
            <a:ext cx="2732866" cy="657261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solidFill>
            <a:schemeClr val="accent5">
              <a:alpha val="8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Consolas" panose="020B0609020204030204" pitchFamily="49" charset="0"/>
              </a:rPr>
              <a:t>三个线程与主线程分离，后面的</a:t>
            </a:r>
            <a:r>
              <a:rPr lang="en-US" altLang="zh-CN" sz="1400" dirty="0">
                <a:latin typeface="Consolas" panose="020B0609020204030204" pitchFamily="49" charset="0"/>
              </a:rPr>
              <a:t>while</a:t>
            </a:r>
            <a:r>
              <a:rPr lang="zh-CN" altLang="en-US" sz="1400" dirty="0">
                <a:latin typeface="Consolas" panose="020B0609020204030204" pitchFamily="49" charset="0"/>
              </a:rPr>
              <a:t>语句才有执行的机会。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BC4639A-2BB9-46EA-A920-F6AC502BEFD6}"/>
              </a:ext>
            </a:extLst>
          </p:cNvPr>
          <p:cNvSpPr/>
          <p:nvPr/>
        </p:nvSpPr>
        <p:spPr>
          <a:xfrm>
            <a:off x="2404784" y="5188052"/>
            <a:ext cx="1451599" cy="657261"/>
          </a:xfrm>
          <a:prstGeom prst="wedgeRoundRectCallout">
            <a:avLst>
              <a:gd name="adj1" fmla="val -36188"/>
              <a:gd name="adj2" fmla="val -98975"/>
              <a:gd name="adj3" fmla="val 16667"/>
            </a:avLst>
          </a:prstGeom>
          <a:solidFill>
            <a:schemeClr val="accent5">
              <a:alpha val="8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</a:rPr>
              <a:t>线程被阻塞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C1DFB27-C8C7-4EA6-A5D4-FA8F82581F4F}"/>
              </a:ext>
            </a:extLst>
          </p:cNvPr>
          <p:cNvSpPr/>
          <p:nvPr/>
        </p:nvSpPr>
        <p:spPr>
          <a:xfrm>
            <a:off x="8938106" y="5188051"/>
            <a:ext cx="1451599" cy="657261"/>
          </a:xfrm>
          <a:prstGeom prst="wedgeRoundRectCallout">
            <a:avLst>
              <a:gd name="adj1" fmla="val -36188"/>
              <a:gd name="adj2" fmla="val -98975"/>
              <a:gd name="adj3" fmla="val 16667"/>
            </a:avLst>
          </a:prstGeom>
          <a:solidFill>
            <a:schemeClr val="accent5">
              <a:alpha val="8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</a:rPr>
              <a:t>线程被调度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52DF73-669B-405B-9884-F93629613343}"/>
              </a:ext>
            </a:extLst>
          </p:cNvPr>
          <p:cNvSpPr/>
          <p:nvPr/>
        </p:nvSpPr>
        <p:spPr>
          <a:xfrm>
            <a:off x="2646860" y="1564175"/>
            <a:ext cx="6813902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please press a number to terminate thread(s):1 for 1, 2 for all, 3 for exit </a:t>
            </a:r>
            <a:endParaRPr lang="zh-CN" altLang="zh-CN" dirty="0"/>
          </a:p>
          <a:p>
            <a:r>
              <a:rPr lang="en-US" altLang="zh-CN" dirty="0"/>
              <a:t>thread 2 is waiting...</a:t>
            </a:r>
            <a:endParaRPr lang="zh-CN" altLang="zh-CN" dirty="0"/>
          </a:p>
          <a:p>
            <a:r>
              <a:rPr lang="en-US" altLang="zh-CN" dirty="0"/>
              <a:t>thread 3 is waiting...</a:t>
            </a:r>
            <a:endParaRPr lang="zh-CN" altLang="zh-CN" dirty="0"/>
          </a:p>
          <a:p>
            <a:r>
              <a:rPr lang="en-US" altLang="zh-CN" dirty="0"/>
              <a:t>thread 1 is waiting...</a:t>
            </a:r>
            <a:endParaRPr lang="zh-CN" altLang="zh-CN" dirty="0"/>
          </a:p>
          <a:p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thread 2 terminated</a:t>
            </a:r>
            <a:endParaRPr lang="zh-CN" altLang="zh-CN" dirty="0"/>
          </a:p>
          <a:p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/>
              <a:t>thread 3 terminated</a:t>
            </a:r>
            <a:endParaRPr lang="zh-CN" altLang="zh-CN" dirty="0"/>
          </a:p>
          <a:p>
            <a:r>
              <a:rPr lang="en-US" altLang="zh-CN" dirty="0"/>
              <a:t>thread 1 terminated</a:t>
            </a:r>
            <a:endParaRPr lang="zh-CN" altLang="zh-CN" dirty="0"/>
          </a:p>
          <a:p>
            <a:r>
              <a:rPr lang="en-US" altLang="zh-CN" dirty="0"/>
              <a:t>3</a:t>
            </a:r>
            <a:endParaRPr lang="zh-CN" altLang="zh-CN" dirty="0"/>
          </a:p>
          <a:p>
            <a:r>
              <a:rPr lang="en-US" altLang="zh-CN" dirty="0"/>
              <a:t>bye!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7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5286768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>
                <a:latin typeface="+mn-lt"/>
              </a:rPr>
              <a:t>案例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/>
              <a:t>在程序做其它的事情的</a:t>
            </a:r>
            <a:r>
              <a:rPr lang="zh-CN" altLang="zh-CN" sz="2400" b="1" dirty="0">
                <a:solidFill>
                  <a:srgbClr val="FF0000"/>
                </a:solidFill>
              </a:rPr>
              <a:t>同时</a:t>
            </a:r>
            <a:r>
              <a:rPr lang="zh-CN" altLang="zh-CN" sz="2400" dirty="0"/>
              <a:t>，在屏幕上显示一个实时时钟。</a:t>
            </a: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>
              <a:latin typeface="+mn-lt"/>
            </a:endParaRPr>
          </a:p>
          <a:p>
            <a:pPr algn="just"/>
            <a:r>
              <a:rPr lang="zh-CN" altLang="en-US" sz="2400" dirty="0">
                <a:latin typeface="+mn-lt"/>
              </a:rPr>
              <a:t>设计和实现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/>
              <a:t>可以将“其它的事情”编码为一个函数，显</a:t>
            </a:r>
            <a:r>
              <a:rPr lang="zh-CN" altLang="en-US" sz="2400" dirty="0"/>
              <a:t>示</a:t>
            </a:r>
            <a:r>
              <a:rPr lang="zh-CN" altLang="zh-CN" sz="2400" dirty="0"/>
              <a:t>实时时钟编码为另一个函数，然后</a:t>
            </a:r>
            <a:r>
              <a:rPr lang="en-US" altLang="zh-CN" sz="2400" dirty="0"/>
              <a:t>…</a:t>
            </a:r>
          </a:p>
          <a:p>
            <a:pPr marL="0" indent="0" algn="just">
              <a:buNone/>
            </a:pPr>
            <a:endParaRPr lang="en-US" altLang="zh-CN" sz="2400" dirty="0"/>
          </a:p>
          <a:p>
            <a:pPr marL="0" indent="0" algn="just">
              <a:buNone/>
            </a:pPr>
            <a:r>
              <a:rPr lang="zh-CN" altLang="zh-CN" sz="2400" dirty="0"/>
              <a:t>然而，如果按照常规的编码模式，那么就不可能有然后了，因为常规模式并不支持同时做多件事。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3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2965050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sz="2600" dirty="0">
                <a:latin typeface="+mn-lt"/>
              </a:rPr>
              <a:t>线程的执行往往是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</a:t>
            </a:r>
            <a:r>
              <a:rPr lang="zh-CN" altLang="zh-CN" sz="2600" dirty="0">
                <a:latin typeface="+mn-lt"/>
              </a:rPr>
              <a:t>的。因此，如果一个线程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依赖</a:t>
            </a:r>
            <a:r>
              <a:rPr lang="zh-CN" altLang="zh-CN" sz="2600" dirty="0">
                <a:latin typeface="+mn-lt"/>
              </a:rPr>
              <a:t>于另一个线程的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结果</a:t>
            </a:r>
            <a:r>
              <a:rPr lang="zh-CN" altLang="zh-CN" sz="2600" dirty="0">
                <a:latin typeface="+mn-lt"/>
              </a:rPr>
              <a:t>，那么这两个线程需要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同步</a:t>
            </a:r>
            <a:r>
              <a:rPr lang="zh-CN" altLang="zh-CN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lvl="0" algn="just"/>
            <a:r>
              <a:rPr lang="zh-CN" altLang="zh-CN" sz="2600" dirty="0">
                <a:latin typeface="+mn-lt"/>
              </a:rPr>
              <a:t>这样的同步操作可以使用定义在头文件</a:t>
            </a:r>
            <a:r>
              <a:rPr lang="en-US" altLang="zh-CN" sz="2600" dirty="0">
                <a:latin typeface="+mn-lt"/>
              </a:rPr>
              <a:t>&lt;future&gt;</a:t>
            </a:r>
            <a:r>
              <a:rPr lang="zh-CN" altLang="zh-CN" sz="2600" dirty="0">
                <a:latin typeface="+mn-lt"/>
              </a:rPr>
              <a:t>中的类模板</a:t>
            </a:r>
            <a:r>
              <a:rPr lang="en-US" altLang="zh-CN" sz="2600" dirty="0">
                <a:latin typeface="+mn-lt"/>
              </a:rPr>
              <a:t>future</a:t>
            </a:r>
            <a:r>
              <a:rPr lang="zh-CN" altLang="zh-CN" sz="2600" dirty="0">
                <a:latin typeface="+mn-lt"/>
              </a:rPr>
              <a:t>和</a:t>
            </a:r>
            <a:r>
              <a:rPr lang="en-US" altLang="zh-CN" sz="2600" dirty="0">
                <a:latin typeface="+mn-lt"/>
              </a:rPr>
              <a:t>promise</a:t>
            </a:r>
            <a:r>
              <a:rPr lang="zh-CN" altLang="zh-CN" sz="2600" dirty="0">
                <a:latin typeface="+mn-lt"/>
              </a:rPr>
              <a:t>来实现。</a:t>
            </a:r>
            <a:endParaRPr lang="en-US" altLang="zh-CN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67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en-US" sz="2600" dirty="0">
                <a:latin typeface="+mn-lt"/>
              </a:rPr>
              <a:t>术语解释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两个异步执行的线程使用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共享态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shared state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来进行结果通信。共享态包含了一些状态信息和（也许现在还没有产生的）结果。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这些结果被封装在一个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异步返回对象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asynchronous return object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中。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一个异步返回对象的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等待函数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waiting function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处于潜在的阻塞状态，等待共享状态已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准备好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ready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asynchronous provider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对象提供共享状态中的结果。一旦异步供应者准备好，那么等待函数将立即获得结果。</a:t>
            </a:r>
          </a:p>
        </p:txBody>
      </p:sp>
    </p:spTree>
    <p:extLst>
      <p:ext uri="{BB962C8B-B14F-4D97-AF65-F5344CB8AC3E}">
        <p14:creationId xmlns:p14="http://schemas.microsoft.com/office/powerpoint/2010/main" val="305878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935988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类模板定义了一个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异步返回对象</a:t>
            </a:r>
            <a:r>
              <a:rPr lang="zh-CN" altLang="zh-CN" dirty="0">
                <a:latin typeface="+mn-lt"/>
              </a:rPr>
              <a:t>。它的模板参数是结果的类型，其主要成员是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get()</a:t>
            </a:r>
            <a:r>
              <a:rPr lang="zh-CN" altLang="zh-CN" dirty="0">
                <a:latin typeface="+mn-lt"/>
              </a:rPr>
              <a:t>，用于从共享态中读取结果。调用</a:t>
            </a:r>
            <a:r>
              <a:rPr lang="en-US" altLang="zh-CN" dirty="0">
                <a:latin typeface="+mn-lt"/>
              </a:rPr>
              <a:t>get()</a:t>
            </a:r>
            <a:r>
              <a:rPr lang="zh-CN" altLang="zh-CN" dirty="0">
                <a:latin typeface="+mn-lt"/>
              </a:rPr>
              <a:t>的线程将处于潜在的阻塞状态，等待共享态准备好。</a:t>
            </a:r>
          </a:p>
          <a:p>
            <a:pPr algn="just"/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类模板一般和异步函数模板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async</a:t>
            </a:r>
            <a:r>
              <a:rPr lang="zh-CN" altLang="zh-CN" dirty="0">
                <a:latin typeface="+mn-lt"/>
              </a:rPr>
              <a:t>一起使用。</a:t>
            </a:r>
            <a:r>
              <a:rPr lang="en-US" altLang="zh-CN" dirty="0">
                <a:latin typeface="+mn-lt"/>
              </a:rPr>
              <a:t>async</a:t>
            </a:r>
            <a:r>
              <a:rPr lang="zh-CN" altLang="zh-CN" dirty="0">
                <a:latin typeface="+mn-lt"/>
              </a:rPr>
              <a:t>用于以异步方式（在一个潜在的新线程中）启动可调用对象，并提供一个封装在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对象里的、可调用对象产生的结果。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381C2A-80E6-430D-B5F3-5E60949383FD}"/>
              </a:ext>
            </a:extLst>
          </p:cNvPr>
          <p:cNvSpPr/>
          <p:nvPr/>
        </p:nvSpPr>
        <p:spPr>
          <a:xfrm>
            <a:off x="2343758" y="1513375"/>
            <a:ext cx="7540487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线程样板是一个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lambda</a:t>
            </a:r>
          </a:p>
          <a:p>
            <a:r>
              <a:rPr lang="en-US" altLang="zh-CN" b="1" i="1" dirty="0">
                <a:solidFill>
                  <a:srgbClr val="FFFF00"/>
                </a:solidFill>
              </a:rPr>
              <a:t>future&lt;data&gt; </a:t>
            </a:r>
            <a:r>
              <a:rPr lang="en-US" altLang="zh-CN" b="1" i="1" dirty="0" err="1">
                <a:solidFill>
                  <a:srgbClr val="FFFF00"/>
                </a:solidFill>
              </a:rPr>
              <a:t>result_f</a:t>
            </a:r>
            <a:r>
              <a:rPr lang="en-US" altLang="zh-CN" b="1" i="1" dirty="0">
                <a:solidFill>
                  <a:srgbClr val="FFFF00"/>
                </a:solidFill>
              </a:rPr>
              <a:t> = async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</a:rPr>
              <a:t>launch::async</a:t>
            </a:r>
            <a:r>
              <a:rPr lang="en-US" altLang="zh-CN" dirty="0"/>
              <a:t>, []()-&gt;data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this_thread</a:t>
            </a:r>
            <a:r>
              <a:rPr lang="en-US" altLang="zh-CN" dirty="0"/>
              <a:t>::</a:t>
            </a:r>
            <a:r>
              <a:rPr lang="en-US" altLang="zh-CN" dirty="0" err="1"/>
              <a:t>sleep_for</a:t>
            </a:r>
            <a:r>
              <a:rPr lang="en-US" altLang="zh-CN" dirty="0"/>
              <a:t>(milliseconds(1000));</a:t>
            </a:r>
            <a:endParaRPr lang="zh-CN" altLang="zh-CN" dirty="0"/>
          </a:p>
          <a:p>
            <a:r>
              <a:rPr lang="en-US" altLang="zh-CN" dirty="0"/>
              <a:t>    return {1, 'A'};</a:t>
            </a:r>
            <a:endParaRPr lang="zh-CN" altLang="zh-CN" dirty="0"/>
          </a:p>
          <a:p>
            <a:r>
              <a:rPr lang="en-US" altLang="zh-CN" dirty="0"/>
              <a:t>});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//get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导致调用它的线程被阻塞</a:t>
            </a:r>
            <a:endParaRPr lang="zh-CN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data result = </a:t>
            </a:r>
            <a:r>
              <a:rPr lang="en-US" altLang="zh-CN" b="1" i="1" dirty="0" err="1">
                <a:solidFill>
                  <a:srgbClr val="FFFF00"/>
                </a:solidFill>
              </a:rPr>
              <a:t>result_f.get</a:t>
            </a:r>
            <a:r>
              <a:rPr lang="en-US" altLang="zh-CN" b="1" i="1" dirty="0">
                <a:solidFill>
                  <a:srgbClr val="FFFF00"/>
                </a:solidFill>
              </a:rPr>
              <a:t>()</a:t>
            </a:r>
            <a:r>
              <a:rPr lang="en-US" altLang="zh-CN" dirty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221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363658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Promise</a:t>
            </a:r>
            <a:r>
              <a:rPr lang="zh-CN" altLang="en-US" dirty="0">
                <a:latin typeface="+mn-lt"/>
              </a:rPr>
              <a:t>是一种异步程序设计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规范</a:t>
            </a:r>
            <a:r>
              <a:rPr lang="zh-CN" altLang="en-US" dirty="0">
                <a:latin typeface="+mn-lt"/>
              </a:rPr>
              <a:t>，多种程序设计语言实现了对它的支持。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是一个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zh-CN" altLang="zh-CN" dirty="0">
                <a:latin typeface="+mn-lt"/>
              </a:rPr>
              <a:t>。它的模板参数是结果的类型，其成员</a:t>
            </a:r>
            <a:r>
              <a:rPr lang="en-US" altLang="zh-CN" dirty="0" err="1">
                <a:latin typeface="+mn-lt"/>
              </a:rPr>
              <a:t>set_value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为线程提供可获取的结果；另一个成员</a:t>
            </a:r>
            <a:r>
              <a:rPr lang="en-US" altLang="zh-CN" dirty="0" err="1">
                <a:latin typeface="+mn-lt"/>
              </a:rPr>
              <a:t>get_future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为线程提供了获得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对象的接口，这个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对象的类型参数与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的一样。此后，线程通过该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对象获取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提供的结果。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B61477-852B-443B-BE01-62C0D66CC807}"/>
              </a:ext>
            </a:extLst>
          </p:cNvPr>
          <p:cNvSpPr/>
          <p:nvPr/>
        </p:nvSpPr>
        <p:spPr>
          <a:xfrm>
            <a:off x="2343758" y="1513375"/>
            <a:ext cx="7540487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>
                <a:solidFill>
                  <a:srgbClr val="FFFF00"/>
                </a:solidFill>
              </a:rPr>
              <a:t>promise&lt;data&gt; pro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result_f</a:t>
            </a:r>
            <a:r>
              <a:rPr lang="en-US" altLang="zh-CN" dirty="0"/>
              <a:t> = </a:t>
            </a:r>
            <a:r>
              <a:rPr lang="en-US" altLang="zh-CN" b="1" i="1" dirty="0" err="1">
                <a:solidFill>
                  <a:srgbClr val="FFFF00"/>
                </a:solidFill>
              </a:rPr>
              <a:t>pro.get_future</a:t>
            </a:r>
            <a:r>
              <a:rPr lang="en-US" altLang="zh-CN" b="1" i="1" dirty="0">
                <a:solidFill>
                  <a:srgbClr val="FFFF00"/>
                </a:solidFill>
              </a:rPr>
              <a:t>()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thread t([](promise&lt;data&gt;&amp; p)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this_thread</a:t>
            </a:r>
            <a:r>
              <a:rPr lang="en-US" altLang="zh-CN" dirty="0"/>
              <a:t>::</a:t>
            </a:r>
            <a:r>
              <a:rPr lang="en-US" altLang="zh-CN" dirty="0" err="1"/>
              <a:t>sleep_for</a:t>
            </a:r>
            <a:r>
              <a:rPr lang="en-US" altLang="zh-CN" dirty="0"/>
              <a:t>(milliseconds(1500));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i="1" dirty="0" err="1">
                <a:solidFill>
                  <a:srgbClr val="FFFF00"/>
                </a:solidFill>
              </a:rPr>
              <a:t>p.set_value</a:t>
            </a:r>
            <a:r>
              <a:rPr lang="en-US" altLang="zh-CN" dirty="0"/>
              <a:t>({3, 'C'});</a:t>
            </a:r>
            <a:endParaRPr lang="zh-CN" altLang="zh-CN" dirty="0"/>
          </a:p>
          <a:p>
            <a:r>
              <a:rPr lang="en-US" altLang="zh-CN" dirty="0"/>
              <a:t>}, </a:t>
            </a:r>
            <a:r>
              <a:rPr lang="en-US" altLang="zh-CN" b="1" i="1" dirty="0">
                <a:solidFill>
                  <a:srgbClr val="92D050"/>
                </a:solidFill>
              </a:rPr>
              <a:t>ref</a:t>
            </a:r>
            <a:r>
              <a:rPr lang="en-US" altLang="zh-CN" dirty="0"/>
              <a:t>(pro));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//lambda</a:t>
            </a:r>
            <a:r>
              <a:rPr lang="zh-CN" altLang="zh-CN" sz="1600" dirty="0">
                <a:solidFill>
                  <a:schemeClr val="bg1">
                    <a:lumMod val="85000"/>
                  </a:schemeClr>
                </a:solidFill>
              </a:rPr>
              <a:t>不使用捕获，而是通过参数传递包围块中的对象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t.detach</a:t>
            </a:r>
            <a:r>
              <a:rPr lang="en-US" altLang="zh-CN" dirty="0"/>
              <a:t>();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//get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导致调用它的线程被阻塞</a:t>
            </a:r>
            <a:endParaRPr lang="zh-CN" altLang="zh-CN" sz="1600" dirty="0"/>
          </a:p>
          <a:p>
            <a:r>
              <a:rPr lang="en-US" altLang="zh-CN" dirty="0"/>
              <a:t>auto result = </a:t>
            </a:r>
            <a:r>
              <a:rPr lang="en-US" altLang="zh-CN" dirty="0" err="1"/>
              <a:t>result_f.get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551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0130492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类模板</a:t>
            </a:r>
            <a:r>
              <a:rPr lang="en-US" altLang="zh-CN" dirty="0" err="1">
                <a:latin typeface="+mn-lt"/>
              </a:rPr>
              <a:t>packaged_task</a:t>
            </a:r>
            <a:r>
              <a:rPr lang="zh-CN" altLang="zh-CN" dirty="0">
                <a:latin typeface="+mn-lt"/>
              </a:rPr>
              <a:t>将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可调用对象</a:t>
            </a:r>
            <a:r>
              <a:rPr lang="zh-CN" altLang="zh-CN" dirty="0">
                <a:latin typeface="+mn-lt"/>
              </a:rPr>
              <a:t>包装在一个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任务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task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（是一种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zh-CN" altLang="zh-CN" dirty="0">
                <a:latin typeface="+mn-lt"/>
              </a:rPr>
              <a:t>）中，并且可以在这个任务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启动时</a:t>
            </a:r>
            <a:r>
              <a:rPr lang="zh-CN" altLang="zh-CN" dirty="0">
                <a:latin typeface="+mn-lt"/>
              </a:rPr>
              <a:t>就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设置</a:t>
            </a:r>
            <a:r>
              <a:rPr lang="zh-CN" altLang="zh-CN" dirty="0">
                <a:latin typeface="+mn-lt"/>
              </a:rPr>
              <a:t>任务将来返回的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结果</a:t>
            </a:r>
            <a:r>
              <a:rPr lang="zh-CN" altLang="zh-CN" dirty="0">
                <a:latin typeface="+mn-lt"/>
              </a:rPr>
              <a:t>。线程通过调用这个模板的成员</a:t>
            </a:r>
            <a:r>
              <a:rPr lang="en-US" altLang="zh-CN" dirty="0" err="1">
                <a:latin typeface="+mn-lt"/>
              </a:rPr>
              <a:t>get_future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以便获取任务的结果。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B61477-852B-443B-BE01-62C0D66CC807}"/>
              </a:ext>
            </a:extLst>
          </p:cNvPr>
          <p:cNvSpPr/>
          <p:nvPr/>
        </p:nvSpPr>
        <p:spPr>
          <a:xfrm>
            <a:off x="2343758" y="1513375"/>
            <a:ext cx="7540487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 err="1">
                <a:solidFill>
                  <a:srgbClr val="FFFF00"/>
                </a:solidFill>
              </a:rPr>
              <a:t>packaged_task</a:t>
            </a:r>
            <a:r>
              <a:rPr lang="en-US" altLang="zh-CN" b="1" i="1" dirty="0">
                <a:solidFill>
                  <a:srgbClr val="FFFF00"/>
                </a:solidFill>
              </a:rPr>
              <a:t>&lt;</a:t>
            </a:r>
            <a:r>
              <a:rPr lang="en-US" altLang="zh-CN" b="1" i="1" dirty="0" err="1">
                <a:solidFill>
                  <a:srgbClr val="FFFF00"/>
                </a:solidFill>
              </a:rPr>
              <a:t>task_t</a:t>
            </a:r>
            <a:r>
              <a:rPr lang="en-US" altLang="zh-CN" b="1" i="1" dirty="0">
                <a:solidFill>
                  <a:srgbClr val="FFFF00"/>
                </a:solidFill>
              </a:rPr>
              <a:t>&gt; tsk(task)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auto </a:t>
            </a:r>
            <a:r>
              <a:rPr lang="en-US" altLang="zh-CN" dirty="0" err="1"/>
              <a:t>result_f</a:t>
            </a:r>
            <a:r>
              <a:rPr lang="en-US" altLang="zh-CN" dirty="0"/>
              <a:t> = </a:t>
            </a:r>
            <a:r>
              <a:rPr lang="en-US" altLang="zh-CN" dirty="0" err="1"/>
              <a:t>tsk.get_future</a:t>
            </a:r>
            <a:r>
              <a:rPr lang="en-US" altLang="zh-CN" dirty="0"/>
              <a:t>();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//call of move() is very important!</a:t>
            </a:r>
            <a:endParaRPr lang="zh-CN" altLang="zh-CN" dirty="0"/>
          </a:p>
          <a:p>
            <a:r>
              <a:rPr lang="en-US" altLang="zh-CN" dirty="0"/>
              <a:t>thread t(</a:t>
            </a:r>
            <a:r>
              <a:rPr lang="en-US" altLang="zh-CN" b="1" i="1" dirty="0">
                <a:solidFill>
                  <a:srgbClr val="FFFF00"/>
                </a:solidFill>
              </a:rPr>
              <a:t>move(tsk)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dirty="0"/>
              <a:t>4, 'D'); </a:t>
            </a:r>
            <a:endParaRPr lang="zh-CN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t.detach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auto result = </a:t>
            </a:r>
            <a:r>
              <a:rPr lang="en-US" altLang="zh-CN" dirty="0" err="1"/>
              <a:t>result_f.get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37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7165200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设有这样一个很小的餐厅：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有两位主厨</a:t>
            </a:r>
            <a:r>
              <a:rPr lang="en-US" altLang="zh-CN" dirty="0">
                <a:latin typeface="+mn-lt"/>
              </a:rPr>
              <a:t>(chef)</a:t>
            </a:r>
            <a:r>
              <a:rPr lang="zh-CN" altLang="zh-CN" dirty="0">
                <a:latin typeface="+mn-lt"/>
              </a:rPr>
              <a:t>、两位服务员</a:t>
            </a:r>
            <a:r>
              <a:rPr lang="en-US" altLang="zh-CN" dirty="0">
                <a:latin typeface="+mn-lt"/>
              </a:rPr>
              <a:t>(server)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当顾客点餐后</a:t>
            </a:r>
            <a:r>
              <a:rPr lang="zh-CN" altLang="en-US" dirty="0">
                <a:latin typeface="+mn-lt"/>
              </a:rPr>
              <a:t>：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两位主厨开始做菜；做好一道菜后，一位服务员负责上菜。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所有菜做完后，餐厅关门。</a:t>
            </a:r>
            <a:endParaRPr lang="en-US" altLang="zh-CN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现在，不考虑顾客的参与，编写一个程序来模拟这个餐厅的主厨和服务员的工作情况。</a:t>
            </a:r>
          </a:p>
        </p:txBody>
      </p:sp>
    </p:spTree>
    <p:extLst>
      <p:ext uri="{BB962C8B-B14F-4D97-AF65-F5344CB8AC3E}">
        <p14:creationId xmlns:p14="http://schemas.microsoft.com/office/powerpoint/2010/main" val="22429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7552957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从案例描述可以得出，这是一种典型的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生产者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消费者</a:t>
            </a:r>
            <a:r>
              <a:rPr lang="zh-CN" altLang="zh-CN" dirty="0">
                <a:latin typeface="+mn-lt"/>
              </a:rPr>
              <a:t>模型的应用。在这种模型中，生产者负责产生数据，消费者来消费数据；二者的运作是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并发</a:t>
            </a:r>
            <a:r>
              <a:rPr lang="zh-CN" altLang="zh-CN" dirty="0">
                <a:latin typeface="+mn-lt"/>
              </a:rPr>
              <a:t>的，要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竞争</a:t>
            </a:r>
            <a:r>
              <a:rPr lang="zh-CN" altLang="zh-CN" dirty="0">
                <a:latin typeface="+mn-lt"/>
              </a:rPr>
              <a:t>数据的访问权。因此需要对二者进行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互斥和共享</a:t>
            </a:r>
            <a:r>
              <a:rPr lang="zh-CN" altLang="zh-CN" dirty="0">
                <a:latin typeface="+mn-lt"/>
              </a:rPr>
              <a:t>操作。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位厨师是生产者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位服务员是消费者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竞争的数据是订单和做好的菜</a:t>
            </a:r>
            <a:endParaRPr lang="zh-CN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091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4A0C8F-A1BC-4DA1-A153-283C66B1F9B5}"/>
              </a:ext>
            </a:extLst>
          </p:cNvPr>
          <p:cNvGrpSpPr/>
          <p:nvPr/>
        </p:nvGrpSpPr>
        <p:grpSpPr>
          <a:xfrm>
            <a:off x="2045111" y="2005394"/>
            <a:ext cx="8135993" cy="3779075"/>
            <a:chOff x="2316966" y="973137"/>
            <a:chExt cx="5006807" cy="2325604"/>
          </a:xfrm>
          <a:solidFill>
            <a:schemeClr val="bg1">
              <a:alpha val="94000"/>
            </a:schemeClr>
          </a:solidFill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4E9F0C-6C9D-4203-839C-8C6A4A9D9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9" b="4471"/>
            <a:stretch>
              <a:fillRect/>
            </a:stretch>
          </p:blipFill>
          <p:spPr>
            <a:xfrm>
              <a:off x="5048568" y="973137"/>
              <a:ext cx="2239433" cy="1989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文本框 2">
              <a:extLst>
                <a:ext uri="{FF2B5EF4-FFF2-40B4-BE49-F238E27FC236}">
                  <a16:creationId xmlns:a16="http://schemas.microsoft.com/office/drawing/2014/main" id="{22FB6839-1CB2-406A-9D43-407C933101A4}"/>
                </a:ext>
              </a:extLst>
            </p:cNvPr>
            <p:cNvSpPr txBox="1"/>
            <p:nvPr/>
          </p:nvSpPr>
          <p:spPr>
            <a:xfrm>
              <a:off x="5048568" y="3040931"/>
              <a:ext cx="2275205" cy="2578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cs typeface="Times New Roman" panose="02020603050405020304" pitchFamily="18" charset="0"/>
                </a:rPr>
                <a:t>餐厅的活动图</a:t>
              </a:r>
              <a:endParaRPr lang="zh-CN" sz="2800" dirty="0">
                <a:effectLst/>
                <a:cs typeface="宋体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A4A733C-C529-4750-A3E5-CB0A12C14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r:link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0" t="3758" r="5591" b="8671"/>
            <a:stretch>
              <a:fillRect/>
            </a:stretch>
          </p:blipFill>
          <p:spPr>
            <a:xfrm>
              <a:off x="2377334" y="1230158"/>
              <a:ext cx="2247900" cy="1211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4344D055-5005-4B6B-87FB-4A36C956A98D}"/>
                </a:ext>
              </a:extLst>
            </p:cNvPr>
            <p:cNvSpPr txBox="1"/>
            <p:nvPr/>
          </p:nvSpPr>
          <p:spPr>
            <a:xfrm>
              <a:off x="2316966" y="3040931"/>
              <a:ext cx="2275205" cy="2578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cs typeface="Times New Roman" panose="02020603050405020304" pitchFamily="18" charset="0"/>
                </a:rPr>
                <a:t>餐厅的用例图</a:t>
              </a:r>
              <a:endParaRPr lang="zh-CN" sz="2800" dirty="0">
                <a:effectLst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84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151577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对象设计</a:t>
            </a:r>
          </a:p>
          <a:p>
            <a:pPr lvl="0"/>
            <a:r>
              <a:rPr lang="zh-CN" altLang="zh-CN" dirty="0">
                <a:latin typeface="+mn-lt"/>
              </a:rPr>
              <a:t>将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主厨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服务员</a:t>
            </a:r>
            <a:r>
              <a:rPr lang="zh-CN" altLang="zh-CN" dirty="0">
                <a:latin typeface="+mn-lt"/>
              </a:rPr>
              <a:t>设计为两个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类</a:t>
            </a:r>
            <a:r>
              <a:rPr lang="zh-CN" altLang="zh-CN" dirty="0">
                <a:latin typeface="+mn-lt"/>
              </a:rPr>
              <a:t>。</a:t>
            </a: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订单</a:t>
            </a:r>
            <a:r>
              <a:rPr lang="zh-CN" altLang="zh-CN" dirty="0">
                <a:latin typeface="+mn-lt"/>
              </a:rPr>
              <a:t>是一个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。这个</a:t>
            </a:r>
            <a:r>
              <a:rPr lang="en-US" altLang="zh-CN" dirty="0"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被初始化为顾客的所有订单。</a:t>
            </a:r>
          </a:p>
          <a:p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做好的菜</a:t>
            </a:r>
            <a:r>
              <a:rPr lang="zh-CN" altLang="zh-CN" dirty="0">
                <a:latin typeface="+mn-lt"/>
              </a:rPr>
              <a:t>也是一个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。开始的时候，这个</a:t>
            </a:r>
            <a:r>
              <a:rPr lang="en-US" altLang="zh-CN" dirty="0"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为空。主厨每做好一道菜，就将其添加到这个</a:t>
            </a:r>
            <a:r>
              <a:rPr lang="en-US" altLang="zh-CN" dirty="0"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8768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流程设计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考虑到同时工作的实际情况，程序流程应该是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并发</a:t>
            </a:r>
            <a:r>
              <a:rPr lang="zh-CN" altLang="zh-CN" dirty="0">
                <a:latin typeface="+mn-lt"/>
              </a:rPr>
              <a:t>的。也就是说，需要设计主厨工作和服务员工作这两类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线程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为了线程在执行时能获得更多的信息，为主厨和服务员类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重载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运算符</a:t>
            </a:r>
            <a:r>
              <a:rPr lang="zh-CN" altLang="zh-CN" dirty="0">
                <a:latin typeface="+mn-lt"/>
              </a:rPr>
              <a:t>，是它们成为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可调用对象</a:t>
            </a:r>
            <a:r>
              <a:rPr lang="zh-CN" altLang="zh-CN" dirty="0">
                <a:latin typeface="+mn-lt"/>
              </a:rPr>
              <a:t>，然后用这些类的对象充当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线程模板</a:t>
            </a:r>
            <a:r>
              <a:rPr lang="zh-CN" altLang="zh-CN" dirty="0">
                <a:latin typeface="+mn-lt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49875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13238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+mn-lt"/>
              </a:rPr>
              <a:t>size_t</a:t>
            </a:r>
            <a:r>
              <a:rPr lang="en-US" altLang="zh-CN" sz="1800" dirty="0">
                <a:latin typeface="+mn-lt"/>
              </a:rPr>
              <a:t> counter =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void count(T&amp;&amp; v) { ++counter; }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//v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未使用，可能导致编译警告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&lt;int&gt; l{1, 2, 3, 4, 5, 6};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l.traverse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count&lt;int&gt;</a:t>
            </a:r>
            <a:r>
              <a:rPr lang="en-US" altLang="zh-CN" sz="1800" dirty="0">
                <a:latin typeface="+mn-lt"/>
              </a:rPr>
              <a:t>); 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"the list has " &lt;&lt; counter &lt;&lt; " elements"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1847849" y="2692400"/>
            <a:ext cx="2794001" cy="962408"/>
          </a:xfrm>
          <a:prstGeom prst="wedgeRoundRectCallout">
            <a:avLst>
              <a:gd name="adj1" fmla="val -7737"/>
              <a:gd name="adj2" fmla="val 108595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将实际的函数作为回调传递个</a:t>
            </a:r>
            <a:r>
              <a:rPr lang="en-US" altLang="zh-CN" sz="2000" dirty="0">
                <a:latin typeface="Consolas" panose="020B0609020204030204" pitchFamily="49" charset="0"/>
              </a:rPr>
              <a:t>traverse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6D52A1E-C63B-49D9-BAE0-836B37FAB962}"/>
              </a:ext>
            </a:extLst>
          </p:cNvPr>
          <p:cNvSpPr/>
          <p:nvPr/>
        </p:nvSpPr>
        <p:spPr>
          <a:xfrm>
            <a:off x="6096000" y="252681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使用回调函数有哪些问题呢？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3AF9EB75-8263-40CB-A0A2-748021CD6A75}"/>
              </a:ext>
            </a:extLst>
          </p:cNvPr>
          <p:cNvSpPr/>
          <p:nvPr/>
        </p:nvSpPr>
        <p:spPr>
          <a:xfrm>
            <a:off x="6629375" y="341075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可能会因需编写太多的回调函数。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EF7A977-3B20-4C0F-BD07-7AA9EB00CE36}"/>
              </a:ext>
            </a:extLst>
          </p:cNvPr>
          <p:cNvSpPr/>
          <p:nvPr/>
        </p:nvSpPr>
        <p:spPr>
          <a:xfrm>
            <a:off x="6629374" y="4332001"/>
            <a:ext cx="3634333" cy="750701"/>
          </a:xfrm>
          <a:prstGeom prst="wedgeRoundRectCallout">
            <a:avLst>
              <a:gd name="adj1" fmla="val -60777"/>
              <a:gd name="adj2" fmla="val -29425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程序员对代码的控制较弱。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5CF6E38-9EB7-4C7D-8913-7EACF1698A26}"/>
              </a:ext>
            </a:extLst>
          </p:cNvPr>
          <p:cNvSpPr/>
          <p:nvPr/>
        </p:nvSpPr>
        <p:spPr>
          <a:xfrm>
            <a:off x="6629374" y="5261991"/>
            <a:ext cx="3634333" cy="750701"/>
          </a:xfrm>
          <a:prstGeom prst="wedgeRoundRectCallout">
            <a:avLst>
              <a:gd name="adj1" fmla="val -61545"/>
              <a:gd name="adj2" fmla="val -4523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此例还用到了全局变量。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2600" dirty="0">
                <a:latin typeface="+mn-lt"/>
              </a:rPr>
              <a:t>数据竞争处理</a:t>
            </a:r>
            <a:endParaRPr lang="en-US" altLang="zh-CN" sz="2600" dirty="0">
              <a:latin typeface="+mn-lt"/>
            </a:endParaRPr>
          </a:p>
          <a:p>
            <a:pPr algn="just"/>
            <a:r>
              <a:rPr lang="zh-CN" altLang="zh-CN" sz="2600" dirty="0">
                <a:latin typeface="+mn-lt"/>
              </a:rPr>
              <a:t>程序并发意味着数据竞争。这里，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订单</a:t>
            </a:r>
            <a:r>
              <a:rPr lang="zh-CN" altLang="zh-CN" sz="2600" dirty="0">
                <a:latin typeface="+mn-lt"/>
              </a:rPr>
              <a:t>和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做好的菜</a:t>
            </a:r>
            <a:r>
              <a:rPr lang="zh-CN" altLang="zh-CN" sz="2600" dirty="0">
                <a:latin typeface="+mn-lt"/>
              </a:rPr>
              <a:t>是两个主要的被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竞争</a:t>
            </a:r>
            <a:r>
              <a:rPr lang="zh-CN" altLang="zh-CN" sz="2600" dirty="0">
                <a:latin typeface="+mn-lt"/>
              </a:rPr>
              <a:t>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数据</a:t>
            </a:r>
            <a:r>
              <a:rPr lang="zh-CN" altLang="zh-CN" sz="2600" dirty="0">
                <a:latin typeface="+mn-lt"/>
              </a:rPr>
              <a:t>。</a:t>
            </a:r>
          </a:p>
          <a:p>
            <a:pPr lvl="0" algn="just"/>
            <a:r>
              <a:rPr lang="zh-CN" altLang="zh-CN" sz="2600" dirty="0">
                <a:latin typeface="+mn-lt"/>
              </a:rPr>
              <a:t>对于主厨们，需要一个互斥量来保证同一时间只有一位主厨读取订单；需要另一个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互斥量</a:t>
            </a:r>
            <a:r>
              <a:rPr lang="zh-CN" altLang="zh-CN" sz="2600" dirty="0">
                <a:latin typeface="+mn-lt"/>
              </a:rPr>
              <a:t>来保证同一时间只有一位主厨添加做好的菜。此外，每添加一道菜，需要向服务员们发出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信号</a:t>
            </a:r>
            <a:r>
              <a:rPr lang="zh-CN" altLang="zh-CN" sz="2600" dirty="0">
                <a:latin typeface="+mn-lt"/>
              </a:rPr>
              <a:t>。</a:t>
            </a:r>
          </a:p>
          <a:p>
            <a:pPr lvl="0" algn="just"/>
            <a:r>
              <a:rPr lang="zh-CN" altLang="zh-CN" sz="2600" dirty="0">
                <a:latin typeface="+mn-lt"/>
              </a:rPr>
              <a:t>对于服务员们，需要一个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条件变量</a:t>
            </a:r>
            <a:r>
              <a:rPr lang="zh-CN" altLang="zh-CN" sz="2600" dirty="0">
                <a:latin typeface="+mn-lt"/>
              </a:rPr>
              <a:t>来等待菜做好的信号；此外，需要一个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互斥量</a:t>
            </a:r>
            <a:r>
              <a:rPr lang="zh-CN" altLang="zh-CN" sz="2600" dirty="0">
                <a:latin typeface="+mn-lt"/>
              </a:rPr>
              <a:t>来保证同一时间只有一位服务员上菜（并从做好的菜列表中移除）。</a:t>
            </a:r>
          </a:p>
          <a:p>
            <a:pPr algn="just"/>
            <a:r>
              <a:rPr lang="zh-CN" altLang="zh-CN" sz="2600" dirty="0">
                <a:latin typeface="+mn-lt"/>
              </a:rPr>
              <a:t>另外，程序会用到标准输出流向屏幕输出信息。因此，需要一个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互斥量</a:t>
            </a:r>
            <a:r>
              <a:rPr lang="zh-CN" altLang="zh-CN" sz="2600" dirty="0">
                <a:latin typeface="+mn-lt"/>
              </a:rPr>
              <a:t>来保证同一时间只有一个线程能够占据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标准输出流</a:t>
            </a:r>
            <a:r>
              <a:rPr lang="zh-CN" altLang="zh-CN" sz="2600" dirty="0">
                <a:latin typeface="+mn-lt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8920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929287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9382E14-608D-4153-AB31-906FF6D1EBB2}"/>
              </a:ext>
            </a:extLst>
          </p:cNvPr>
          <p:cNvSpPr txBox="1"/>
          <p:nvPr/>
        </p:nvSpPr>
        <p:spPr>
          <a:xfrm>
            <a:off x="2915471" y="1463947"/>
            <a:ext cx="686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同步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Synchronization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73B6805D-4953-46BA-8D82-2E97280523CF}"/>
              </a:ext>
            </a:extLst>
          </p:cNvPr>
          <p:cNvSpPr txBox="1"/>
          <p:nvPr/>
        </p:nvSpPr>
        <p:spPr>
          <a:xfrm>
            <a:off x="2800165" y="2322159"/>
            <a:ext cx="3549075" cy="39308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f()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g()</a:t>
            </a:r>
            <a:r>
              <a:rPr lang="en-US" sz="3200" kern="1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CCB11140-5971-4EFF-895E-16C9E84F65F6}"/>
              </a:ext>
            </a:extLst>
          </p:cNvPr>
          <p:cNvSpPr txBox="1"/>
          <p:nvPr/>
        </p:nvSpPr>
        <p:spPr>
          <a:xfrm>
            <a:off x="7286943" y="2361046"/>
            <a:ext cx="3249709" cy="36070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return;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811CCB-488D-40FA-A4E3-689968E4636F}"/>
              </a:ext>
            </a:extLst>
          </p:cNvPr>
          <p:cNvCxnSpPr>
            <a:cxnSpLocks/>
          </p:cNvCxnSpPr>
          <p:nvPr/>
        </p:nvCxnSpPr>
        <p:spPr>
          <a:xfrm>
            <a:off x="4270260" y="3031434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407574-A266-44BA-8FD1-AB461EB23C7F}"/>
              </a:ext>
            </a:extLst>
          </p:cNvPr>
          <p:cNvCxnSpPr>
            <a:cxnSpLocks/>
          </p:cNvCxnSpPr>
          <p:nvPr/>
        </p:nvCxnSpPr>
        <p:spPr>
          <a:xfrm flipV="1">
            <a:off x="4574702" y="3219192"/>
            <a:ext cx="2814709" cy="73879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EAA6FD-7B23-4F2E-A9F3-3943E0C2B1A4}"/>
              </a:ext>
            </a:extLst>
          </p:cNvPr>
          <p:cNvCxnSpPr>
            <a:cxnSpLocks/>
          </p:cNvCxnSpPr>
          <p:nvPr/>
        </p:nvCxnSpPr>
        <p:spPr>
          <a:xfrm>
            <a:off x="7897380" y="3219192"/>
            <a:ext cx="0" cy="140485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18C331-A98A-4603-8638-5F2DC4C4CCA6}"/>
              </a:ext>
            </a:extLst>
          </p:cNvPr>
          <p:cNvCxnSpPr>
            <a:cxnSpLocks/>
          </p:cNvCxnSpPr>
          <p:nvPr/>
        </p:nvCxnSpPr>
        <p:spPr>
          <a:xfrm flipH="1" flipV="1">
            <a:off x="4574702" y="4164551"/>
            <a:ext cx="3068694" cy="45949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C17334C-5E2C-4F37-ACAB-9C40EBD672E1}"/>
              </a:ext>
            </a:extLst>
          </p:cNvPr>
          <p:cNvCxnSpPr>
            <a:cxnSpLocks/>
          </p:cNvCxnSpPr>
          <p:nvPr/>
        </p:nvCxnSpPr>
        <p:spPr>
          <a:xfrm>
            <a:off x="4270260" y="4394296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对话气泡: 圆角矩形 60">
            <a:extLst>
              <a:ext uri="{FF2B5EF4-FFF2-40B4-BE49-F238E27FC236}">
                <a16:creationId xmlns:a16="http://schemas.microsoft.com/office/drawing/2014/main" id="{5F610D69-F5C9-401B-A469-4F9A462917FB}"/>
              </a:ext>
            </a:extLst>
          </p:cNvPr>
          <p:cNvSpPr/>
          <p:nvPr/>
        </p:nvSpPr>
        <p:spPr>
          <a:xfrm>
            <a:off x="4585055" y="3271187"/>
            <a:ext cx="2794001" cy="962408"/>
          </a:xfrm>
          <a:prstGeom prst="wedgeRoundRectCallout">
            <a:avLst>
              <a:gd name="adj1" fmla="val 1189"/>
              <a:gd name="adj2" fmla="val 41223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</a:rPr>
              <a:t>停 </a:t>
            </a:r>
            <a:r>
              <a:rPr lang="en-US" altLang="zh-CN" sz="3600" dirty="0">
                <a:latin typeface="Consolas" panose="020B0609020204030204" pitchFamily="49" charset="0"/>
              </a:rPr>
              <a:t>— </a:t>
            </a:r>
            <a:r>
              <a:rPr lang="zh-CN" altLang="en-US" sz="3600" dirty="0">
                <a:latin typeface="Consolas" panose="020B0609020204030204" pitchFamily="49" charset="0"/>
              </a:rPr>
              <a:t>等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7168736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9382E14-608D-4153-AB31-906FF6D1EBB2}"/>
              </a:ext>
            </a:extLst>
          </p:cNvPr>
          <p:cNvSpPr txBox="1"/>
          <p:nvPr/>
        </p:nvSpPr>
        <p:spPr>
          <a:xfrm>
            <a:off x="2915471" y="1463947"/>
            <a:ext cx="686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异步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Asynchronization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73B6805D-4953-46BA-8D82-2E97280523CF}"/>
              </a:ext>
            </a:extLst>
          </p:cNvPr>
          <p:cNvSpPr txBox="1"/>
          <p:nvPr/>
        </p:nvSpPr>
        <p:spPr>
          <a:xfrm>
            <a:off x="2800165" y="2322159"/>
            <a:ext cx="3549075" cy="39308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f()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g()</a:t>
            </a:r>
            <a:r>
              <a:rPr lang="en-US" sz="3200" kern="1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CCB11140-5971-4EFF-895E-16C9E84F65F6}"/>
              </a:ext>
            </a:extLst>
          </p:cNvPr>
          <p:cNvSpPr txBox="1"/>
          <p:nvPr/>
        </p:nvSpPr>
        <p:spPr>
          <a:xfrm>
            <a:off x="7286943" y="2361046"/>
            <a:ext cx="3249709" cy="36070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return;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811CCB-488D-40FA-A4E3-689968E4636F}"/>
              </a:ext>
            </a:extLst>
          </p:cNvPr>
          <p:cNvCxnSpPr>
            <a:cxnSpLocks/>
          </p:cNvCxnSpPr>
          <p:nvPr/>
        </p:nvCxnSpPr>
        <p:spPr>
          <a:xfrm>
            <a:off x="4270260" y="3031434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407574-A266-44BA-8FD1-AB461EB23C7F}"/>
              </a:ext>
            </a:extLst>
          </p:cNvPr>
          <p:cNvCxnSpPr>
            <a:cxnSpLocks/>
          </p:cNvCxnSpPr>
          <p:nvPr/>
        </p:nvCxnSpPr>
        <p:spPr>
          <a:xfrm flipV="1">
            <a:off x="4574702" y="3219192"/>
            <a:ext cx="2814709" cy="73879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EAA6FD-7B23-4F2E-A9F3-3943E0C2B1A4}"/>
              </a:ext>
            </a:extLst>
          </p:cNvPr>
          <p:cNvCxnSpPr>
            <a:cxnSpLocks/>
          </p:cNvCxnSpPr>
          <p:nvPr/>
        </p:nvCxnSpPr>
        <p:spPr>
          <a:xfrm>
            <a:off x="7897380" y="3219192"/>
            <a:ext cx="0" cy="140485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18C331-A98A-4603-8638-5F2DC4C4CCA6}"/>
              </a:ext>
            </a:extLst>
          </p:cNvPr>
          <p:cNvCxnSpPr>
            <a:cxnSpLocks/>
          </p:cNvCxnSpPr>
          <p:nvPr/>
        </p:nvCxnSpPr>
        <p:spPr>
          <a:xfrm flipH="1" flipV="1">
            <a:off x="4574702" y="4164551"/>
            <a:ext cx="3068694" cy="459491"/>
          </a:xfrm>
          <a:prstGeom prst="straightConnector1">
            <a:avLst/>
          </a:prstGeom>
          <a:ln w="38100">
            <a:solidFill>
              <a:schemeClr val="accent2">
                <a:alpha val="16000"/>
              </a:schemeClr>
            </a:solidFill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C17334C-5E2C-4F37-ACAB-9C40EBD672E1}"/>
              </a:ext>
            </a:extLst>
          </p:cNvPr>
          <p:cNvCxnSpPr>
            <a:cxnSpLocks/>
          </p:cNvCxnSpPr>
          <p:nvPr/>
        </p:nvCxnSpPr>
        <p:spPr>
          <a:xfrm>
            <a:off x="4270260" y="4394296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:a16="http://schemas.microsoft.com/office/drawing/2014/main" id="{E8357D14-A886-4CCC-A7E5-83B894123F57}"/>
              </a:ext>
            </a:extLst>
          </p:cNvPr>
          <p:cNvSpPr/>
          <p:nvPr/>
        </p:nvSpPr>
        <p:spPr>
          <a:xfrm>
            <a:off x="5842849" y="4077338"/>
            <a:ext cx="751641" cy="738799"/>
          </a:xfrm>
          <a:prstGeom prst="mathMultiply">
            <a:avLst>
              <a:gd name="adj1" fmla="val 10018"/>
            </a:avLst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500067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进程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process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是正在运行的程序的一个实例。每一个进程都有它自己的地址空间，以及与运行相关的各种系统资源。多个进程可以并发执行。</a:t>
            </a: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j-lt"/>
              </a:rPr>
              <a:t>一个进程是可调度的，调度的工作由系统来完成。被调度的进程可以处于三种状态之一：运行态</a:t>
            </a:r>
            <a:r>
              <a:rPr lang="en-US" altLang="zh-CN" dirty="0">
                <a:latin typeface="+mj-lt"/>
              </a:rPr>
              <a:t>(running)</a:t>
            </a:r>
            <a:r>
              <a:rPr lang="zh-CN" altLang="zh-CN" dirty="0">
                <a:latin typeface="+mj-lt"/>
              </a:rPr>
              <a:t>、就绪态</a:t>
            </a:r>
            <a:r>
              <a:rPr lang="en-US" altLang="zh-CN" dirty="0">
                <a:latin typeface="+mj-lt"/>
              </a:rPr>
              <a:t>(ready)</a:t>
            </a:r>
            <a:r>
              <a:rPr lang="zh-CN" altLang="zh-CN" dirty="0">
                <a:latin typeface="+mj-lt"/>
              </a:rPr>
              <a:t>和阻塞态</a:t>
            </a:r>
            <a:r>
              <a:rPr lang="en-US" altLang="zh-CN" dirty="0">
                <a:latin typeface="+mj-lt"/>
              </a:rPr>
              <a:t>(blocked)</a:t>
            </a:r>
            <a:r>
              <a:rPr lang="zh-CN" altLang="zh-CN" dirty="0">
                <a:latin typeface="+mj-lt"/>
              </a:rPr>
              <a:t>。处于运行态的进程占据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zh-CN" dirty="0">
                <a:latin typeface="+mj-lt"/>
              </a:rPr>
              <a:t>资源。处于阻塞态的进程不占据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zh-CN" dirty="0">
                <a:latin typeface="+mj-lt"/>
              </a:rPr>
              <a:t>资源。</a:t>
            </a: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3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thread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是进程中的实体，是被系统单独调度的基本单位。除了运行时必备的资源外，线程一般不占有系统资源，但所有线程共享所属进程的资源。</a:t>
            </a: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j-lt"/>
              </a:rPr>
              <a:t>一个进程至少有一个线程。线程可以由另一个线程创建，并可以所属进程中的其它线程并发执行。</a:t>
            </a:r>
          </a:p>
          <a:p>
            <a:pPr marL="0" indent="0" algn="just">
              <a:buNone/>
            </a:pPr>
            <a:r>
              <a:rPr lang="zh-CN" altLang="zh-CN" dirty="0">
                <a:latin typeface="+mj-lt"/>
              </a:rPr>
              <a:t>与进程一样，线程也有同样的三种状态：运行态、就绪态和阻塞态。</a:t>
            </a:r>
          </a:p>
          <a:p>
            <a:pPr marL="0" indent="0" algn="just">
              <a:buNone/>
            </a:pP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6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21326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9FFAF3-4AF1-4689-86D1-35BE21B29009}"/>
              </a:ext>
            </a:extLst>
          </p:cNvPr>
          <p:cNvGrpSpPr/>
          <p:nvPr/>
        </p:nvGrpSpPr>
        <p:grpSpPr>
          <a:xfrm>
            <a:off x="1450360" y="1566182"/>
            <a:ext cx="9116850" cy="1919140"/>
            <a:chOff x="2318378" y="1758338"/>
            <a:chExt cx="4362097" cy="9182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F32CD0-FB5F-4984-AC4A-24A1D6739284}"/>
                </a:ext>
              </a:extLst>
            </p:cNvPr>
            <p:cNvSpPr/>
            <p:nvPr/>
          </p:nvSpPr>
          <p:spPr>
            <a:xfrm>
              <a:off x="3099346" y="2094864"/>
              <a:ext cx="671040" cy="3005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F98EB6-FCD2-4777-B02C-99A668D01769}"/>
                </a:ext>
              </a:extLst>
            </p:cNvPr>
            <p:cNvSpPr/>
            <p:nvPr/>
          </p:nvSpPr>
          <p:spPr>
            <a:xfrm>
              <a:off x="2318379" y="2095287"/>
              <a:ext cx="759472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A: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E0ECD9-E53D-48F5-BE92-89F4E3565654}"/>
                </a:ext>
              </a:extLst>
            </p:cNvPr>
            <p:cNvSpPr/>
            <p:nvPr/>
          </p:nvSpPr>
          <p:spPr>
            <a:xfrm>
              <a:off x="3901646" y="209528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++d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2F6914-D0E1-4F5A-A2AA-E8F0F09C9A91}"/>
                </a:ext>
              </a:extLst>
            </p:cNvPr>
            <p:cNvSpPr/>
            <p:nvPr/>
          </p:nvSpPr>
          <p:spPr>
            <a:xfrm>
              <a:off x="4722913" y="209528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0CBAC-3CB5-431D-A294-C2D5E8912F64}"/>
                </a:ext>
              </a:extLst>
            </p:cNvPr>
            <p:cNvSpPr/>
            <p:nvPr/>
          </p:nvSpPr>
          <p:spPr>
            <a:xfrm>
              <a:off x="3526360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95D014-E452-493B-BF03-EB2CABAAAA96}"/>
                </a:ext>
              </a:extLst>
            </p:cNvPr>
            <p:cNvSpPr/>
            <p:nvPr/>
          </p:nvSpPr>
          <p:spPr>
            <a:xfrm>
              <a:off x="2318378" y="2376464"/>
              <a:ext cx="758935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B: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75F782-DCA1-4893-95C1-FCD8523AA9C1}"/>
                </a:ext>
              </a:extLst>
            </p:cNvPr>
            <p:cNvSpPr/>
            <p:nvPr/>
          </p:nvSpPr>
          <p:spPr>
            <a:xfrm>
              <a:off x="4290900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--d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9044DF-08F0-4A61-B1D0-CD5F3A4F7D8B}"/>
                </a:ext>
              </a:extLst>
            </p:cNvPr>
            <p:cNvSpPr/>
            <p:nvPr/>
          </p:nvSpPr>
          <p:spPr>
            <a:xfrm>
              <a:off x="5260122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887123-AC29-43FC-B441-136146A05EE2}"/>
                </a:ext>
              </a:extLst>
            </p:cNvPr>
            <p:cNvCxnSpPr>
              <a:cxnSpLocks/>
            </p:cNvCxnSpPr>
            <p:nvPr/>
          </p:nvCxnSpPr>
          <p:spPr>
            <a:xfrm>
              <a:off x="3204498" y="2403897"/>
              <a:ext cx="28841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B0AC4A-A53A-4A3F-B909-E35E2D1CFCF8}"/>
                </a:ext>
              </a:extLst>
            </p:cNvPr>
            <p:cNvSpPr/>
            <p:nvPr/>
          </p:nvSpPr>
          <p:spPr>
            <a:xfrm>
              <a:off x="6009845" y="2249465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time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8BD5D5-4D42-4119-9E30-1A6E51D10DC1}"/>
                </a:ext>
              </a:extLst>
            </p:cNvPr>
            <p:cNvSpPr/>
            <p:nvPr/>
          </p:nvSpPr>
          <p:spPr>
            <a:xfrm>
              <a:off x="3098793" y="1758338"/>
              <a:ext cx="2640859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latin typeface="+mn-ea"/>
                  <a:cs typeface="Times New Roman" panose="02020603050405020304" pitchFamily="18" charset="0"/>
                </a:rPr>
                <a:t>一种顺序读写操作</a:t>
              </a:r>
              <a:endParaRPr lang="zh-CN" sz="1600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E1E5AC4-23E8-485F-9613-18CA1C1285CB}"/>
              </a:ext>
            </a:extLst>
          </p:cNvPr>
          <p:cNvGrpSpPr/>
          <p:nvPr/>
        </p:nvGrpSpPr>
        <p:grpSpPr>
          <a:xfrm>
            <a:off x="1467837" y="3857545"/>
            <a:ext cx="9256326" cy="2039669"/>
            <a:chOff x="3905688" y="4053952"/>
            <a:chExt cx="4381077" cy="965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D04675-0234-4B02-808B-F97D3107F5B1}"/>
                </a:ext>
              </a:extLst>
            </p:cNvPr>
            <p:cNvSpPr/>
            <p:nvPr/>
          </p:nvSpPr>
          <p:spPr>
            <a:xfrm>
              <a:off x="4686655" y="4429130"/>
              <a:ext cx="690033" cy="30903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27A8FA-5C50-4411-BF66-9265150F7322}"/>
                </a:ext>
              </a:extLst>
            </p:cNvPr>
            <p:cNvSpPr/>
            <p:nvPr/>
          </p:nvSpPr>
          <p:spPr>
            <a:xfrm>
              <a:off x="3905688" y="4429553"/>
              <a:ext cx="780967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A: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0E7D4B-5F34-4B3E-8319-CC963EFB78CD}"/>
                </a:ext>
              </a:extLst>
            </p:cNvPr>
            <p:cNvSpPr/>
            <p:nvPr/>
          </p:nvSpPr>
          <p:spPr>
            <a:xfrm>
              <a:off x="5488956" y="442955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++d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2BCA8B-1D61-4297-814F-5FB98B7DEC1B}"/>
                </a:ext>
              </a:extLst>
            </p:cNvPr>
            <p:cNvSpPr/>
            <p:nvPr/>
          </p:nvSpPr>
          <p:spPr>
            <a:xfrm>
              <a:off x="6847432" y="442955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DE0600-2722-4DEC-96BB-B7230F0E4599}"/>
                </a:ext>
              </a:extLst>
            </p:cNvPr>
            <p:cNvSpPr/>
            <p:nvPr/>
          </p:nvSpPr>
          <p:spPr>
            <a:xfrm>
              <a:off x="5113670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BD3890-7330-4435-A92C-FD913C0FB736}"/>
                </a:ext>
              </a:extLst>
            </p:cNvPr>
            <p:cNvSpPr/>
            <p:nvPr/>
          </p:nvSpPr>
          <p:spPr>
            <a:xfrm>
              <a:off x="3905688" y="4710730"/>
              <a:ext cx="780415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B: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7569A4-0BAA-45E5-BF92-AC94098DBBE8}"/>
                </a:ext>
              </a:extLst>
            </p:cNvPr>
            <p:cNvSpPr/>
            <p:nvPr/>
          </p:nvSpPr>
          <p:spPr>
            <a:xfrm>
              <a:off x="5878210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--d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6BDB9C-7FA1-486D-B26A-54C62BC1E46E}"/>
                </a:ext>
              </a:extLst>
            </p:cNvPr>
            <p:cNvSpPr/>
            <p:nvPr/>
          </p:nvSpPr>
          <p:spPr>
            <a:xfrm>
              <a:off x="6377532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D9331E5-494F-4C52-9CAD-E3E233DF4AFC}"/>
                </a:ext>
              </a:extLst>
            </p:cNvPr>
            <p:cNvCxnSpPr/>
            <p:nvPr/>
          </p:nvCxnSpPr>
          <p:spPr>
            <a:xfrm>
              <a:off x="4791808" y="4738163"/>
              <a:ext cx="2967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0DB131D-3D98-4B01-9C0B-898DEC7E8E00}"/>
                </a:ext>
              </a:extLst>
            </p:cNvPr>
            <p:cNvSpPr/>
            <p:nvPr/>
          </p:nvSpPr>
          <p:spPr>
            <a:xfrm>
              <a:off x="7597155" y="4583731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time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2B86E74-90B0-4278-BAB7-4CAED9D8533E}"/>
                </a:ext>
              </a:extLst>
            </p:cNvPr>
            <p:cNvSpPr/>
            <p:nvPr/>
          </p:nvSpPr>
          <p:spPr>
            <a:xfrm>
              <a:off x="4686103" y="4053952"/>
              <a:ext cx="2715602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latin typeface="+mn-ea"/>
                  <a:cs typeface="Times New Roman" panose="02020603050405020304" pitchFamily="18" charset="0"/>
                </a:rPr>
                <a:t>另一种顺序的读写操作</a:t>
              </a:r>
              <a:endParaRPr lang="zh-CN" sz="1600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A8E92D0-3C59-49D3-8EDB-488D52553098}"/>
              </a:ext>
            </a:extLst>
          </p:cNvPr>
          <p:cNvSpPr/>
          <p:nvPr/>
        </p:nvSpPr>
        <p:spPr>
          <a:xfrm>
            <a:off x="1669054" y="1723563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 = 0</a:t>
            </a:r>
            <a:endParaRPr lang="zh-CN" sz="16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5F312C-8970-41A9-ADBD-96BDE15CC267}"/>
              </a:ext>
            </a:extLst>
          </p:cNvPr>
          <p:cNvSpPr/>
          <p:nvPr/>
        </p:nvSpPr>
        <p:spPr>
          <a:xfrm>
            <a:off x="9161655" y="1723563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= -1</a:t>
            </a:r>
            <a:endParaRPr lang="zh-CN" sz="2000" b="1" dirty="0"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836053-F7F6-447C-B27B-CE5159091EBC}"/>
              </a:ext>
            </a:extLst>
          </p:cNvPr>
          <p:cNvSpPr/>
          <p:nvPr/>
        </p:nvSpPr>
        <p:spPr>
          <a:xfrm>
            <a:off x="1669054" y="4208226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 = 0</a:t>
            </a:r>
            <a:endParaRPr lang="zh-CN" sz="16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8B6235-06A1-4678-99DF-2542945A68CF}"/>
              </a:ext>
            </a:extLst>
          </p:cNvPr>
          <p:cNvSpPr/>
          <p:nvPr/>
        </p:nvSpPr>
        <p:spPr>
          <a:xfrm>
            <a:off x="9161655" y="4208226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+mn-ea"/>
                <a:cs typeface="Times New Roman" panose="02020603050405020304" pitchFamily="18" charset="0"/>
              </a:rPr>
              <a:t> = 1</a:t>
            </a:r>
            <a:endParaRPr lang="zh-CN" sz="2000" b="1" dirty="0">
              <a:solidFill>
                <a:srgbClr val="00B05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774FE30D-CCC0-4F29-BCE3-95B98F20E7D0}"/>
              </a:ext>
            </a:extLst>
          </p:cNvPr>
          <p:cNvSpPr/>
          <p:nvPr/>
        </p:nvSpPr>
        <p:spPr>
          <a:xfrm>
            <a:off x="3966406" y="3000455"/>
            <a:ext cx="5017112" cy="962408"/>
          </a:xfrm>
          <a:prstGeom prst="wedgeRoundRectCallout">
            <a:avLst>
              <a:gd name="adj1" fmla="val 1189"/>
              <a:gd name="adj2" fmla="val 41223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</a:rPr>
              <a:t>数据竞争 </a:t>
            </a:r>
            <a:r>
              <a:rPr lang="en-US" altLang="zh-CN" sz="3600" dirty="0">
                <a:latin typeface="Consolas" panose="020B0609020204030204" pitchFamily="49" charset="0"/>
              </a:rPr>
              <a:t>Data race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4A6963C4-0B29-4084-AEE6-6B28DE105459}"/>
              </a:ext>
            </a:extLst>
          </p:cNvPr>
          <p:cNvSpPr/>
          <p:nvPr/>
        </p:nvSpPr>
        <p:spPr>
          <a:xfrm>
            <a:off x="3975061" y="4557682"/>
            <a:ext cx="5025216" cy="1071205"/>
          </a:xfrm>
          <a:prstGeom prst="wedgeRoundRectCallout">
            <a:avLst>
              <a:gd name="adj1" fmla="val -23241"/>
              <a:gd name="adj2" fmla="val -99418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数据竞争必然带来不确定性问题。</a:t>
            </a:r>
            <a:r>
              <a:rPr lang="zh-CN" altLang="zh-CN" dirty="0"/>
              <a:t>同一时间只能有一个线程独占共享数据访问权的</a:t>
            </a:r>
            <a:r>
              <a:rPr lang="zh-CN" altLang="zh-CN" b="1" dirty="0">
                <a:solidFill>
                  <a:srgbClr val="FFFF00"/>
                </a:solidFill>
              </a:rPr>
              <a:t>排他性</a:t>
            </a:r>
            <a:r>
              <a:rPr lang="zh-CN" altLang="zh-CN" dirty="0"/>
              <a:t>操作称为</a:t>
            </a:r>
            <a:r>
              <a:rPr lang="zh-CN" altLang="zh-CN" b="1" dirty="0">
                <a:solidFill>
                  <a:srgbClr val="FFFF00"/>
                </a:solidFill>
              </a:rPr>
              <a:t>互斥</a:t>
            </a:r>
            <a:r>
              <a:rPr lang="en-US" altLang="zh-CN" b="1" dirty="0">
                <a:solidFill>
                  <a:srgbClr val="FFFF00"/>
                </a:solidFill>
              </a:rPr>
              <a:t>(mutual exclusion)</a:t>
            </a:r>
            <a:r>
              <a:rPr lang="zh-CN" altLang="en-US" b="1" dirty="0"/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4603599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要实现互斥，需要利用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机制。常见的锁分为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排他锁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exclusive 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共享锁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shared 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b="1" dirty="0">
                <a:latin typeface="+mn-lt"/>
              </a:rPr>
              <a:t>。</a:t>
            </a:r>
            <a:endParaRPr lang="en-US" altLang="zh-CN" b="1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排他锁用于互斥操作。如果线程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latin typeface="+mn-lt"/>
              </a:rPr>
              <a:t>对资源</a:t>
            </a:r>
            <a:r>
              <a:rPr lang="en-US" altLang="zh-CN" dirty="0">
                <a:latin typeface="+mn-lt"/>
              </a:rPr>
              <a:t>d</a:t>
            </a:r>
            <a:r>
              <a:rPr lang="zh-CN" altLang="zh-CN" dirty="0">
                <a:latin typeface="+mn-lt"/>
              </a:rPr>
              <a:t>成功地加上了排他锁，那么称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拥有</a:t>
            </a:r>
            <a:r>
              <a:rPr lang="zh-CN" altLang="zh-CN" dirty="0">
                <a:latin typeface="+mn-lt"/>
              </a:rPr>
              <a:t>这把锁。此种情况下，系统会拒绝其它所有加锁申请，并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阻塞</a:t>
            </a:r>
            <a:r>
              <a:rPr lang="zh-CN" altLang="zh-CN" dirty="0">
                <a:latin typeface="+mn-lt"/>
              </a:rPr>
              <a:t>申请者，直到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解锁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unlock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为止。此后，被阻塞的线程（中的一个或一些）将得到调度。</a:t>
            </a:r>
          </a:p>
          <a:p>
            <a:pPr algn="just"/>
            <a:r>
              <a:rPr lang="zh-CN" altLang="zh-CN" dirty="0">
                <a:latin typeface="+mn-lt"/>
              </a:rPr>
              <a:t>共享锁用于共享操作。如果线程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latin typeface="+mn-lt"/>
              </a:rPr>
              <a:t>对资源</a:t>
            </a:r>
            <a:r>
              <a:rPr lang="en-US" altLang="zh-CN" dirty="0">
                <a:latin typeface="+mn-lt"/>
              </a:rPr>
              <a:t>d</a:t>
            </a:r>
            <a:r>
              <a:rPr lang="zh-CN" altLang="zh-CN" dirty="0">
                <a:latin typeface="+mn-lt"/>
              </a:rPr>
              <a:t>成功地加上了共享锁，那么其它所有的加共享锁的申请都会被接受；但加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排他</a:t>
            </a:r>
            <a:r>
              <a:rPr lang="zh-CN" altLang="zh-CN" dirty="0">
                <a:latin typeface="+mn-lt"/>
              </a:rPr>
              <a:t>锁的申请将会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被拒绝</a:t>
            </a:r>
            <a:r>
              <a:rPr lang="zh-CN" altLang="zh-CN" dirty="0">
                <a:latin typeface="+mn-lt"/>
              </a:rPr>
              <a:t>，直到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latin typeface="+mn-lt"/>
              </a:rPr>
              <a:t>解锁为止。</a:t>
            </a:r>
            <a:endParaRPr lang="en-US" altLang="zh-CN" dirty="0">
              <a:latin typeface="+mn-lt"/>
            </a:endParaRPr>
          </a:p>
          <a:p>
            <a:pPr marL="0" indent="0" algn="just">
              <a:buNone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3370</Words>
  <Application>Microsoft Office PowerPoint</Application>
  <PresentationFormat>宽屏</PresentationFormat>
  <Paragraphs>388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719</cp:revision>
  <dcterms:created xsi:type="dcterms:W3CDTF">2019-01-26T01:53:38Z</dcterms:created>
  <dcterms:modified xsi:type="dcterms:W3CDTF">2019-07-05T07:12:57Z</dcterms:modified>
</cp:coreProperties>
</file>