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83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0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2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8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97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2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0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71BFD3-BEAF-442E-8731-299F34A991A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1CD3C6-39F1-4D7A-80BA-32F6ACA42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5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数组和函数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第一次补习课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47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函数的形参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如果要改变实参，那么最佳解决方案就是将形参设为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a)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++</a:t>
            </a:r>
            <a:r>
              <a:rPr lang="zh-CN" altLang="en-US" dirty="0" smtClean="0"/>
              <a:t>*</a:t>
            </a:r>
            <a:r>
              <a:rPr lang="en-US" altLang="zh-CN" dirty="0" smtClean="0"/>
              <a:t>a;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pPr marL="0" indent="0">
              <a:buNone/>
            </a:pPr>
            <a:r>
              <a:rPr lang="en-US" altLang="zh-CN" dirty="0" smtClean="0"/>
              <a:t>f(&amp;x);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64036" y="3232308"/>
            <a:ext cx="1144694" cy="365760"/>
            <a:chOff x="4619413" y="3528907"/>
            <a:chExt cx="1144694" cy="365760"/>
          </a:xfrm>
        </p:grpSpPr>
        <p:sp>
          <p:nvSpPr>
            <p:cNvPr id="4" name="矩形 3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x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08730" y="4581630"/>
            <a:ext cx="1144694" cy="365760"/>
            <a:chOff x="4619413" y="3528907"/>
            <a:chExt cx="1144694" cy="365760"/>
          </a:xfrm>
        </p:grpSpPr>
        <p:sp>
          <p:nvSpPr>
            <p:cNvPr id="8" name="矩形 7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&amp;x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93605" y="4581630"/>
            <a:ext cx="1144694" cy="365760"/>
            <a:chOff x="4619413" y="3528907"/>
            <a:chExt cx="1144694" cy="365760"/>
          </a:xfrm>
        </p:grpSpPr>
        <p:sp>
          <p:nvSpPr>
            <p:cNvPr id="11" name="矩形 10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&amp;x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64035" y="3232307"/>
            <a:ext cx="1144694" cy="365760"/>
            <a:chOff x="4619413" y="3528907"/>
            <a:chExt cx="1144694" cy="365760"/>
          </a:xfrm>
        </p:grpSpPr>
        <p:sp>
          <p:nvSpPr>
            <p:cNvPr id="14" name="矩形 13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7" name="曲线连接符 16"/>
          <p:cNvCxnSpPr>
            <a:stCxn id="11" idx="0"/>
            <a:endCxn id="4" idx="2"/>
          </p:cNvCxnSpPr>
          <p:nvPr/>
        </p:nvCxnSpPr>
        <p:spPr>
          <a:xfrm rot="5400000" flipH="1" flipV="1">
            <a:off x="6296453" y="3504634"/>
            <a:ext cx="983562" cy="11704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0"/>
            <a:endCxn id="4" idx="2"/>
          </p:cNvCxnSpPr>
          <p:nvPr/>
        </p:nvCxnSpPr>
        <p:spPr>
          <a:xfrm rot="16200000" flipV="1">
            <a:off x="7454016" y="3517502"/>
            <a:ext cx="983562" cy="1144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函数的形参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如果形参是个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a)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a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*x; //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是个野指针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f(x);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</a:rPr>
              <a:t>仍然是野指针，且分配的内存再也无法访问到了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例：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fun.c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64036" y="3232308"/>
            <a:ext cx="1144694" cy="365760"/>
            <a:chOff x="4619413" y="3528907"/>
            <a:chExt cx="1144694" cy="365760"/>
          </a:xfrm>
        </p:grpSpPr>
        <p:sp>
          <p:nvSpPr>
            <p:cNvPr id="4" name="矩形 3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?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x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64036" y="4580386"/>
            <a:ext cx="1144694" cy="365760"/>
            <a:chOff x="4619413" y="3528907"/>
            <a:chExt cx="1144694" cy="365760"/>
          </a:xfrm>
        </p:grpSpPr>
        <p:sp>
          <p:nvSpPr>
            <p:cNvPr id="8" name="矩形 7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?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62682" y="4580385"/>
            <a:ext cx="1144694" cy="365760"/>
            <a:chOff x="4619413" y="3528907"/>
            <a:chExt cx="1144694" cy="365760"/>
          </a:xfrm>
        </p:grpSpPr>
        <p:sp>
          <p:nvSpPr>
            <p:cNvPr id="11" name="矩形 10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531690" y="4580386"/>
            <a:ext cx="1144694" cy="365760"/>
            <a:chOff x="4619413" y="3528907"/>
            <a:chExt cx="1144694" cy="365760"/>
          </a:xfrm>
        </p:grpSpPr>
        <p:sp>
          <p:nvSpPr>
            <p:cNvPr id="14" name="矩形 13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曲线连接符 18"/>
          <p:cNvCxnSpPr>
            <a:stCxn id="4" idx="0"/>
          </p:cNvCxnSpPr>
          <p:nvPr/>
        </p:nvCxnSpPr>
        <p:spPr>
          <a:xfrm rot="5400000" flipH="1" flipV="1">
            <a:off x="7262543" y="2671651"/>
            <a:ext cx="671565" cy="449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586134" y="2220408"/>
            <a:ext cx="527304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曲线连接符 21"/>
          <p:cNvCxnSpPr/>
          <p:nvPr/>
        </p:nvCxnSpPr>
        <p:spPr>
          <a:xfrm rot="5400000" flipH="1" flipV="1">
            <a:off x="7250352" y="4019728"/>
            <a:ext cx="671565" cy="449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573943" y="3568485"/>
            <a:ext cx="527304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曲线连接符 23"/>
          <p:cNvCxnSpPr>
            <a:stCxn id="8" idx="3"/>
            <a:endCxn id="14" idx="1"/>
          </p:cNvCxnSpPr>
          <p:nvPr/>
        </p:nvCxnSpPr>
        <p:spPr>
          <a:xfrm>
            <a:off x="7708730" y="4763266"/>
            <a:ext cx="129709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函数的形参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解决方案：传递</a:t>
            </a:r>
            <a:r>
              <a:rPr lang="zh-CN" altLang="en-US" b="1" dirty="0" smtClean="0">
                <a:solidFill>
                  <a:srgbClr val="FF0000"/>
                </a:solidFill>
              </a:rPr>
              <a:t>指针的指针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**</a:t>
            </a:r>
            <a:r>
              <a:rPr lang="en-US" altLang="zh-CN" dirty="0" smtClean="0"/>
              <a:t>a)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*</a:t>
            </a:r>
            <a:r>
              <a:rPr lang="en-US" altLang="zh-CN" dirty="0" smtClean="0"/>
              <a:t>a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*x; //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是个野指针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f(&amp;x);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fun2.c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64036" y="3232308"/>
            <a:ext cx="1144694" cy="365760"/>
            <a:chOff x="4619413" y="3528907"/>
            <a:chExt cx="1144694" cy="365760"/>
          </a:xfrm>
        </p:grpSpPr>
        <p:sp>
          <p:nvSpPr>
            <p:cNvPr id="4" name="矩形 3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?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x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64036" y="4580386"/>
            <a:ext cx="1144694" cy="365760"/>
            <a:chOff x="4619413" y="3528907"/>
            <a:chExt cx="1144694" cy="365760"/>
          </a:xfrm>
        </p:grpSpPr>
        <p:sp>
          <p:nvSpPr>
            <p:cNvPr id="8" name="矩形 7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&amp;x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64036" y="3232307"/>
            <a:ext cx="1144694" cy="365760"/>
            <a:chOff x="4619413" y="3528907"/>
            <a:chExt cx="1144694" cy="365760"/>
          </a:xfrm>
        </p:grpSpPr>
        <p:sp>
          <p:nvSpPr>
            <p:cNvPr id="11" name="矩形 10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531690" y="4580386"/>
            <a:ext cx="1144694" cy="365760"/>
            <a:chOff x="4619413" y="3528907"/>
            <a:chExt cx="1144694" cy="365760"/>
          </a:xfrm>
        </p:grpSpPr>
        <p:sp>
          <p:nvSpPr>
            <p:cNvPr id="14" name="矩形 13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曲线连接符 18"/>
          <p:cNvCxnSpPr>
            <a:stCxn id="4" idx="0"/>
          </p:cNvCxnSpPr>
          <p:nvPr/>
        </p:nvCxnSpPr>
        <p:spPr>
          <a:xfrm rot="5400000" flipH="1" flipV="1">
            <a:off x="7262543" y="2671651"/>
            <a:ext cx="671565" cy="449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586134" y="2220408"/>
            <a:ext cx="527304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曲线连接符 21"/>
          <p:cNvCxnSpPr>
            <a:endCxn id="4" idx="2"/>
          </p:cNvCxnSpPr>
          <p:nvPr/>
        </p:nvCxnSpPr>
        <p:spPr>
          <a:xfrm rot="5400000" flipH="1" flipV="1">
            <a:off x="6876196" y="4083132"/>
            <a:ext cx="982318" cy="121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3"/>
            <a:endCxn id="14" idx="1"/>
          </p:cNvCxnSpPr>
          <p:nvPr/>
        </p:nvCxnSpPr>
        <p:spPr>
          <a:xfrm>
            <a:off x="7708730" y="3415188"/>
            <a:ext cx="1297094" cy="13480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简单地说，递归就是函数自己直接或间接调用自己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实际上，递归可以看做是一种特殊的函数嵌套调用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3393440"/>
            <a:ext cx="2479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f()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if 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cond</a:t>
            </a:r>
            <a:r>
              <a:rPr lang="en-US" altLang="zh-CN" sz="1600" dirty="0" smtClean="0">
                <a:latin typeface="Consolas" panose="020B0609020204030204" pitchFamily="49" charset="0"/>
              </a:rPr>
              <a:t>) return;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f(); //</a:t>
            </a:r>
            <a:r>
              <a:rPr lang="zh-CN" altLang="en-US" sz="1600" dirty="0" smtClean="0">
                <a:latin typeface="Consolas" panose="020B0609020204030204" pitchFamily="49" charset="0"/>
              </a:rPr>
              <a:t>递归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0559" y="3393440"/>
            <a:ext cx="2479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f()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if 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cond</a:t>
            </a:r>
            <a:r>
              <a:rPr lang="en-US" altLang="zh-CN" sz="1600" dirty="0" smtClean="0">
                <a:latin typeface="Consolas" panose="020B0609020204030204" pitchFamily="49" charset="0"/>
              </a:rPr>
              <a:t>) return;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f(); //</a:t>
            </a:r>
            <a:r>
              <a:rPr lang="zh-CN" altLang="en-US" sz="1600" dirty="0" smtClean="0">
                <a:latin typeface="Consolas" panose="020B0609020204030204" pitchFamily="49" charset="0"/>
              </a:rPr>
              <a:t>递归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9598" y="3393440"/>
            <a:ext cx="2479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f()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if 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cond</a:t>
            </a:r>
            <a:r>
              <a:rPr lang="en-US" altLang="zh-CN" sz="1600" dirty="0" smtClean="0">
                <a:latin typeface="Consolas" panose="020B0609020204030204" pitchFamily="49" charset="0"/>
              </a:rPr>
              <a:t>) return;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f(); //</a:t>
            </a:r>
            <a:r>
              <a:rPr lang="zh-CN" altLang="en-US" sz="1600" dirty="0" smtClean="0">
                <a:latin typeface="Consolas" panose="020B0609020204030204" pitchFamily="49" charset="0"/>
              </a:rPr>
              <a:t>递归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68637" y="3393440"/>
            <a:ext cx="2479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f()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if 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cond</a:t>
            </a:r>
            <a:r>
              <a:rPr lang="en-US" altLang="zh-CN" sz="1600" dirty="0" smtClean="0">
                <a:latin typeface="Consolas" panose="020B0609020204030204" pitchFamily="49" charset="0"/>
              </a:rPr>
              <a:t>) return;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f(); //</a:t>
            </a:r>
            <a:r>
              <a:rPr lang="zh-CN" altLang="en-US" sz="1600" dirty="0" smtClean="0">
                <a:latin typeface="Consolas" panose="020B0609020204030204" pitchFamily="49" charset="0"/>
              </a:rPr>
              <a:t>递归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517227" y="3630507"/>
            <a:ext cx="1794933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94665" y="3656724"/>
            <a:ext cx="1794933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73704" y="3656724"/>
            <a:ext cx="1794933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219950" y="4118188"/>
            <a:ext cx="3452372" cy="6146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654385" y="4519010"/>
            <a:ext cx="2316648" cy="2137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175346" y="4548891"/>
            <a:ext cx="2316648" cy="1839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函数递归的特点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递归隐含了循环结构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用相同的方法处理低一级的问题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在问题的边界处有固定方案，并在此处返回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461685" y="3467947"/>
            <a:ext cx="3868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long fact(long 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(n == 0) return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n *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fact(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n-1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61058" y="3467947"/>
            <a:ext cx="3868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long fact(long 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(n </a:t>
            </a:r>
            <a:r>
              <a:rPr lang="en-US" altLang="zh-CN" dirty="0" smtClean="0">
                <a:latin typeface="Consolas" panose="020B0609020204030204" pitchFamily="49" charset="0"/>
              </a:rPr>
              <a:t>!= </a:t>
            </a:r>
            <a:r>
              <a:rPr lang="en-US" altLang="zh-CN" dirty="0">
                <a:latin typeface="Consolas" panose="020B0609020204030204" pitchFamily="49" charset="0"/>
              </a:rPr>
              <a:t>0)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    return </a:t>
            </a:r>
            <a:r>
              <a:rPr lang="en-US" altLang="zh-CN" dirty="0">
                <a:latin typeface="Consolas" panose="020B0609020204030204" pitchFamily="49" charset="0"/>
              </a:rPr>
              <a:t>n *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fact(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n-1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</a:rPr>
              <a:t>return 1;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例：数组求和</a:t>
            </a:r>
            <a:r>
              <a:rPr lang="en-US" altLang="zh-CN" dirty="0" err="1" smtClean="0"/>
              <a:t>rec.c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strlen.c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34085"/>
              </p:ext>
            </p:extLst>
          </p:nvPr>
        </p:nvGraphicFramePr>
        <p:xfrm>
          <a:off x="1670914" y="2529154"/>
          <a:ext cx="8594730" cy="89494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144680340"/>
                    </a:ext>
                  </a:extLst>
                </a:gridCol>
              </a:tblGrid>
              <a:tr h="8949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8152" y="2715016"/>
            <a:ext cx="53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onsolas" panose="020B0609020204030204" pitchFamily="49" charset="0"/>
              </a:rPr>
              <a:t>a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679170"/>
              </p:ext>
            </p:extLst>
          </p:nvPr>
        </p:nvGraphicFramePr>
        <p:xfrm>
          <a:off x="1670914" y="2158531"/>
          <a:ext cx="8594730" cy="3986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144680340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50949"/>
              </p:ext>
            </p:extLst>
          </p:nvPr>
        </p:nvGraphicFramePr>
        <p:xfrm>
          <a:off x="1664140" y="4229261"/>
          <a:ext cx="859473" cy="89494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</a:tblGrid>
              <a:tr h="8949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27494" y="5124206"/>
            <a:ext cx="9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onsolas" panose="020B0609020204030204" pitchFamily="49" charset="0"/>
              </a:rPr>
              <a:t>a[0]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779988"/>
              </p:ext>
            </p:extLst>
          </p:nvPr>
        </p:nvGraphicFramePr>
        <p:xfrm>
          <a:off x="1664140" y="3858638"/>
          <a:ext cx="859473" cy="3986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456199"/>
              </p:ext>
            </p:extLst>
          </p:nvPr>
        </p:nvGraphicFramePr>
        <p:xfrm>
          <a:off x="2720780" y="4229261"/>
          <a:ext cx="7735257" cy="89494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</a:tblGrid>
              <a:tr h="8949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23613" y="5124206"/>
            <a:ext cx="125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onsolas" panose="020B0609020204030204" pitchFamily="49" charset="0"/>
              </a:rPr>
              <a:t>a+1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129333"/>
              </p:ext>
            </p:extLst>
          </p:nvPr>
        </p:nvGraphicFramePr>
        <p:xfrm>
          <a:off x="2720780" y="3858638"/>
          <a:ext cx="7735257" cy="3986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92352"/>
              </p:ext>
            </p:extLst>
          </p:nvPr>
        </p:nvGraphicFramePr>
        <p:xfrm>
          <a:off x="1664140" y="4229261"/>
          <a:ext cx="8594730" cy="89494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144680340"/>
                    </a:ext>
                  </a:extLst>
                </a:gridCol>
              </a:tblGrid>
              <a:tr h="8949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64140" y="2096549"/>
            <a:ext cx="341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a[10];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1378" y="4415123"/>
            <a:ext cx="53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onsolas" panose="020B0609020204030204" pitchFamily="49" charset="0"/>
              </a:rPr>
              <a:t>a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85121"/>
              </p:ext>
            </p:extLst>
          </p:nvPr>
        </p:nvGraphicFramePr>
        <p:xfrm>
          <a:off x="1664140" y="3858638"/>
          <a:ext cx="8594730" cy="3986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144680340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64139" y="2729459"/>
            <a:ext cx="853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a</a:t>
            </a:r>
            <a:r>
              <a:rPr lang="zh-CN" altLang="en-US" sz="2400" dirty="0" smtClean="0">
                <a:latin typeface="Consolas" panose="020B0609020204030204" pitchFamily="49" charset="0"/>
              </a:rPr>
              <a:t>的类型是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[10]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这种类型的详细描述是：一维数组，长度为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，基类型是</a:t>
            </a:r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endParaRPr lang="zh-CN" alt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189970"/>
              </p:ext>
            </p:extLst>
          </p:nvPr>
        </p:nvGraphicFramePr>
        <p:xfrm>
          <a:off x="1664140" y="3334064"/>
          <a:ext cx="8594730" cy="89494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144680340"/>
                    </a:ext>
                  </a:extLst>
                </a:gridCol>
              </a:tblGrid>
              <a:tr h="8949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64140" y="2096549"/>
            <a:ext cx="341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a[10];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1378" y="3519926"/>
            <a:ext cx="53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onsolas" panose="020B0609020204030204" pitchFamily="49" charset="0"/>
              </a:rPr>
              <a:t>a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73849"/>
              </p:ext>
            </p:extLst>
          </p:nvPr>
        </p:nvGraphicFramePr>
        <p:xfrm>
          <a:off x="1664140" y="2963441"/>
          <a:ext cx="8594730" cy="3986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947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1144680340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64140" y="4741535"/>
            <a:ext cx="8594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</a:rPr>
              <a:t>数组名</a:t>
            </a:r>
            <a:r>
              <a:rPr lang="en-US" altLang="zh-CN" sz="2400" dirty="0" smtClean="0">
                <a:latin typeface="Consolas" panose="020B0609020204030204" pitchFamily="49" charset="0"/>
              </a:rPr>
              <a:t>a</a:t>
            </a:r>
            <a:r>
              <a:rPr lang="zh-CN" altLang="en-US" sz="2400" dirty="0" smtClean="0">
                <a:latin typeface="Consolas" panose="020B0609020204030204" pitchFamily="49" charset="0"/>
              </a:rPr>
              <a:t>可以这么理解（这是</a:t>
            </a:r>
            <a:r>
              <a:rPr lang="en-US" altLang="zh-CN" sz="2400" dirty="0" smtClean="0">
                <a:latin typeface="Consolas" panose="020B0609020204030204" pitchFamily="49" charset="0"/>
              </a:rPr>
              <a:t>C</a:t>
            </a:r>
            <a:r>
              <a:rPr lang="zh-CN" altLang="en-US" sz="2400" dirty="0" smtClean="0">
                <a:latin typeface="Consolas" panose="020B0609020204030204" pitchFamily="49" charset="0"/>
              </a:rPr>
              <a:t>语言的规定，不能用代码改变）：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en-US" altLang="zh-CN" sz="2400" b="1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400" b="1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a ≡ &amp;a[0]</a:t>
            </a:r>
            <a:endParaRPr lang="zh-CN" alt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4140" y="2096549"/>
            <a:ext cx="341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a[4][10];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0374" y="4726697"/>
            <a:ext cx="53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onsolas" panose="020B0609020204030204" pitchFamily="49" charset="0"/>
              </a:rPr>
              <a:t>a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036674"/>
              </p:ext>
            </p:extLst>
          </p:nvPr>
        </p:nvGraphicFramePr>
        <p:xfrm>
          <a:off x="2734327" y="3777358"/>
          <a:ext cx="5759430" cy="3986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594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144680340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64139" y="2729459"/>
            <a:ext cx="853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a</a:t>
            </a:r>
            <a:r>
              <a:rPr lang="zh-CN" altLang="en-US" sz="2400" dirty="0" smtClean="0">
                <a:latin typeface="Consolas" panose="020B0609020204030204" pitchFamily="49" charset="0"/>
              </a:rPr>
              <a:t>的类型是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[4][10]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这种类型的详细描述是：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二</a:t>
            </a:r>
            <a:r>
              <a:rPr lang="zh-CN" alt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维数组，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行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列，基类型是</a:t>
            </a:r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endParaRPr lang="zh-CN" alt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234030"/>
              </p:ext>
            </p:extLst>
          </p:nvPr>
        </p:nvGraphicFramePr>
        <p:xfrm>
          <a:off x="2734327" y="4232311"/>
          <a:ext cx="5759430" cy="189974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5943">
                  <a:extLst>
                    <a:ext uri="{9D8B030D-6E8A-4147-A177-3AD203B41FA5}">
                      <a16:colId xmlns:a16="http://schemas.microsoft.com/office/drawing/2014/main" val="1248737264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248449067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05740635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08118846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623832707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688937770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29112906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73551235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158345369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21987568"/>
                    </a:ext>
                  </a:extLst>
                </a:gridCol>
              </a:tblGrid>
              <a:tr h="5295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24855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7520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11592"/>
                  </a:ext>
                </a:extLst>
              </a:tr>
              <a:tr h="4567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0035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14120"/>
              </p:ext>
            </p:extLst>
          </p:nvPr>
        </p:nvGraphicFramePr>
        <p:xfrm>
          <a:off x="2174240" y="4232311"/>
          <a:ext cx="508000" cy="18997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24906126"/>
                    </a:ext>
                  </a:extLst>
                </a:gridCol>
              </a:tblGrid>
              <a:tr h="474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66313"/>
                  </a:ext>
                </a:extLst>
              </a:tr>
              <a:tr h="474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83015"/>
                  </a:ext>
                </a:extLst>
              </a:tr>
              <a:tr h="474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213566"/>
                  </a:ext>
                </a:extLst>
              </a:tr>
              <a:tr h="474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2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4140" y="2096549"/>
            <a:ext cx="341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a[4][10];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5840" y="4597848"/>
            <a:ext cx="53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onsolas" panose="020B0609020204030204" pitchFamily="49" charset="0"/>
              </a:rPr>
              <a:t>a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384943"/>
              </p:ext>
            </p:extLst>
          </p:nvPr>
        </p:nvGraphicFramePr>
        <p:xfrm>
          <a:off x="2869793" y="3648509"/>
          <a:ext cx="5759430" cy="3986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5943">
                  <a:extLst>
                    <a:ext uri="{9D8B030D-6E8A-4147-A177-3AD203B41FA5}">
                      <a16:colId xmlns:a16="http://schemas.microsoft.com/office/drawing/2014/main" val="2333965595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354525674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999075063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836099969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24509816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223260611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012247727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83793724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52342605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144680340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696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64139" y="2729459"/>
            <a:ext cx="853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a</a:t>
            </a:r>
            <a:r>
              <a:rPr lang="zh-CN" altLang="en-US" sz="2400" dirty="0" smtClean="0">
                <a:latin typeface="Consolas" panose="020B0609020204030204" pitchFamily="49" charset="0"/>
              </a:rPr>
              <a:t>可以视为是一个长度为</a:t>
            </a:r>
            <a:r>
              <a:rPr lang="en-US" altLang="zh-C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400" dirty="0" smtClean="0">
                <a:latin typeface="Consolas" panose="020B0609020204030204" pitchFamily="49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一维数组</a:t>
            </a:r>
            <a:r>
              <a:rPr lang="zh-CN" altLang="en-US" sz="2400" dirty="0" smtClean="0">
                <a:latin typeface="Consolas" panose="020B0609020204030204" pitchFamily="49" charset="0"/>
              </a:rPr>
              <a:t>，即它的每一行都是一个一维数组。这个一维数组的类型是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[10]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387830"/>
              </p:ext>
            </p:extLst>
          </p:nvPr>
        </p:nvGraphicFramePr>
        <p:xfrm>
          <a:off x="2869793" y="4103462"/>
          <a:ext cx="5759430" cy="5295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75943">
                  <a:extLst>
                    <a:ext uri="{9D8B030D-6E8A-4147-A177-3AD203B41FA5}">
                      <a16:colId xmlns:a16="http://schemas.microsoft.com/office/drawing/2014/main" val="1248737264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248449067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05740635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08118846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623832707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688937770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29112906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73551235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158345369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21987568"/>
                    </a:ext>
                  </a:extLst>
                </a:gridCol>
              </a:tblGrid>
              <a:tr h="5295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2485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07602"/>
              </p:ext>
            </p:extLst>
          </p:nvPr>
        </p:nvGraphicFramePr>
        <p:xfrm>
          <a:off x="2309706" y="4103460"/>
          <a:ext cx="508000" cy="21180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24906126"/>
                    </a:ext>
                  </a:extLst>
                </a:gridCol>
              </a:tblGrid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66313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83015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213566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9193"/>
                  </a:ext>
                </a:extLst>
              </a:tr>
            </a:tbl>
          </a:graphicData>
        </a:graphic>
      </p:graphicFrame>
      <p:graphicFrame>
        <p:nvGraphicFramePr>
          <p:cNvPr id="11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875250"/>
              </p:ext>
            </p:extLst>
          </p:nvPr>
        </p:nvGraphicFramePr>
        <p:xfrm>
          <a:off x="2869793" y="4632984"/>
          <a:ext cx="5759430" cy="52952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75943">
                  <a:extLst>
                    <a:ext uri="{9D8B030D-6E8A-4147-A177-3AD203B41FA5}">
                      <a16:colId xmlns:a16="http://schemas.microsoft.com/office/drawing/2014/main" val="1248737264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248449067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05740635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08118846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623832707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688937770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29112906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73551235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158345369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21987568"/>
                    </a:ext>
                  </a:extLst>
                </a:gridCol>
              </a:tblGrid>
              <a:tr h="5295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24855"/>
                  </a:ext>
                </a:extLst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097747"/>
              </p:ext>
            </p:extLst>
          </p:nvPr>
        </p:nvGraphicFramePr>
        <p:xfrm>
          <a:off x="2869793" y="5162506"/>
          <a:ext cx="5759430" cy="52952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75943">
                  <a:extLst>
                    <a:ext uri="{9D8B030D-6E8A-4147-A177-3AD203B41FA5}">
                      <a16:colId xmlns:a16="http://schemas.microsoft.com/office/drawing/2014/main" val="1248737264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248449067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05740635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08118846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623832707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688937770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29112906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73551235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158345369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21987568"/>
                    </a:ext>
                  </a:extLst>
                </a:gridCol>
              </a:tblGrid>
              <a:tr h="5295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24855"/>
                  </a:ext>
                </a:extLst>
              </a:tr>
            </a:tbl>
          </a:graphicData>
        </a:graphic>
      </p:graphicFrame>
      <p:graphicFrame>
        <p:nvGraphicFramePr>
          <p:cNvPr id="13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64642"/>
              </p:ext>
            </p:extLst>
          </p:nvPr>
        </p:nvGraphicFramePr>
        <p:xfrm>
          <a:off x="2869793" y="5692028"/>
          <a:ext cx="5759430" cy="52952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75943">
                  <a:extLst>
                    <a:ext uri="{9D8B030D-6E8A-4147-A177-3AD203B41FA5}">
                      <a16:colId xmlns:a16="http://schemas.microsoft.com/office/drawing/2014/main" val="1248737264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248449067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057406352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08118846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623832707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1688937770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329112906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735512358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4158345369"/>
                    </a:ext>
                  </a:extLst>
                </a:gridCol>
                <a:gridCol w="575943">
                  <a:extLst>
                    <a:ext uri="{9D8B030D-6E8A-4147-A177-3AD203B41FA5}">
                      <a16:colId xmlns:a16="http://schemas.microsoft.com/office/drawing/2014/main" val="521987568"/>
                    </a:ext>
                  </a:extLst>
                </a:gridCol>
              </a:tblGrid>
              <a:tr h="5295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24855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664140" y="4741535"/>
            <a:ext cx="859473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</a:rPr>
              <a:t>数组名</a:t>
            </a:r>
            <a:r>
              <a:rPr lang="en-US" altLang="zh-CN" sz="2400" dirty="0" smtClean="0">
                <a:latin typeface="Consolas" panose="020B0609020204030204" pitchFamily="49" charset="0"/>
              </a:rPr>
              <a:t>a</a:t>
            </a:r>
            <a:r>
              <a:rPr lang="zh-CN" altLang="en-US" sz="2400" dirty="0" smtClean="0">
                <a:latin typeface="Consolas" panose="020B0609020204030204" pitchFamily="49" charset="0"/>
              </a:rPr>
              <a:t>可以这么理解（这是</a:t>
            </a:r>
            <a:r>
              <a:rPr lang="en-US" altLang="zh-CN" sz="2400" dirty="0" smtClean="0">
                <a:latin typeface="Consolas" panose="020B0609020204030204" pitchFamily="49" charset="0"/>
              </a:rPr>
              <a:t>C</a:t>
            </a:r>
            <a:r>
              <a:rPr lang="zh-CN" altLang="en-US" sz="2400" dirty="0" smtClean="0">
                <a:latin typeface="Consolas" panose="020B0609020204030204" pitchFamily="49" charset="0"/>
              </a:rPr>
              <a:t>语言的规定，不能用代码改变）：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en-US" altLang="zh-CN" sz="2400" b="1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(*a)[10] </a:t>
            </a:r>
            <a:r>
              <a:rPr lang="en-US" altLang="zh-CN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≡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&amp;a[0]</a:t>
            </a:r>
            <a:endParaRPr lang="zh-CN" alt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维数组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4140" y="2096549"/>
            <a:ext cx="82926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如果</a:t>
            </a:r>
            <a:r>
              <a:rPr lang="zh-CN" altLang="en-US" sz="2400" dirty="0" smtClean="0">
                <a:latin typeface="Consolas" panose="020B0609020204030204" pitchFamily="49" charset="0"/>
              </a:rPr>
              <a:t>有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a[4][10];</a:t>
            </a:r>
          </a:p>
          <a:p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b[10];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</a:rPr>
              <a:t>那么</a:t>
            </a:r>
            <a:r>
              <a:rPr lang="en-US" altLang="zh-CN" sz="2400" dirty="0" smtClean="0">
                <a:latin typeface="Consolas" panose="020B0609020204030204" pitchFamily="49" charset="0"/>
              </a:rPr>
              <a:t>a[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dirty="0" smtClean="0">
                <a:latin typeface="Consolas" panose="020B0609020204030204" pitchFamily="49" charset="0"/>
              </a:rPr>
              <a:t>]</a:t>
            </a:r>
            <a:r>
              <a:rPr lang="zh-CN" altLang="en-US" sz="2400" dirty="0" smtClean="0">
                <a:latin typeface="Consolas" panose="020B0609020204030204" pitchFamily="49" charset="0"/>
              </a:rPr>
              <a:t>和</a:t>
            </a:r>
            <a:r>
              <a:rPr lang="en-US" altLang="zh-CN" sz="2400" dirty="0" smtClean="0">
                <a:latin typeface="Consolas" panose="020B0609020204030204" pitchFamily="49" charset="0"/>
              </a:rPr>
              <a:t>b</a:t>
            </a:r>
            <a:r>
              <a:rPr lang="zh-CN" altLang="en-US" sz="2400" dirty="0" smtClean="0">
                <a:latin typeface="Consolas" panose="020B0609020204030204" pitchFamily="49" charset="0"/>
              </a:rPr>
              <a:t>的类型是一样的。这个类型是：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[10]</a:t>
            </a: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注：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0,1,2,3</a:t>
            </a:r>
          </a:p>
          <a:p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换句话说，</a:t>
            </a:r>
            <a:r>
              <a:rPr lang="en-US" altLang="zh-CN" sz="2400" dirty="0" smtClean="0">
                <a:latin typeface="Consolas" panose="020B0609020204030204" pitchFamily="49" charset="0"/>
              </a:rPr>
              <a:t>a[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dirty="0" smtClean="0">
                <a:latin typeface="Consolas" panose="020B0609020204030204" pitchFamily="49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</a:rPr>
              <a:t>就是一个一维数</a:t>
            </a:r>
            <a:r>
              <a:rPr lang="zh-CN" altLang="en-US" sz="2400" dirty="0" smtClean="0">
                <a:latin typeface="Consolas" panose="020B0609020204030204" pitchFamily="49" charset="0"/>
              </a:rPr>
              <a:t>组。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例：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arr2d.c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函数是一个独立的功能模块，可以多次被调用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函数的签名</a:t>
            </a:r>
            <a:r>
              <a:rPr lang="en-US" altLang="zh-CN" dirty="0" smtClean="0"/>
              <a:t>signature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70C0"/>
                </a:solidFill>
              </a:rPr>
              <a:t>void</a:t>
            </a:r>
            <a:r>
              <a:rPr lang="en-US" altLang="zh-CN" sz="2400" dirty="0"/>
              <a:t> 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print_r</a:t>
            </a:r>
            <a:r>
              <a:rPr lang="en-US" altLang="zh-CN" sz="2400" dirty="0"/>
              <a:t>(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int</a:t>
            </a:r>
            <a:r>
              <a:rPr lang="en-US" altLang="zh-CN" sz="2400" b="1" i="1" dirty="0">
                <a:solidFill>
                  <a:srgbClr val="00B050"/>
                </a:solidFill>
              </a:rPr>
              <a:t> x[][COL], 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int</a:t>
            </a:r>
            <a:r>
              <a:rPr lang="en-US" altLang="zh-CN" sz="2400" b="1" i="1" dirty="0">
                <a:solidFill>
                  <a:srgbClr val="00B050"/>
                </a:solidFill>
              </a:rPr>
              <a:t> row, 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int</a:t>
            </a:r>
            <a:r>
              <a:rPr lang="en-US" altLang="zh-CN" sz="2400" b="1" i="1" dirty="0">
                <a:solidFill>
                  <a:srgbClr val="00B050"/>
                </a:solidFill>
              </a:rPr>
              <a:t> col</a:t>
            </a:r>
            <a:r>
              <a:rPr lang="en-US" altLang="zh-CN" sz="2400" dirty="0"/>
              <a:t>)</a:t>
            </a:r>
          </a:p>
          <a:p>
            <a:pPr marL="274320" lvl="1" indent="0">
              <a:buNone/>
            </a:pPr>
            <a:endParaRPr lang="en-US" altLang="zh-CN" dirty="0" smtClean="0"/>
          </a:p>
          <a:p>
            <a:pPr marL="274320" lvl="1" indent="0">
              <a:buNone/>
            </a:pPr>
            <a:r>
              <a:rPr lang="zh-CN" altLang="en-US" dirty="0" smtClean="0"/>
              <a:t>在签名中：</a:t>
            </a:r>
            <a:endParaRPr lang="en-US" altLang="zh-CN" dirty="0"/>
          </a:p>
          <a:p>
            <a:pPr lvl="1"/>
            <a:r>
              <a:rPr lang="zh-CN" altLang="en-US" b="1" dirty="0" smtClean="0">
                <a:solidFill>
                  <a:schemeClr val="tx1"/>
                </a:solidFill>
              </a:rPr>
              <a:t>每个参数都必须给出类型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tx1"/>
                </a:solidFill>
              </a:rPr>
              <a:t>如果没有参数，则圆括号里不写任何内容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tx1"/>
                </a:solidFill>
              </a:rPr>
              <a:t>必须给出函数的返回值类型。如果不返回值，则用</a:t>
            </a:r>
            <a:r>
              <a:rPr lang="en-US" altLang="zh-CN" b="1" dirty="0" smtClean="0">
                <a:solidFill>
                  <a:schemeClr val="tx1"/>
                </a:solidFill>
              </a:rPr>
              <a:t>void</a:t>
            </a:r>
          </a:p>
          <a:p>
            <a:pPr lvl="1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函数的调用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#define ROW 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#define COL </a:t>
            </a:r>
            <a:r>
              <a:rPr lang="en-US" altLang="zh-CN" dirty="0" smtClean="0"/>
              <a:t>6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 err="1"/>
              <a:t>int</a:t>
            </a:r>
            <a:r>
              <a:rPr lang="en-US" altLang="zh-CN" dirty="0"/>
              <a:t> a[ROW][COL</a:t>
            </a:r>
            <a:r>
              <a:rPr lang="en-US" altLang="zh-CN" dirty="0" smtClean="0"/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dirty="0" err="1" smtClean="0">
                <a:solidFill>
                  <a:srgbClr val="FF0000"/>
                </a:solidFill>
              </a:rPr>
              <a:t>print_r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(a, ROW, COL)</a:t>
            </a:r>
            <a:endParaRPr lang="en-US" altLang="zh-CN" sz="2800" b="1" i="1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US" altLang="zh-CN" dirty="0" smtClean="0"/>
          </a:p>
          <a:p>
            <a:pPr marL="274320" lvl="1" indent="0">
              <a:buNone/>
            </a:pPr>
            <a:r>
              <a:rPr lang="zh-CN" altLang="en-US" dirty="0"/>
              <a:t>调用时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b="1" dirty="0" smtClean="0">
                <a:solidFill>
                  <a:schemeClr val="tx1"/>
                </a:solidFill>
              </a:rPr>
              <a:t>每个参数都</a:t>
            </a:r>
            <a:r>
              <a:rPr lang="zh-CN" altLang="en-US" b="1" dirty="0" smtClean="0">
                <a:solidFill>
                  <a:srgbClr val="FF0000"/>
                </a:solidFill>
              </a:rPr>
              <a:t>不能</a:t>
            </a:r>
            <a:r>
              <a:rPr lang="zh-CN" altLang="en-US" b="1" dirty="0" smtClean="0">
                <a:solidFill>
                  <a:schemeClr val="tx1"/>
                </a:solidFill>
              </a:rPr>
              <a:t>给出类型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不能</a:t>
            </a:r>
            <a:r>
              <a:rPr lang="zh-CN" altLang="en-US" b="1" dirty="0" smtClean="0">
                <a:solidFill>
                  <a:schemeClr val="tx1"/>
                </a:solidFill>
              </a:rPr>
              <a:t>给出函数的返回值类型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函数的形参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语言采用</a:t>
            </a:r>
            <a:r>
              <a:rPr lang="zh-CN" altLang="en-US" b="1" dirty="0" smtClean="0">
                <a:solidFill>
                  <a:srgbClr val="FF0000"/>
                </a:solidFill>
              </a:rPr>
              <a:t>传值调用</a:t>
            </a:r>
            <a:r>
              <a:rPr lang="en-US" altLang="zh-CN" b="1" dirty="0" smtClean="0">
                <a:solidFill>
                  <a:srgbClr val="FF0000"/>
                </a:solidFill>
              </a:rPr>
              <a:t>(Call by value)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因此，任何类型的形参都是实参的</a:t>
            </a:r>
            <a:r>
              <a:rPr lang="zh-CN" altLang="en-US" b="1" dirty="0" smtClean="0">
                <a:solidFill>
                  <a:srgbClr val="FF0000"/>
                </a:solidFill>
              </a:rPr>
              <a:t>副本</a:t>
            </a:r>
            <a:r>
              <a:rPr lang="zh-CN" altLang="en-US" dirty="0" smtClean="0">
                <a:solidFill>
                  <a:schemeClr val="tx1"/>
                </a:solidFill>
              </a:rPr>
              <a:t>，指针也不例外</a:t>
            </a:r>
            <a:r>
              <a:rPr lang="zh-CN" altLang="en-US" dirty="0" smtClean="0"/>
              <a:t>。也就是说，</a:t>
            </a:r>
            <a:r>
              <a:rPr lang="zh-CN" altLang="en-US" b="1" dirty="0">
                <a:solidFill>
                  <a:srgbClr val="FF0000"/>
                </a:solidFill>
              </a:rPr>
              <a:t>改变形参不会影响</a:t>
            </a:r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endParaRPr lang="en-US" altLang="zh-CN" dirty="0"/>
          </a:p>
          <a:p>
            <a:pPr lvl="1"/>
            <a:r>
              <a:rPr lang="zh-CN" altLang="en-US" dirty="0" smtClean="0"/>
              <a:t>如果要改变实参，那么最佳解决方案就是将形参设为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++a;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pPr marL="0" indent="0">
              <a:buNone/>
            </a:pPr>
            <a:r>
              <a:rPr lang="en-US" altLang="zh-CN" dirty="0" smtClean="0"/>
              <a:t>f(x);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63498" y="3821588"/>
            <a:ext cx="1144694" cy="365760"/>
            <a:chOff x="4619413" y="3528907"/>
            <a:chExt cx="1144694" cy="365760"/>
          </a:xfrm>
        </p:grpSpPr>
        <p:sp>
          <p:nvSpPr>
            <p:cNvPr id="4" name="矩形 3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x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77818" y="3821588"/>
            <a:ext cx="1144694" cy="365760"/>
            <a:chOff x="4619413" y="3528907"/>
            <a:chExt cx="1144694" cy="365760"/>
          </a:xfrm>
        </p:grpSpPr>
        <p:sp>
          <p:nvSpPr>
            <p:cNvPr id="8" name="矩形 7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77818" y="3821588"/>
            <a:ext cx="1144694" cy="365760"/>
            <a:chOff x="4619413" y="3528907"/>
            <a:chExt cx="1144694" cy="365760"/>
          </a:xfrm>
        </p:grpSpPr>
        <p:sp>
          <p:nvSpPr>
            <p:cNvPr id="11" name="矩形 10"/>
            <p:cNvSpPr/>
            <p:nvPr/>
          </p:nvSpPr>
          <p:spPr>
            <a:xfrm>
              <a:off x="5093547" y="3528907"/>
              <a:ext cx="67056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19413" y="3528907"/>
              <a:ext cx="47413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8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243</TotalTime>
  <Words>842</Words>
  <Application>Microsoft Office PowerPoint</Application>
  <PresentationFormat>宽屏</PresentationFormat>
  <Paragraphs>236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Century Schoolbook</vt:lpstr>
      <vt:lpstr>宋体</vt:lpstr>
      <vt:lpstr>Arial</vt:lpstr>
      <vt:lpstr>Consolas</vt:lpstr>
      <vt:lpstr>Wingdings 2</vt:lpstr>
      <vt:lpstr>View</vt:lpstr>
      <vt:lpstr>数组和函数</vt:lpstr>
      <vt:lpstr>一维数组</vt:lpstr>
      <vt:lpstr>一维数组</vt:lpstr>
      <vt:lpstr>二维数组</vt:lpstr>
      <vt:lpstr>二维数组</vt:lpstr>
      <vt:lpstr>二维数组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数组和函数</dc:title>
  <dc:creator>Bai Zhongjian</dc:creator>
  <cp:lastModifiedBy>Bai Zhongjian</cp:lastModifiedBy>
  <cp:revision>73</cp:revision>
  <dcterms:created xsi:type="dcterms:W3CDTF">2020-12-09T06:32:17Z</dcterms:created>
  <dcterms:modified xsi:type="dcterms:W3CDTF">2020-12-09T10:36:16Z</dcterms:modified>
</cp:coreProperties>
</file>