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43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8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9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</a:defRPr>
            </a:lvl3pPr>
            <a:lvl4pPr>
              <a:defRPr sz="1600">
                <a:latin typeface="Consolas" panose="020B0609020204030204" pitchFamily="49" charset="0"/>
              </a:defRPr>
            </a:lvl4pPr>
            <a:lvl5pPr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282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2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1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8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37A944-AD0B-4810-81D1-918FE4BEAF5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951A4A8-5A4B-4663-8E71-D6E215985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9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55405-CA57-4EF8-BA1A-CBB609214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指针和它的朋友们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136635-8A72-4DEE-8119-8A8A6704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7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7A45-0DDC-464E-838E-696E26F7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6C89-5D0F-4574-B296-95F54DBA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一旦指针和一维数组建立联系，那么就有如下等价关系成立：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a[10], </a:t>
            </a:r>
            <a:r>
              <a:rPr lang="en-US" altLang="zh-CN" sz="2400" b="1" i="1" dirty="0">
                <a:solidFill>
                  <a:srgbClr val="FF0000"/>
                </a:solidFill>
              </a:rPr>
              <a:t>*p = a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70C0"/>
                </a:solidFill>
              </a:rPr>
              <a:t>p</a:t>
            </a:r>
            <a:r>
              <a:rPr lang="zh-CN" altLang="en-US" sz="2400" b="1" i="1" dirty="0">
                <a:solidFill>
                  <a:srgbClr val="0070C0"/>
                </a:solidFill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</a:t>
            </a:r>
            <a:r>
              <a:rPr lang="zh-CN" altLang="en-US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2400" b="1" i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70C0"/>
                </a:solidFill>
              </a:rPr>
              <a:t>p[</a:t>
            </a:r>
            <a:r>
              <a:rPr lang="en-US" altLang="zh-CN" sz="2400" b="1" i="1" dirty="0" err="1">
                <a:solidFill>
                  <a:srgbClr val="0070C0"/>
                </a:solidFill>
              </a:rPr>
              <a:t>i</a:t>
            </a:r>
            <a:r>
              <a:rPr lang="en-US" altLang="zh-CN" sz="2400" b="1" i="1" dirty="0">
                <a:solidFill>
                  <a:srgbClr val="0070C0"/>
                </a:solidFill>
              </a:rPr>
              <a:t>] </a:t>
            </a:r>
            <a:r>
              <a:rPr lang="en-US" altLang="zh-CN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 a[</a:t>
            </a:r>
            <a:r>
              <a:rPr lang="en-US" altLang="zh-CN" sz="24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p + i  a + </a:t>
            </a:r>
            <a:r>
              <a:rPr lang="en-US" altLang="zh-CN" sz="24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endParaRPr lang="en-US" altLang="zh-CN" sz="2400" b="1" i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*(p + </a:t>
            </a:r>
            <a:r>
              <a:rPr lang="en-US" altLang="zh-CN" sz="24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)  *(a + </a:t>
            </a:r>
            <a:r>
              <a:rPr lang="en-US" altLang="zh-CN" sz="24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 i="1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例：</a:t>
            </a:r>
            <a:r>
              <a:rPr lang="en-US" altLang="zh-CN" dirty="0" err="1">
                <a:sym typeface="Wingdings" panose="05000000000000000000" pitchFamily="2" charset="2"/>
              </a:rPr>
              <a:t>arrp.c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提问：如果</a:t>
            </a:r>
            <a:r>
              <a:rPr lang="en-US" altLang="zh-CN" dirty="0">
                <a:sym typeface="Wingdings" panose="05000000000000000000" pitchFamily="2" charset="2"/>
              </a:rPr>
              <a:t>p</a:t>
            </a:r>
            <a:r>
              <a:rPr lang="zh-CN" altLang="en-US" dirty="0">
                <a:sym typeface="Wingdings" panose="05000000000000000000" pitchFamily="2" charset="2"/>
              </a:rPr>
              <a:t>指向的不是首元素</a:t>
            </a:r>
            <a:r>
              <a:rPr lang="en-US" altLang="zh-CN" dirty="0">
                <a:sym typeface="Wingdings" panose="05000000000000000000" pitchFamily="2" charset="2"/>
              </a:rPr>
              <a:t>a[0]</a:t>
            </a:r>
            <a:r>
              <a:rPr lang="zh-CN" altLang="en-US" dirty="0">
                <a:sym typeface="Wingdings" panose="05000000000000000000" pitchFamily="2" charset="2"/>
              </a:rPr>
              <a:t>，上述关系还成立吗？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1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EA4B0-2502-405F-A52E-A61D1AD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C68C8-796B-44CA-980C-AA7359E8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在前面的内容中，</a:t>
            </a:r>
            <a:r>
              <a:rPr lang="zh-CN" altLang="en-US" dirty="0">
                <a:solidFill>
                  <a:srgbClr val="FF0000"/>
                </a:solidFill>
              </a:rPr>
              <a:t>指针是指向一维数组的元素的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如果要将数组视为整体，并用一个指针指向它，那么这个指针就是“</a:t>
            </a:r>
            <a:r>
              <a:rPr lang="zh-CN" altLang="en-US" dirty="0">
                <a:solidFill>
                  <a:srgbClr val="FF0000"/>
                </a:solidFill>
              </a:rPr>
              <a:t>指向数组的指针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a[10];</a:t>
            </a:r>
          </a:p>
          <a:p>
            <a:pPr marL="0" indent="0">
              <a:buNone/>
            </a:pPr>
            <a:r>
              <a:rPr lang="en-US" altLang="zh-CN" dirty="0"/>
              <a:t>int (*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)[10];</a:t>
            </a:r>
          </a:p>
          <a:p>
            <a:pPr marL="0" indent="0">
              <a:buNone/>
            </a:pPr>
            <a:r>
              <a:rPr lang="zh-CN" altLang="en-US" dirty="0"/>
              <a:t>在上述定义中，</a:t>
            </a:r>
            <a:r>
              <a:rPr lang="en-US" altLang="zh-CN" dirty="0"/>
              <a:t>()</a:t>
            </a:r>
            <a:r>
              <a:rPr lang="zh-CN" altLang="en-US" dirty="0"/>
              <a:t>提升了</a:t>
            </a:r>
            <a:r>
              <a:rPr lang="en-US" altLang="zh-CN" dirty="0"/>
              <a:t>*</a:t>
            </a:r>
            <a:r>
              <a:rPr lang="zh-CN" altLang="en-US" dirty="0"/>
              <a:t>的优先级，因此变量</a:t>
            </a:r>
            <a:r>
              <a:rPr lang="en-US" altLang="zh-CN" dirty="0"/>
              <a:t>p</a:t>
            </a:r>
            <a:r>
              <a:rPr lang="zh-CN" altLang="en-US" dirty="0"/>
              <a:t>肯定是个指针。剩下的部分</a:t>
            </a:r>
            <a:r>
              <a:rPr lang="en-US" altLang="zh-CN" dirty="0"/>
              <a:t>int[10]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的基类型。很明显，这是一种数组类型。因此，</a:t>
            </a:r>
            <a:r>
              <a:rPr lang="en-US" altLang="zh-CN" dirty="0"/>
              <a:t>p</a:t>
            </a:r>
            <a:r>
              <a:rPr lang="zh-CN" altLang="en-US" dirty="0"/>
              <a:t>就是一个指向数组的指针。</a:t>
            </a:r>
          </a:p>
        </p:txBody>
      </p:sp>
    </p:spTree>
    <p:extLst>
      <p:ext uri="{BB962C8B-B14F-4D97-AF65-F5344CB8AC3E}">
        <p14:creationId xmlns:p14="http://schemas.microsoft.com/office/powerpoint/2010/main" val="38735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EA4B0-2502-405F-A52E-A61D1AD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C68C8-796B-44CA-980C-AA7359E8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  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dirty="0"/>
              <a:t>  [10];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>
                <a:solidFill>
                  <a:srgbClr val="00B050"/>
                </a:solidFill>
              </a:rPr>
              <a:t>(*p) </a:t>
            </a:r>
            <a:r>
              <a:rPr lang="en-US" altLang="zh-CN" dirty="0"/>
              <a:t>[10];</a:t>
            </a:r>
          </a:p>
          <a:p>
            <a:r>
              <a:rPr lang="zh-CN" altLang="en-US" dirty="0"/>
              <a:t>如果要让</a:t>
            </a:r>
            <a:r>
              <a:rPr lang="en-US" altLang="zh-CN" dirty="0"/>
              <a:t>p</a:t>
            </a:r>
            <a:r>
              <a:rPr lang="zh-CN" altLang="en-US" dirty="0"/>
              <a:t>指向数组</a:t>
            </a:r>
            <a:r>
              <a:rPr lang="en-US" altLang="zh-CN" dirty="0"/>
              <a:t>a</a:t>
            </a:r>
            <a:r>
              <a:rPr lang="zh-CN" altLang="en-US" dirty="0"/>
              <a:t>（整体），那么</a:t>
            </a:r>
            <a:r>
              <a:rPr lang="en-US" altLang="zh-CN" dirty="0"/>
              <a:t>*p</a:t>
            </a:r>
            <a:r>
              <a:rPr lang="zh-CN" altLang="en-US" dirty="0"/>
              <a:t>就和</a:t>
            </a:r>
            <a:r>
              <a:rPr lang="en-US" altLang="zh-CN" dirty="0"/>
              <a:t>a</a:t>
            </a:r>
            <a:r>
              <a:rPr lang="zh-CN" altLang="en-US" dirty="0"/>
              <a:t>是等价的。因此有：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b="1" i="1" dirty="0">
                <a:solidFill>
                  <a:srgbClr val="FF0000"/>
                </a:solidFill>
              </a:rPr>
              <a:t>p = &amp;a;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p</a:t>
            </a:r>
            <a:r>
              <a:rPr lang="zh-CN" altLang="en-US" dirty="0"/>
              <a:t>指向的是</a:t>
            </a:r>
            <a:r>
              <a:rPr lang="en-US" altLang="zh-CN" dirty="0"/>
              <a:t>a</a:t>
            </a:r>
            <a:r>
              <a:rPr lang="zh-CN" altLang="en-US" dirty="0"/>
              <a:t>整体，因此</a:t>
            </a:r>
            <a:r>
              <a:rPr lang="en-US" altLang="zh-CN" dirty="0"/>
              <a:t>++p</a:t>
            </a:r>
            <a:r>
              <a:rPr lang="zh-CN" altLang="en-US" dirty="0"/>
              <a:t>将会是指针跳过整个数组，指向</a:t>
            </a:r>
            <a:r>
              <a:rPr lang="en-US" altLang="zh-CN" dirty="0"/>
              <a:t>a[9]</a:t>
            </a:r>
            <a:r>
              <a:rPr lang="zh-CN" altLang="en-US" dirty="0"/>
              <a:t>的后面那个单元。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3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643FF-177C-4F41-BB7E-9B14A5BF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32C56-B2BF-4D2D-B658-18908E83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指向数组的指针一般和二维数组结合使用</a:t>
            </a:r>
            <a:endParaRPr lang="en-US" altLang="zh-CN" dirty="0"/>
          </a:p>
          <a:p>
            <a:pPr lvl="1"/>
            <a:r>
              <a:rPr lang="zh-CN" altLang="en-US" dirty="0"/>
              <a:t>二维数组的一行就是一个一维数组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a[4][5];</a:t>
            </a:r>
          </a:p>
          <a:p>
            <a:pPr marL="0" indent="0">
              <a:buNone/>
            </a:pPr>
            <a:r>
              <a:rPr lang="en-US" altLang="zh-CN" dirty="0"/>
              <a:t>int (*p)[5];</a:t>
            </a:r>
          </a:p>
          <a:p>
            <a:pPr marL="0" indent="0">
              <a:buNone/>
            </a:pPr>
            <a:r>
              <a:rPr lang="en-US" altLang="zh-CN" dirty="0"/>
              <a:t>p = &amp;a[0];</a:t>
            </a:r>
          </a:p>
          <a:p>
            <a:pPr marL="0" indent="0">
              <a:buNone/>
            </a:pPr>
            <a:r>
              <a:rPr lang="zh-CN" altLang="en-US" dirty="0"/>
              <a:t>例：</a:t>
            </a:r>
            <a:r>
              <a:rPr lang="en-US" altLang="zh-CN" dirty="0" err="1"/>
              <a:t>parr.c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一般情况下，我们说指针指向数组，实际上指的是指针指向数组元素。</a:t>
            </a:r>
            <a:endParaRPr lang="en-US" altLang="zh-CN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2BB89CEE-A175-4209-8FC0-4B026FB54D25}"/>
              </a:ext>
            </a:extLst>
          </p:cNvPr>
          <p:cNvSpPr/>
          <p:nvPr/>
        </p:nvSpPr>
        <p:spPr>
          <a:xfrm>
            <a:off x="4357207" y="2829116"/>
            <a:ext cx="5167282" cy="1687651"/>
          </a:xfrm>
          <a:prstGeom prst="wedgeRoundRectCallout">
            <a:avLst>
              <a:gd name="adj1" fmla="val -61378"/>
              <a:gd name="adj2" fmla="val 187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/>
              <a:t>但更多情况下，我们将二维数组当做一个几行几列的阵列来对待，不一定非要使用指针。一般使用双重循环来处理行、列。</a:t>
            </a:r>
          </a:p>
        </p:txBody>
      </p:sp>
    </p:spTree>
    <p:extLst>
      <p:ext uri="{BB962C8B-B14F-4D97-AF65-F5344CB8AC3E}">
        <p14:creationId xmlns:p14="http://schemas.microsoft.com/office/powerpoint/2010/main" val="6053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49B4-E118-43C9-80BB-4BFBFA38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77735-98A5-4ABD-A16A-4F0D4DB8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abcdefg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zh-CN" altLang="en-US" dirty="0"/>
              <a:t>这是一个字符串字面常量。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编译器在处理这类常量时，是将其存放在指定的常量存储区内。存在这个区域内的内容都不能修改。</a:t>
            </a:r>
            <a:endParaRPr lang="en-US" altLang="zh-CN" dirty="0"/>
          </a:p>
          <a:p>
            <a:r>
              <a:rPr lang="zh-CN" altLang="en-US" dirty="0"/>
              <a:t>此外，</a:t>
            </a:r>
            <a:r>
              <a:rPr lang="en-US" altLang="zh-CN" dirty="0"/>
              <a:t>C</a:t>
            </a:r>
            <a:r>
              <a:rPr lang="zh-CN" altLang="en-US" dirty="0"/>
              <a:t>编译器认为字符串常量代表了一个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，指向该串的首字母。即，这个指针是首字母的</a:t>
            </a:r>
            <a:r>
              <a:rPr lang="zh-CN" altLang="en-US" b="1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基于此，我们可以用一个字符指针接受这个地址。例如：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*p</a:t>
            </a:r>
            <a:r>
              <a:rPr lang="zh-CN" altLang="en-US" dirty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abcdefg</a:t>
            </a:r>
            <a:r>
              <a:rPr lang="en-US" altLang="zh-CN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7429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49B4-E118-43C9-80BB-4BFBFA38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77735-98A5-4ABD-A16A-4F0D4DB8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基于此，我们可以用一个字符指针接受这个地址。例如：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*p</a:t>
            </a:r>
            <a:r>
              <a:rPr lang="zh-CN" altLang="en-US" dirty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abcdefg</a:t>
            </a:r>
            <a:r>
              <a:rPr lang="en-US" altLang="zh-CN" dirty="0"/>
              <a:t>";</a:t>
            </a:r>
          </a:p>
          <a:p>
            <a:r>
              <a:rPr lang="zh-CN" altLang="en-US" dirty="0"/>
              <a:t>实际上，指针</a:t>
            </a:r>
            <a:r>
              <a:rPr lang="en-US" altLang="zh-CN" dirty="0"/>
              <a:t>p</a:t>
            </a:r>
            <a:r>
              <a:rPr lang="zh-CN" altLang="en-US" dirty="0"/>
              <a:t>是一个指向常量字符串的指针，而它本身是个变量。也就是说，不能通过</a:t>
            </a:r>
            <a:r>
              <a:rPr lang="en-US" altLang="zh-CN" dirty="0"/>
              <a:t>p</a:t>
            </a:r>
            <a:r>
              <a:rPr lang="zh-CN" altLang="en-US" dirty="0"/>
              <a:t>改变字符串（例如：*</a:t>
            </a:r>
            <a:r>
              <a:rPr lang="en-US" altLang="zh-CN" dirty="0"/>
              <a:t>p=‘A’</a:t>
            </a:r>
            <a:r>
              <a:rPr lang="zh-CN" altLang="en-US" dirty="0"/>
              <a:t>是错误的），但</a:t>
            </a:r>
            <a:r>
              <a:rPr lang="en-US" altLang="zh-CN" dirty="0"/>
              <a:t>p</a:t>
            </a:r>
            <a:r>
              <a:rPr lang="zh-CN" altLang="en-US" dirty="0"/>
              <a:t>可以指向另外的字符串。</a:t>
            </a:r>
            <a:endParaRPr lang="en-US" altLang="zh-CN" dirty="0"/>
          </a:p>
          <a:p>
            <a:pPr lvl="1"/>
            <a:r>
              <a:rPr lang="zh-CN" altLang="en-US" dirty="0"/>
              <a:t>实际上，凡是通过</a:t>
            </a:r>
            <a:r>
              <a:rPr lang="en-US" altLang="zh-CN" dirty="0"/>
              <a:t>p</a:t>
            </a:r>
            <a:r>
              <a:rPr lang="zh-CN" altLang="en-US" dirty="0"/>
              <a:t>有写操作的都是错误的。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:str1.c</a:t>
            </a:r>
          </a:p>
        </p:txBody>
      </p:sp>
    </p:spTree>
    <p:extLst>
      <p:ext uri="{BB962C8B-B14F-4D97-AF65-F5344CB8AC3E}">
        <p14:creationId xmlns:p14="http://schemas.microsoft.com/office/powerpoint/2010/main" val="178059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49B4-E118-43C9-80BB-4BFBFA38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77735-98A5-4ABD-A16A-4F0D4DB8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字符数组也可以作为字符串使用。例如：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s[]</a:t>
            </a:r>
            <a:r>
              <a:rPr lang="zh-CN" altLang="en-US" dirty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abcdefg</a:t>
            </a:r>
            <a:r>
              <a:rPr lang="en-US" altLang="zh-CN" dirty="0"/>
              <a:t>";</a:t>
            </a:r>
          </a:p>
          <a:p>
            <a:r>
              <a:rPr lang="zh-CN" altLang="en-US" dirty="0"/>
              <a:t>这里，数组</a:t>
            </a:r>
            <a:r>
              <a:rPr lang="en-US" altLang="zh-CN" dirty="0"/>
              <a:t>s</a:t>
            </a:r>
            <a:r>
              <a:rPr lang="zh-CN" altLang="en-US" dirty="0"/>
              <a:t>和指针</a:t>
            </a:r>
            <a:r>
              <a:rPr lang="en-US" altLang="zh-CN" dirty="0"/>
              <a:t>p</a:t>
            </a:r>
            <a:r>
              <a:rPr lang="zh-CN" altLang="en-US" dirty="0"/>
              <a:t>的情况不同：常量字符串会复制到数组</a:t>
            </a:r>
            <a:r>
              <a:rPr lang="en-US" altLang="zh-CN" dirty="0"/>
              <a:t>s</a:t>
            </a:r>
            <a:r>
              <a:rPr lang="zh-CN" altLang="en-US" dirty="0"/>
              <a:t>中，因此</a:t>
            </a:r>
            <a:r>
              <a:rPr lang="en-US" altLang="zh-CN" dirty="0"/>
              <a:t>s</a:t>
            </a:r>
            <a:r>
              <a:rPr lang="zh-CN" altLang="en-US" dirty="0"/>
              <a:t>和常量的副本，可以任意修改（当然，不会影响到常量）。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s</a:t>
            </a:r>
            <a:r>
              <a:rPr lang="zh-CN" altLang="en-US" dirty="0"/>
              <a:t>不是真正的指针，因此除了初始化外，不能直接将字符串赋值给数组，只能用</a:t>
            </a:r>
            <a:r>
              <a:rPr lang="en-US" altLang="zh-CN" dirty="0" err="1"/>
              <a:t>strcpy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:str2.c</a:t>
            </a:r>
          </a:p>
        </p:txBody>
      </p:sp>
    </p:spTree>
    <p:extLst>
      <p:ext uri="{BB962C8B-B14F-4D97-AF65-F5344CB8AC3E}">
        <p14:creationId xmlns:p14="http://schemas.microsoft.com/office/powerpoint/2010/main" val="305568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2544A12-AABD-41B4-BD17-DAB770441CE3}"/>
              </a:ext>
            </a:extLst>
          </p:cNvPr>
          <p:cNvSpPr/>
          <p:nvPr/>
        </p:nvSpPr>
        <p:spPr>
          <a:xfrm>
            <a:off x="6040686" y="3639454"/>
            <a:ext cx="4308113" cy="221542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常量存储区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0A49B4-E118-43C9-80BB-4BFBFA38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77735-98A5-4ABD-A16A-4F0D4DB8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字符串指针和字符串数组的不同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*p</a:t>
            </a:r>
            <a:r>
              <a:rPr lang="zh-CN" altLang="en-US" dirty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abcd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s[]</a:t>
            </a:r>
            <a:r>
              <a:rPr lang="zh-CN" altLang="en-US" dirty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abcd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62F7A2-4F6D-4C5A-93F3-CC2B1ED3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83369"/>
              </p:ext>
            </p:extLst>
          </p:nvPr>
        </p:nvGraphicFramePr>
        <p:xfrm>
          <a:off x="6592853" y="4691891"/>
          <a:ext cx="3476410" cy="3708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95282">
                  <a:extLst>
                    <a:ext uri="{9D8B030D-6E8A-4147-A177-3AD203B41FA5}">
                      <a16:colId xmlns:a16="http://schemas.microsoft.com/office/drawing/2014/main" val="2313544978"/>
                    </a:ext>
                  </a:extLst>
                </a:gridCol>
                <a:gridCol w="695282">
                  <a:extLst>
                    <a:ext uri="{9D8B030D-6E8A-4147-A177-3AD203B41FA5}">
                      <a16:colId xmlns:a16="http://schemas.microsoft.com/office/drawing/2014/main" val="1430569364"/>
                    </a:ext>
                  </a:extLst>
                </a:gridCol>
                <a:gridCol w="695282">
                  <a:extLst>
                    <a:ext uri="{9D8B030D-6E8A-4147-A177-3AD203B41FA5}">
                      <a16:colId xmlns:a16="http://schemas.microsoft.com/office/drawing/2014/main" val="392781961"/>
                    </a:ext>
                  </a:extLst>
                </a:gridCol>
                <a:gridCol w="695282">
                  <a:extLst>
                    <a:ext uri="{9D8B030D-6E8A-4147-A177-3AD203B41FA5}">
                      <a16:colId xmlns:a16="http://schemas.microsoft.com/office/drawing/2014/main" val="834797068"/>
                    </a:ext>
                  </a:extLst>
                </a:gridCol>
                <a:gridCol w="695282">
                  <a:extLst>
                    <a:ext uri="{9D8B030D-6E8A-4147-A177-3AD203B41FA5}">
                      <a16:colId xmlns:a16="http://schemas.microsoft.com/office/drawing/2014/main" val="201244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070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F1B0BD2-D8E1-441E-BAC6-7970AC4F2AEF}"/>
              </a:ext>
            </a:extLst>
          </p:cNvPr>
          <p:cNvSpPr/>
          <p:nvPr/>
        </p:nvSpPr>
        <p:spPr>
          <a:xfrm>
            <a:off x="1325900" y="3651728"/>
            <a:ext cx="4308113" cy="22154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普通存储区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718DE08E-1FCA-446B-BC74-18B68C65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62878"/>
              </p:ext>
            </p:extLst>
          </p:nvPr>
        </p:nvGraphicFramePr>
        <p:xfrm>
          <a:off x="2005203" y="5249327"/>
          <a:ext cx="3476410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95282">
                  <a:extLst>
                    <a:ext uri="{9D8B030D-6E8A-4147-A177-3AD203B41FA5}">
                      <a16:colId xmlns:a16="http://schemas.microsoft.com/office/drawing/2014/main" val="2313544978"/>
                    </a:ext>
                  </a:extLst>
                </a:gridCol>
                <a:gridCol w="695282">
                  <a:extLst>
                    <a:ext uri="{9D8B030D-6E8A-4147-A177-3AD203B41FA5}">
                      <a16:colId xmlns:a16="http://schemas.microsoft.com/office/drawing/2014/main" val="1430569364"/>
                    </a:ext>
                  </a:extLst>
                </a:gridCol>
                <a:gridCol w="695282">
                  <a:extLst>
                    <a:ext uri="{9D8B030D-6E8A-4147-A177-3AD203B41FA5}">
                      <a16:colId xmlns:a16="http://schemas.microsoft.com/office/drawing/2014/main" val="392781961"/>
                    </a:ext>
                  </a:extLst>
                </a:gridCol>
                <a:gridCol w="695282">
                  <a:extLst>
                    <a:ext uri="{9D8B030D-6E8A-4147-A177-3AD203B41FA5}">
                      <a16:colId xmlns:a16="http://schemas.microsoft.com/office/drawing/2014/main" val="834797068"/>
                    </a:ext>
                  </a:extLst>
                </a:gridCol>
                <a:gridCol w="695282">
                  <a:extLst>
                    <a:ext uri="{9D8B030D-6E8A-4147-A177-3AD203B41FA5}">
                      <a16:colId xmlns:a16="http://schemas.microsoft.com/office/drawing/2014/main" val="201244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0700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B677828-EA3C-4F50-84A0-BA7EC342CCFB}"/>
              </a:ext>
            </a:extLst>
          </p:cNvPr>
          <p:cNvSpPr/>
          <p:nvPr/>
        </p:nvSpPr>
        <p:spPr>
          <a:xfrm>
            <a:off x="1546502" y="5249327"/>
            <a:ext cx="458701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C33088-7680-42BD-8FEC-E46ECA48DF45}"/>
              </a:ext>
            </a:extLst>
          </p:cNvPr>
          <p:cNvSpPr/>
          <p:nvPr/>
        </p:nvSpPr>
        <p:spPr>
          <a:xfrm>
            <a:off x="1558299" y="4506471"/>
            <a:ext cx="458701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90FE9C-AE59-4EB8-8688-7EE8795038F1}"/>
              </a:ext>
            </a:extLst>
          </p:cNvPr>
          <p:cNvSpPr/>
          <p:nvPr/>
        </p:nvSpPr>
        <p:spPr>
          <a:xfrm>
            <a:off x="1987725" y="4506471"/>
            <a:ext cx="737064" cy="370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59E351B-A1D8-4DB4-8FED-8441FF3757A1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724789" y="4691891"/>
            <a:ext cx="3868064" cy="18542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8A9E-5B3D-4259-9C15-40DB0810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CE671-2684-4577-8E3B-3367D7D1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字符串需要存储。因此，常用字符串数组，或者动态分配内存的方式进行。</a:t>
            </a:r>
            <a:endParaRPr lang="en-US" altLang="zh-CN" dirty="0"/>
          </a:p>
          <a:p>
            <a:r>
              <a:rPr lang="zh-CN" altLang="en-US" dirty="0"/>
              <a:t>一旦字符串有了足够的存储，那么就可以用指针去访问该字符串。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s[]</a:t>
            </a:r>
            <a:r>
              <a:rPr lang="zh-CN" altLang="en-US" dirty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abcd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char *p = s;</a:t>
            </a:r>
          </a:p>
          <a:p>
            <a:pPr marL="0" indent="0">
              <a:buNone/>
            </a:pPr>
            <a:r>
              <a:rPr lang="en-US" altLang="zh-CN" dirty="0"/>
              <a:t>puts(p);</a:t>
            </a:r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(“%s”, p);</a:t>
            </a:r>
          </a:p>
          <a:p>
            <a:r>
              <a:rPr lang="zh-CN" altLang="en-US" dirty="0"/>
              <a:t>常见的错误是：字符指针没有指向任何有效存储就使用它。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 *q; </a:t>
            </a:r>
          </a:p>
          <a:p>
            <a:pPr marL="0" indent="0">
              <a:buNone/>
            </a:pPr>
            <a:r>
              <a:rPr lang="en-US" altLang="zh-CN" dirty="0"/>
              <a:t>gets(q); //</a:t>
            </a:r>
            <a:r>
              <a:rPr lang="zh-CN" altLang="en-US" dirty="0"/>
              <a:t>使用野指针。例：</a:t>
            </a:r>
            <a:r>
              <a:rPr lang="en-US" altLang="zh-CN" dirty="0"/>
              <a:t>str3.c</a:t>
            </a:r>
          </a:p>
        </p:txBody>
      </p:sp>
    </p:spTree>
    <p:extLst>
      <p:ext uri="{BB962C8B-B14F-4D97-AF65-F5344CB8AC3E}">
        <p14:creationId xmlns:p14="http://schemas.microsoft.com/office/powerpoint/2010/main" val="5003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7CE3A-557F-4678-A020-E422F2B0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1A6C5-537E-4E31-ADE9-E1629AAC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由于字符串常量代表了它的地址，字符串数组的名字也是地址，因此</a:t>
            </a:r>
            <a:r>
              <a:rPr lang="en-US" altLang="zh-CN" dirty="0"/>
              <a:t>==</a:t>
            </a:r>
            <a:r>
              <a:rPr lang="zh-CN" altLang="en-US" dirty="0"/>
              <a:t>运算符比较的是两个字符串的地址，而不是它们的内容。</a:t>
            </a:r>
            <a:endParaRPr lang="en-US" altLang="zh-CN" dirty="0"/>
          </a:p>
          <a:p>
            <a:r>
              <a:rPr lang="zh-CN" altLang="en-US" dirty="0"/>
              <a:t>比较两个字符串应该用</a:t>
            </a:r>
            <a:r>
              <a:rPr lang="en-US" altLang="zh-CN" dirty="0" err="1"/>
              <a:t>strcmp</a:t>
            </a:r>
            <a:r>
              <a:rPr lang="en-US" altLang="zh-CN" dirty="0"/>
              <a:t>()</a:t>
            </a:r>
            <a:r>
              <a:rPr lang="zh-CN" altLang="en-US" dirty="0"/>
              <a:t>函数：返回</a:t>
            </a:r>
            <a:r>
              <a:rPr lang="en-US" altLang="zh-CN" dirty="0"/>
              <a:t>0</a:t>
            </a:r>
            <a:r>
              <a:rPr lang="zh-CN" altLang="en-US" dirty="0"/>
              <a:t>表示内容相等。</a:t>
            </a:r>
          </a:p>
        </p:txBody>
      </p:sp>
    </p:spTree>
    <p:extLst>
      <p:ext uri="{BB962C8B-B14F-4D97-AF65-F5344CB8AC3E}">
        <p14:creationId xmlns:p14="http://schemas.microsoft.com/office/powerpoint/2010/main" val="41497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A7711-C738-471A-BF96-F418726F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内存的逻辑结构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859ABEF-D078-4509-88BF-124A67C48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02008"/>
              </p:ext>
            </p:extLst>
          </p:nvPr>
        </p:nvGraphicFramePr>
        <p:xfrm>
          <a:off x="4035948" y="2571366"/>
          <a:ext cx="346949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9497">
                  <a:extLst>
                    <a:ext uri="{9D8B030D-6E8A-4147-A177-3AD203B41FA5}">
                      <a16:colId xmlns:a16="http://schemas.microsoft.com/office/drawing/2014/main" val="3448454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5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5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884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1EFF57-478E-4A09-8429-5B2D51A62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874643"/>
              </p:ext>
            </p:extLst>
          </p:nvPr>
        </p:nvGraphicFramePr>
        <p:xfrm>
          <a:off x="3080730" y="2571366"/>
          <a:ext cx="95521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218">
                  <a:extLst>
                    <a:ext uri="{9D8B030D-6E8A-4147-A177-3AD203B41FA5}">
                      <a16:colId xmlns:a16="http://schemas.microsoft.com/office/drawing/2014/main" val="3448454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5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5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n-1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88489"/>
                  </a:ext>
                </a:extLst>
              </a:tr>
            </a:tbl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BFF0586-63FC-487B-997A-1A15564C9381}"/>
              </a:ext>
            </a:extLst>
          </p:cNvPr>
          <p:cNvSpPr/>
          <p:nvPr/>
        </p:nvSpPr>
        <p:spPr>
          <a:xfrm>
            <a:off x="1607871" y="2479313"/>
            <a:ext cx="1374669" cy="1577186"/>
          </a:xfrm>
          <a:prstGeom prst="wedgeRoundRectCallout">
            <a:avLst>
              <a:gd name="adj1" fmla="val 73363"/>
              <a:gd name="adj2" fmla="val 15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这些编号就是内存字节的地址</a:t>
            </a:r>
          </a:p>
        </p:txBody>
      </p:sp>
    </p:spTree>
    <p:extLst>
      <p:ext uri="{BB962C8B-B14F-4D97-AF65-F5344CB8AC3E}">
        <p14:creationId xmlns:p14="http://schemas.microsoft.com/office/powerpoint/2010/main" val="42667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A17E-90BD-4535-B543-CED2B75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276DC-6A38-4FB1-B66E-446C3CD7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字符串数组可以用两种方式表示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 s[][20] = { “</a:t>
            </a:r>
            <a:r>
              <a:rPr lang="en-US" altLang="zh-CN" dirty="0" err="1"/>
              <a:t>abc</a:t>
            </a:r>
            <a:r>
              <a:rPr lang="en-US" altLang="zh-CN" dirty="0"/>
              <a:t>”, “</a:t>
            </a:r>
            <a:r>
              <a:rPr lang="en-US" altLang="zh-CN" dirty="0" err="1"/>
              <a:t>defg</a:t>
            </a:r>
            <a:r>
              <a:rPr lang="en-US" altLang="zh-CN" dirty="0"/>
              <a:t>”, “</a:t>
            </a:r>
            <a:r>
              <a:rPr lang="en-US" altLang="zh-CN" dirty="0" err="1"/>
              <a:t>hijklm</a:t>
            </a:r>
            <a:r>
              <a:rPr lang="en-US" altLang="zh-CN" dirty="0"/>
              <a:t>” };</a:t>
            </a:r>
          </a:p>
          <a:p>
            <a:pPr marL="0" indent="0">
              <a:buNone/>
            </a:pPr>
            <a:r>
              <a:rPr lang="en-US" altLang="zh-CN" dirty="0"/>
              <a:t>char </a:t>
            </a:r>
            <a:r>
              <a:rPr lang="zh-CN" altLang="en-US" dirty="0"/>
              <a:t>*</a:t>
            </a:r>
            <a:r>
              <a:rPr lang="en-US" altLang="zh-CN" dirty="0"/>
              <a:t>t[20] = { “</a:t>
            </a:r>
            <a:r>
              <a:rPr lang="en-US" altLang="zh-CN" dirty="0" err="1"/>
              <a:t>abc</a:t>
            </a:r>
            <a:r>
              <a:rPr lang="en-US" altLang="zh-CN" dirty="0"/>
              <a:t>”, “</a:t>
            </a:r>
            <a:r>
              <a:rPr lang="en-US" altLang="zh-CN" dirty="0" err="1"/>
              <a:t>defg</a:t>
            </a:r>
            <a:r>
              <a:rPr lang="en-US" altLang="zh-CN" dirty="0"/>
              <a:t>”, “</a:t>
            </a:r>
            <a:r>
              <a:rPr lang="en-US" altLang="zh-CN" dirty="0" err="1"/>
              <a:t>hijklm</a:t>
            </a:r>
            <a:r>
              <a:rPr lang="en-US" altLang="zh-CN" dirty="0"/>
              <a:t>” };</a:t>
            </a:r>
          </a:p>
          <a:p>
            <a:r>
              <a:rPr lang="zh-CN" altLang="en-US" dirty="0"/>
              <a:t>其中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是二维数组，</a:t>
            </a:r>
            <a:r>
              <a:rPr lang="en-US" altLang="zh-CN" dirty="0"/>
              <a:t>s</a:t>
            </a:r>
            <a:r>
              <a:rPr lang="zh-CN" altLang="en-US" dirty="0"/>
              <a:t>的每一行都是一个字符串，存储的是初始化常量字符串的副本，因此可以任意修改。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是指针数组，数组的每个元素是字符指针，指向了初始化常量字符串，因此不能修改。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9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CACCF8D-9578-4B70-BE01-B580A4534CC7}"/>
              </a:ext>
            </a:extLst>
          </p:cNvPr>
          <p:cNvSpPr/>
          <p:nvPr/>
        </p:nvSpPr>
        <p:spPr>
          <a:xfrm>
            <a:off x="7425664" y="2675694"/>
            <a:ext cx="3725106" cy="33077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常量存储区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F00ED2-63AE-4E2B-99D4-BEFEB15C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字符串的数组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7FF88B1-4670-4674-8D5B-F41A99938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275470"/>
              </p:ext>
            </p:extLst>
          </p:nvPr>
        </p:nvGraphicFramePr>
        <p:xfrm>
          <a:off x="1310968" y="3087797"/>
          <a:ext cx="4040232" cy="195153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7176">
                  <a:extLst>
                    <a:ext uri="{9D8B030D-6E8A-4147-A177-3AD203B41FA5}">
                      <a16:colId xmlns:a16="http://schemas.microsoft.com/office/drawing/2014/main" val="280565666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955042730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3736133408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1971385769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866563391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2842930251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699594368"/>
                    </a:ext>
                  </a:extLst>
                </a:gridCol>
              </a:tblGrid>
              <a:tr h="650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320985"/>
                  </a:ext>
                </a:extLst>
              </a:tr>
              <a:tr h="650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f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339434"/>
                  </a:ext>
                </a:extLst>
              </a:tr>
              <a:tr h="650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j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2954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9A6B241-F155-4B6A-B8F7-FDE8D94CCF79}"/>
              </a:ext>
            </a:extLst>
          </p:cNvPr>
          <p:cNvSpPr txBox="1"/>
          <p:nvPr/>
        </p:nvSpPr>
        <p:spPr>
          <a:xfrm>
            <a:off x="1261871" y="2086550"/>
            <a:ext cx="34390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s</a:t>
            </a:r>
            <a:r>
              <a:rPr lang="zh-CN" altLang="en-US" sz="2000" dirty="0">
                <a:latin typeface="Consolas" panose="020B0609020204030204" pitchFamily="49" charset="0"/>
              </a:rPr>
              <a:t>的内存示意图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红色是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初始化规则的结果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A249BB-00DE-4578-8A01-4BAB4ECB1EC2}"/>
              </a:ext>
            </a:extLst>
          </p:cNvPr>
          <p:cNvSpPr txBox="1"/>
          <p:nvPr/>
        </p:nvSpPr>
        <p:spPr>
          <a:xfrm>
            <a:off x="6293117" y="2086550"/>
            <a:ext cx="343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的内存示意图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34CA7B6-15FE-49DD-A78B-CA0D87B25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30197"/>
              </p:ext>
            </p:extLst>
          </p:nvPr>
        </p:nvGraphicFramePr>
        <p:xfrm>
          <a:off x="6293117" y="3087797"/>
          <a:ext cx="551640" cy="195153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51640">
                  <a:extLst>
                    <a:ext uri="{9D8B030D-6E8A-4147-A177-3AD203B41FA5}">
                      <a16:colId xmlns:a16="http://schemas.microsoft.com/office/drawing/2014/main" val="3082109918"/>
                    </a:ext>
                  </a:extLst>
                </a:gridCol>
              </a:tblGrid>
              <a:tr h="6505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9937"/>
                  </a:ext>
                </a:extLst>
              </a:tr>
              <a:tr h="6505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14035"/>
                  </a:ext>
                </a:extLst>
              </a:tr>
              <a:tr h="6505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12594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BEBC1B2-0383-46CF-96EA-A6E7F888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75693"/>
              </p:ext>
            </p:extLst>
          </p:nvPr>
        </p:nvGraphicFramePr>
        <p:xfrm>
          <a:off x="7567618" y="2931913"/>
          <a:ext cx="1956872" cy="582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89218">
                  <a:extLst>
                    <a:ext uri="{9D8B030D-6E8A-4147-A177-3AD203B41FA5}">
                      <a16:colId xmlns:a16="http://schemas.microsoft.com/office/drawing/2014/main" val="955802681"/>
                    </a:ext>
                  </a:extLst>
                </a:gridCol>
                <a:gridCol w="489218">
                  <a:extLst>
                    <a:ext uri="{9D8B030D-6E8A-4147-A177-3AD203B41FA5}">
                      <a16:colId xmlns:a16="http://schemas.microsoft.com/office/drawing/2014/main" val="4251334514"/>
                    </a:ext>
                  </a:extLst>
                </a:gridCol>
                <a:gridCol w="489218">
                  <a:extLst>
                    <a:ext uri="{9D8B030D-6E8A-4147-A177-3AD203B41FA5}">
                      <a16:colId xmlns:a16="http://schemas.microsoft.com/office/drawing/2014/main" val="3424196910"/>
                    </a:ext>
                  </a:extLst>
                </a:gridCol>
                <a:gridCol w="489218">
                  <a:extLst>
                    <a:ext uri="{9D8B030D-6E8A-4147-A177-3AD203B41FA5}">
                      <a16:colId xmlns:a16="http://schemas.microsoft.com/office/drawing/2014/main" val="3993033384"/>
                    </a:ext>
                  </a:extLst>
                </a:gridCol>
              </a:tblGrid>
              <a:tr h="58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9213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42F044-EC97-4ED3-9527-FDBC5A66D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22782"/>
              </p:ext>
            </p:extLst>
          </p:nvPr>
        </p:nvGraphicFramePr>
        <p:xfrm>
          <a:off x="7567618" y="3875974"/>
          <a:ext cx="2466235" cy="582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93247">
                  <a:extLst>
                    <a:ext uri="{9D8B030D-6E8A-4147-A177-3AD203B41FA5}">
                      <a16:colId xmlns:a16="http://schemas.microsoft.com/office/drawing/2014/main" val="955802681"/>
                    </a:ext>
                  </a:extLst>
                </a:gridCol>
                <a:gridCol w="493247">
                  <a:extLst>
                    <a:ext uri="{9D8B030D-6E8A-4147-A177-3AD203B41FA5}">
                      <a16:colId xmlns:a16="http://schemas.microsoft.com/office/drawing/2014/main" val="4251334514"/>
                    </a:ext>
                  </a:extLst>
                </a:gridCol>
                <a:gridCol w="493247">
                  <a:extLst>
                    <a:ext uri="{9D8B030D-6E8A-4147-A177-3AD203B41FA5}">
                      <a16:colId xmlns:a16="http://schemas.microsoft.com/office/drawing/2014/main" val="3424196910"/>
                    </a:ext>
                  </a:extLst>
                </a:gridCol>
                <a:gridCol w="493247">
                  <a:extLst>
                    <a:ext uri="{9D8B030D-6E8A-4147-A177-3AD203B41FA5}">
                      <a16:colId xmlns:a16="http://schemas.microsoft.com/office/drawing/2014/main" val="3993033384"/>
                    </a:ext>
                  </a:extLst>
                </a:gridCol>
                <a:gridCol w="493247">
                  <a:extLst>
                    <a:ext uri="{9D8B030D-6E8A-4147-A177-3AD203B41FA5}">
                      <a16:colId xmlns:a16="http://schemas.microsoft.com/office/drawing/2014/main" val="3206877918"/>
                    </a:ext>
                  </a:extLst>
                </a:gridCol>
              </a:tblGrid>
              <a:tr h="58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f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9213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90EB5CB-69C1-4CB1-AEC9-5F9940571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36114"/>
              </p:ext>
            </p:extLst>
          </p:nvPr>
        </p:nvGraphicFramePr>
        <p:xfrm>
          <a:off x="7567616" y="4881405"/>
          <a:ext cx="3439002" cy="582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91286">
                  <a:extLst>
                    <a:ext uri="{9D8B030D-6E8A-4147-A177-3AD203B41FA5}">
                      <a16:colId xmlns:a16="http://schemas.microsoft.com/office/drawing/2014/main" val="955802681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4251334514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3424196910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3993033384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477406252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3333717619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2850494395"/>
                    </a:ext>
                  </a:extLst>
                </a:gridCol>
              </a:tblGrid>
              <a:tr h="58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j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92138"/>
                  </a:ext>
                </a:extLst>
              </a:tr>
            </a:tbl>
          </a:graphicData>
        </a:graphic>
      </p:graphicFrame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FFE6677-8F93-4106-9E5F-D4B54F39960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44757" y="3222951"/>
            <a:ext cx="722861" cy="1155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6E2A7408-EE29-4718-89E8-9586C2322B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844757" y="4063565"/>
            <a:ext cx="722861" cy="10344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391C8DF7-C106-4CEC-87F4-89E71409792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844756" y="4688602"/>
            <a:ext cx="722860" cy="48384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0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CACCF8D-9578-4B70-BE01-B580A4534CC7}"/>
              </a:ext>
            </a:extLst>
          </p:cNvPr>
          <p:cNvSpPr/>
          <p:nvPr/>
        </p:nvSpPr>
        <p:spPr>
          <a:xfrm>
            <a:off x="7425664" y="2675694"/>
            <a:ext cx="3725106" cy="33077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常量存储区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F00ED2-63AE-4E2B-99D4-BEFEB15C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字符串的数组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7FF88B1-4670-4674-8D5B-F41A99938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37987"/>
              </p:ext>
            </p:extLst>
          </p:nvPr>
        </p:nvGraphicFramePr>
        <p:xfrm>
          <a:off x="1310968" y="3087797"/>
          <a:ext cx="4040232" cy="195153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77176">
                  <a:extLst>
                    <a:ext uri="{9D8B030D-6E8A-4147-A177-3AD203B41FA5}">
                      <a16:colId xmlns:a16="http://schemas.microsoft.com/office/drawing/2014/main" val="280565666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955042730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3736133408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1971385769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866563391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2842930251"/>
                    </a:ext>
                  </a:extLst>
                </a:gridCol>
                <a:gridCol w="577176">
                  <a:extLst>
                    <a:ext uri="{9D8B030D-6E8A-4147-A177-3AD203B41FA5}">
                      <a16:colId xmlns:a16="http://schemas.microsoft.com/office/drawing/2014/main" val="699594368"/>
                    </a:ext>
                  </a:extLst>
                </a:gridCol>
              </a:tblGrid>
              <a:tr h="650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320985"/>
                  </a:ext>
                </a:extLst>
              </a:tr>
              <a:tr h="650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339434"/>
                  </a:ext>
                </a:extLst>
              </a:tr>
              <a:tr h="650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j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2954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9A6B241-F155-4B6A-B8F7-FDE8D94CCF79}"/>
              </a:ext>
            </a:extLst>
          </p:cNvPr>
          <p:cNvSpPr txBox="1"/>
          <p:nvPr/>
        </p:nvSpPr>
        <p:spPr>
          <a:xfrm>
            <a:off x="1261871" y="2086550"/>
            <a:ext cx="343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s</a:t>
            </a:r>
            <a:r>
              <a:rPr lang="zh-CN" altLang="en-US" sz="2000" dirty="0">
                <a:latin typeface="Consolas" panose="020B0609020204030204" pitchFamily="49" charset="0"/>
              </a:rPr>
              <a:t>只能交换内容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A249BB-00DE-4578-8A01-4BAB4ECB1EC2}"/>
              </a:ext>
            </a:extLst>
          </p:cNvPr>
          <p:cNvSpPr txBox="1"/>
          <p:nvPr/>
        </p:nvSpPr>
        <p:spPr>
          <a:xfrm>
            <a:off x="6293117" y="2086550"/>
            <a:ext cx="343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只能交换指针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34CA7B6-15FE-49DD-A78B-CA0D87B251DF}"/>
              </a:ext>
            </a:extLst>
          </p:cNvPr>
          <p:cNvGraphicFramePr>
            <a:graphicFrameLocks noGrp="1"/>
          </p:cNvGraphicFramePr>
          <p:nvPr/>
        </p:nvGraphicFramePr>
        <p:xfrm>
          <a:off x="6293117" y="3087797"/>
          <a:ext cx="551640" cy="195153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51640">
                  <a:extLst>
                    <a:ext uri="{9D8B030D-6E8A-4147-A177-3AD203B41FA5}">
                      <a16:colId xmlns:a16="http://schemas.microsoft.com/office/drawing/2014/main" val="3082109918"/>
                    </a:ext>
                  </a:extLst>
                </a:gridCol>
              </a:tblGrid>
              <a:tr h="6505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9937"/>
                  </a:ext>
                </a:extLst>
              </a:tr>
              <a:tr h="6505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14035"/>
                  </a:ext>
                </a:extLst>
              </a:tr>
              <a:tr h="6505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12594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BEBC1B2-0383-46CF-96EA-A6E7F8885327}"/>
              </a:ext>
            </a:extLst>
          </p:cNvPr>
          <p:cNvGraphicFramePr>
            <a:graphicFrameLocks noGrp="1"/>
          </p:cNvGraphicFramePr>
          <p:nvPr/>
        </p:nvGraphicFramePr>
        <p:xfrm>
          <a:off x="7567618" y="2931913"/>
          <a:ext cx="1956872" cy="582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89218">
                  <a:extLst>
                    <a:ext uri="{9D8B030D-6E8A-4147-A177-3AD203B41FA5}">
                      <a16:colId xmlns:a16="http://schemas.microsoft.com/office/drawing/2014/main" val="955802681"/>
                    </a:ext>
                  </a:extLst>
                </a:gridCol>
                <a:gridCol w="489218">
                  <a:extLst>
                    <a:ext uri="{9D8B030D-6E8A-4147-A177-3AD203B41FA5}">
                      <a16:colId xmlns:a16="http://schemas.microsoft.com/office/drawing/2014/main" val="4251334514"/>
                    </a:ext>
                  </a:extLst>
                </a:gridCol>
                <a:gridCol w="489218">
                  <a:extLst>
                    <a:ext uri="{9D8B030D-6E8A-4147-A177-3AD203B41FA5}">
                      <a16:colId xmlns:a16="http://schemas.microsoft.com/office/drawing/2014/main" val="3424196910"/>
                    </a:ext>
                  </a:extLst>
                </a:gridCol>
                <a:gridCol w="489218">
                  <a:extLst>
                    <a:ext uri="{9D8B030D-6E8A-4147-A177-3AD203B41FA5}">
                      <a16:colId xmlns:a16="http://schemas.microsoft.com/office/drawing/2014/main" val="3993033384"/>
                    </a:ext>
                  </a:extLst>
                </a:gridCol>
              </a:tblGrid>
              <a:tr h="58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9213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42F044-EC97-4ED3-9527-FDBC5A66DD94}"/>
              </a:ext>
            </a:extLst>
          </p:cNvPr>
          <p:cNvGraphicFramePr>
            <a:graphicFrameLocks noGrp="1"/>
          </p:cNvGraphicFramePr>
          <p:nvPr/>
        </p:nvGraphicFramePr>
        <p:xfrm>
          <a:off x="7567618" y="3875974"/>
          <a:ext cx="2466235" cy="582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93247">
                  <a:extLst>
                    <a:ext uri="{9D8B030D-6E8A-4147-A177-3AD203B41FA5}">
                      <a16:colId xmlns:a16="http://schemas.microsoft.com/office/drawing/2014/main" val="955802681"/>
                    </a:ext>
                  </a:extLst>
                </a:gridCol>
                <a:gridCol w="493247">
                  <a:extLst>
                    <a:ext uri="{9D8B030D-6E8A-4147-A177-3AD203B41FA5}">
                      <a16:colId xmlns:a16="http://schemas.microsoft.com/office/drawing/2014/main" val="4251334514"/>
                    </a:ext>
                  </a:extLst>
                </a:gridCol>
                <a:gridCol w="493247">
                  <a:extLst>
                    <a:ext uri="{9D8B030D-6E8A-4147-A177-3AD203B41FA5}">
                      <a16:colId xmlns:a16="http://schemas.microsoft.com/office/drawing/2014/main" val="3424196910"/>
                    </a:ext>
                  </a:extLst>
                </a:gridCol>
                <a:gridCol w="493247">
                  <a:extLst>
                    <a:ext uri="{9D8B030D-6E8A-4147-A177-3AD203B41FA5}">
                      <a16:colId xmlns:a16="http://schemas.microsoft.com/office/drawing/2014/main" val="3993033384"/>
                    </a:ext>
                  </a:extLst>
                </a:gridCol>
                <a:gridCol w="493247">
                  <a:extLst>
                    <a:ext uri="{9D8B030D-6E8A-4147-A177-3AD203B41FA5}">
                      <a16:colId xmlns:a16="http://schemas.microsoft.com/office/drawing/2014/main" val="3206877918"/>
                    </a:ext>
                  </a:extLst>
                </a:gridCol>
              </a:tblGrid>
              <a:tr h="58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f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9213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90EB5CB-69C1-4CB1-AEC9-5F994057190D}"/>
              </a:ext>
            </a:extLst>
          </p:cNvPr>
          <p:cNvGraphicFramePr>
            <a:graphicFrameLocks noGrp="1"/>
          </p:cNvGraphicFramePr>
          <p:nvPr/>
        </p:nvGraphicFramePr>
        <p:xfrm>
          <a:off x="7567616" y="4881405"/>
          <a:ext cx="3439002" cy="582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91286">
                  <a:extLst>
                    <a:ext uri="{9D8B030D-6E8A-4147-A177-3AD203B41FA5}">
                      <a16:colId xmlns:a16="http://schemas.microsoft.com/office/drawing/2014/main" val="955802681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4251334514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3424196910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3993033384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477406252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3333717619"/>
                    </a:ext>
                  </a:extLst>
                </a:gridCol>
                <a:gridCol w="491286">
                  <a:extLst>
                    <a:ext uri="{9D8B030D-6E8A-4147-A177-3AD203B41FA5}">
                      <a16:colId xmlns:a16="http://schemas.microsoft.com/office/drawing/2014/main" val="2850494395"/>
                    </a:ext>
                  </a:extLst>
                </a:gridCol>
              </a:tblGrid>
              <a:tr h="58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j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m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\0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92138"/>
                  </a:ext>
                </a:extLst>
              </a:tr>
            </a:tbl>
          </a:graphicData>
        </a:graphic>
      </p:graphicFrame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FFE6677-8F93-4106-9E5F-D4B54F39960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844757" y="3222951"/>
            <a:ext cx="722861" cy="840614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6E2A7408-EE29-4718-89E8-9586C2322B9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44756" y="3513990"/>
            <a:ext cx="722862" cy="653022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391C8DF7-C106-4CEC-87F4-89E71409792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844756" y="4688602"/>
            <a:ext cx="722860" cy="48384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4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7BBC9-AAC9-488A-904E-1F057807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39F92-E1C0-4458-A915-8B14100C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字符串操作的特点：以结尾</a:t>
            </a:r>
            <a:r>
              <a:rPr lang="en-US" altLang="zh-CN" b="0" dirty="0">
                <a:effectLst/>
                <a:latin typeface=" Fira Code"/>
              </a:rPr>
              <a:t>'\0'</a:t>
            </a:r>
            <a:r>
              <a:rPr lang="zh-CN" altLang="en-US" dirty="0"/>
              <a:t>作为标志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(*p) </a:t>
            </a:r>
            <a:r>
              <a:rPr lang="en-US" altLang="zh-CN" dirty="0">
                <a:sym typeface="Wingdings" panose="05000000000000000000" pitchFamily="2" charset="2"/>
              </a:rPr>
              <a:t> if (*p != </a:t>
            </a:r>
            <a:r>
              <a:rPr lang="en-US" altLang="zh-CN" b="0" dirty="0">
                <a:effectLst/>
                <a:latin typeface=" Fira Code"/>
              </a:rPr>
              <a:t>'\0'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if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(!*p)  if (*p == </a:t>
            </a:r>
            <a:r>
              <a:rPr lang="en-US" altLang="zh-CN" b="0" dirty="0">
                <a:effectLst/>
                <a:latin typeface=" Fira Code"/>
              </a:rPr>
              <a:t>'\0'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str4.c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22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A7711-C738-471A-BF96-F418726F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内存的逻辑结构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859ABEF-D078-4509-88BF-124A67C48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670737"/>
              </p:ext>
            </p:extLst>
          </p:nvPr>
        </p:nvGraphicFramePr>
        <p:xfrm>
          <a:off x="4035948" y="2571366"/>
          <a:ext cx="346949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9497">
                  <a:extLst>
                    <a:ext uri="{9D8B030D-6E8A-4147-A177-3AD203B41FA5}">
                      <a16:colId xmlns:a16="http://schemas.microsoft.com/office/drawing/2014/main" val="3448454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45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5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884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1EFF57-478E-4A09-8429-5B2D51A62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249871"/>
              </p:ext>
            </p:extLst>
          </p:nvPr>
        </p:nvGraphicFramePr>
        <p:xfrm>
          <a:off x="3080730" y="2571366"/>
          <a:ext cx="95521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218">
                  <a:extLst>
                    <a:ext uri="{9D8B030D-6E8A-4147-A177-3AD203B41FA5}">
                      <a16:colId xmlns:a16="http://schemas.microsoft.com/office/drawing/2014/main" val="3448454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1999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5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5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…</a:t>
                      </a:r>
                      <a:endParaRPr lang="zh-CN" alt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88489"/>
                  </a:ext>
                </a:extLst>
              </a:tr>
            </a:tbl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BFF0586-63FC-487B-997A-1A15564C9381}"/>
              </a:ext>
            </a:extLst>
          </p:cNvPr>
          <p:cNvSpPr/>
          <p:nvPr/>
        </p:nvSpPr>
        <p:spPr>
          <a:xfrm>
            <a:off x="1607871" y="2479312"/>
            <a:ext cx="1374669" cy="2589777"/>
          </a:xfrm>
          <a:prstGeom prst="wedgeRoundRectCallout">
            <a:avLst>
              <a:gd name="adj1" fmla="val 71804"/>
              <a:gd name="adj2" fmla="val -10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如果一个数据占据多个字节，那么首字节的地址就是这个数据的地址</a:t>
            </a:r>
          </a:p>
        </p:txBody>
      </p:sp>
    </p:spTree>
    <p:extLst>
      <p:ext uri="{BB962C8B-B14F-4D97-AF65-F5344CB8AC3E}">
        <p14:creationId xmlns:p14="http://schemas.microsoft.com/office/powerpoint/2010/main" val="6842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DD13D-1137-42B7-9608-717A0639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AD7C7-8BDD-45D9-BA90-9F0ABBF4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指针是一种变量，它存储的是地址。具体一点，是另一个变量的地址。</a:t>
            </a:r>
            <a:endParaRPr lang="en-US" altLang="zh-CN" dirty="0"/>
          </a:p>
          <a:p>
            <a:r>
              <a:rPr lang="zh-CN" altLang="en-US" dirty="0"/>
              <a:t>指针本身也有地址。</a:t>
            </a:r>
            <a:endParaRPr lang="en-US" altLang="zh-CN" dirty="0"/>
          </a:p>
          <a:p>
            <a:r>
              <a:rPr lang="zh-CN" altLang="en-US" dirty="0"/>
              <a:t>因为所有的地址都是一样大小的，所以所有类型的指针大小都一样。一般情况下，一个指针变量的大小与一个</a:t>
            </a:r>
            <a:r>
              <a:rPr lang="en-US" altLang="zh-CN" dirty="0"/>
              <a:t>long</a:t>
            </a:r>
            <a:r>
              <a:rPr lang="zh-CN" altLang="en-US" dirty="0"/>
              <a:t>类型变量的大小相同。</a:t>
            </a:r>
            <a:endParaRPr lang="en-US" altLang="zh-CN" dirty="0"/>
          </a:p>
          <a:p>
            <a:r>
              <a:rPr lang="zh-CN" altLang="en-US" dirty="0"/>
              <a:t>虽然地址看上去都是无符号整数，但两个地址下存储的数据类型可能是不一样的，占据的字节数也不一样，因此指针的基类型是非常重要的信息，它说明了指针存储的地址下，数据是什么类型，占据多少个字节。也就是说，指针要受到基类型的约束。</a:t>
            </a:r>
          </a:p>
        </p:txBody>
      </p:sp>
    </p:spTree>
    <p:extLst>
      <p:ext uri="{BB962C8B-B14F-4D97-AF65-F5344CB8AC3E}">
        <p14:creationId xmlns:p14="http://schemas.microsoft.com/office/powerpoint/2010/main" val="192353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3BB47-0238-4D03-9043-3297B3F7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7319-DECF-4E31-B158-19501A19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8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int a = 1;</a:t>
            </a:r>
          </a:p>
          <a:p>
            <a:pPr marL="0" indent="0"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int *p </a:t>
            </a:r>
            <a:r>
              <a:rPr lang="en-US" altLang="zh-CN" dirty="0"/>
              <a:t>= &amp;a;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int **q </a:t>
            </a:r>
            <a:r>
              <a:rPr lang="en-US" altLang="zh-CN" dirty="0"/>
              <a:t>= &amp;p;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1C8D316-8D5D-4753-970B-417E7250D9FF}"/>
              </a:ext>
            </a:extLst>
          </p:cNvPr>
          <p:cNvGrpSpPr/>
          <p:nvPr/>
        </p:nvGrpSpPr>
        <p:grpSpPr>
          <a:xfrm>
            <a:off x="6406937" y="1828799"/>
            <a:ext cx="2000633" cy="681198"/>
            <a:chOff x="6406937" y="1828799"/>
            <a:chExt cx="2000633" cy="6811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9BC9A9-53DD-44F9-B753-8A4F43BC2837}"/>
                </a:ext>
              </a:extLst>
            </p:cNvPr>
            <p:cNvSpPr/>
            <p:nvPr/>
          </p:nvSpPr>
          <p:spPr>
            <a:xfrm>
              <a:off x="7014491" y="1828800"/>
              <a:ext cx="1393079" cy="681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DB6C45A-0A18-4AD2-AEEB-4F9E2D6BD3F4}"/>
                </a:ext>
              </a:extLst>
            </p:cNvPr>
            <p:cNvSpPr/>
            <p:nvPr/>
          </p:nvSpPr>
          <p:spPr>
            <a:xfrm>
              <a:off x="6406937" y="1828799"/>
              <a:ext cx="607554" cy="6811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endParaRPr lang="zh-CN" alt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A065A1-1562-4231-A647-9AEDDD1B1B4F}"/>
              </a:ext>
            </a:extLst>
          </p:cNvPr>
          <p:cNvGrpSpPr/>
          <p:nvPr/>
        </p:nvGrpSpPr>
        <p:grpSpPr>
          <a:xfrm>
            <a:off x="6406937" y="3429000"/>
            <a:ext cx="2000633" cy="681198"/>
            <a:chOff x="6406937" y="1828799"/>
            <a:chExt cx="2000633" cy="681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281405-606C-4536-9AFC-A50E98F7EA64}"/>
                </a:ext>
              </a:extLst>
            </p:cNvPr>
            <p:cNvSpPr/>
            <p:nvPr/>
          </p:nvSpPr>
          <p:spPr>
            <a:xfrm>
              <a:off x="7014491" y="1828800"/>
              <a:ext cx="1393079" cy="6811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2000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B8CB1A2-D4CD-4AD4-A5C2-571DDD0C1F48}"/>
                </a:ext>
              </a:extLst>
            </p:cNvPr>
            <p:cNvSpPr/>
            <p:nvPr/>
          </p:nvSpPr>
          <p:spPr>
            <a:xfrm>
              <a:off x="6406937" y="1828799"/>
              <a:ext cx="607554" cy="6811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p</a:t>
              </a:r>
              <a:endParaRPr lang="zh-CN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6F5DB81-7B0E-4D19-AA23-9F826E106D22}"/>
              </a:ext>
            </a:extLst>
          </p:cNvPr>
          <p:cNvSpPr/>
          <p:nvPr/>
        </p:nvSpPr>
        <p:spPr>
          <a:xfrm>
            <a:off x="8407570" y="1835026"/>
            <a:ext cx="1015036" cy="6811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2000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BEEDA5B-1417-4393-98BD-FB27B23AD02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7251529" y="2969499"/>
            <a:ext cx="91900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738415B-8E58-467F-B289-EBFEF85ABCFC}"/>
              </a:ext>
            </a:extLst>
          </p:cNvPr>
          <p:cNvSpPr/>
          <p:nvPr/>
        </p:nvSpPr>
        <p:spPr>
          <a:xfrm>
            <a:off x="8407570" y="3428999"/>
            <a:ext cx="1015036" cy="6811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3000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B23437-1FA8-497A-A871-C397AECA49EE}"/>
              </a:ext>
            </a:extLst>
          </p:cNvPr>
          <p:cNvGrpSpPr/>
          <p:nvPr/>
        </p:nvGrpSpPr>
        <p:grpSpPr>
          <a:xfrm>
            <a:off x="6406937" y="5029200"/>
            <a:ext cx="2000633" cy="681198"/>
            <a:chOff x="6406937" y="1828799"/>
            <a:chExt cx="2000633" cy="68119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AF5775-B275-4AAA-B98C-3533A15FEC9D}"/>
                </a:ext>
              </a:extLst>
            </p:cNvPr>
            <p:cNvSpPr/>
            <p:nvPr/>
          </p:nvSpPr>
          <p:spPr>
            <a:xfrm>
              <a:off x="7014491" y="1828800"/>
              <a:ext cx="1393079" cy="6811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3000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1DC29EE-A986-4D16-B1EB-D5AC6BE84019}"/>
                </a:ext>
              </a:extLst>
            </p:cNvPr>
            <p:cNvSpPr/>
            <p:nvPr/>
          </p:nvSpPr>
          <p:spPr>
            <a:xfrm>
              <a:off x="6406937" y="1828799"/>
              <a:ext cx="607554" cy="6811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q</a:t>
              </a:r>
              <a:endParaRPr lang="zh-CN" altLang="en-US" sz="2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D91B2DF-C7E3-44D4-A20E-36689A2E297A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V="1">
            <a:off x="7711031" y="4110198"/>
            <a:ext cx="0" cy="919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04D78C4C-DE6D-4AF4-AD69-592ADD3D9899}"/>
              </a:ext>
            </a:extLst>
          </p:cNvPr>
          <p:cNvSpPr/>
          <p:nvPr/>
        </p:nvSpPr>
        <p:spPr>
          <a:xfrm>
            <a:off x="1335881" y="4486275"/>
            <a:ext cx="4000497" cy="1224122"/>
          </a:xfrm>
          <a:prstGeom prst="wedgeRoundRectCallout">
            <a:avLst>
              <a:gd name="adj1" fmla="val -11801"/>
              <a:gd name="adj2" fmla="val -705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是</a:t>
            </a:r>
            <a:r>
              <a:rPr lang="en-US" altLang="zh-CN" sz="2400" dirty="0">
                <a:latin typeface="Consolas" panose="020B0609020204030204" pitchFamily="49" charset="0"/>
              </a:rPr>
              <a:t>a</a:t>
            </a:r>
            <a:r>
              <a:rPr lang="zh-CN" altLang="en-US" sz="2400" dirty="0">
                <a:latin typeface="Consolas" panose="020B0609020204030204" pitchFamily="49" charset="0"/>
              </a:rPr>
              <a:t>的地址（指针）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r>
              <a:rPr lang="en-US" altLang="zh-CN" sz="2400" dirty="0">
                <a:latin typeface="Consolas" panose="020B0609020204030204" pitchFamily="49" charset="0"/>
              </a:rPr>
              <a:t>q</a:t>
            </a:r>
            <a:r>
              <a:rPr lang="zh-CN" altLang="en-US" sz="2400" dirty="0">
                <a:latin typeface="Consolas" panose="020B0609020204030204" pitchFamily="49" charset="0"/>
              </a:rPr>
              <a:t>是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的地址（指针的指针）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例：</a:t>
            </a:r>
            <a:r>
              <a:rPr lang="en-US" altLang="zh-CN" sz="2400" dirty="0" err="1">
                <a:latin typeface="Consolas" panose="020B0609020204030204" pitchFamily="49" charset="0"/>
              </a:rPr>
              <a:t>p.c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CBBA4-8882-4242-AAA7-A08B356B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54225-6E28-4DE4-AEDF-522B0CE3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在一般场合，指针变量只能通过</a:t>
            </a:r>
            <a:r>
              <a:rPr lang="en-US" altLang="zh-CN" dirty="0"/>
              <a:t>&amp;</a:t>
            </a:r>
            <a:r>
              <a:rPr lang="zh-CN" altLang="en-US" dirty="0"/>
              <a:t>运算符获取变量的地址，而不能直接将一个地址指（无符号整数）赋给指针。</a:t>
            </a:r>
            <a:endParaRPr lang="en-US" altLang="zh-CN" dirty="0"/>
          </a:p>
          <a:p>
            <a:pPr lvl="1"/>
            <a:r>
              <a:rPr lang="zh-CN" altLang="en-US" dirty="0"/>
              <a:t>在特殊场合（例如嵌入式的</a:t>
            </a:r>
            <a:r>
              <a:rPr lang="en-US" altLang="zh-CN" dirty="0"/>
              <a:t>C</a:t>
            </a:r>
            <a:r>
              <a:rPr lang="zh-CN" altLang="en-US" dirty="0"/>
              <a:t>语言），可以直接赋给指针一个地址值。</a:t>
            </a:r>
            <a:endParaRPr lang="en-US" altLang="zh-CN" dirty="0"/>
          </a:p>
          <a:p>
            <a:r>
              <a:rPr lang="zh-CN" altLang="en-US" dirty="0"/>
              <a:t>一般情况下，我们没有必要知道指针（地址）的具体值是多少。我们需要的信息，仅是指针的指向。</a:t>
            </a:r>
          </a:p>
        </p:txBody>
      </p:sp>
    </p:spTree>
    <p:extLst>
      <p:ext uri="{BB962C8B-B14F-4D97-AF65-F5344CB8AC3E}">
        <p14:creationId xmlns:p14="http://schemas.microsoft.com/office/powerpoint/2010/main" val="342900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D1CC-AF03-4C6E-8A57-06B79624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78047-5B71-4DAA-BEC3-C8D34AD1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指针是个变量。因此，它可以改变指向。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a, b;</a:t>
            </a:r>
          </a:p>
          <a:p>
            <a:pPr marL="0" indent="0">
              <a:buNone/>
            </a:pPr>
            <a:r>
              <a:rPr lang="en-US" altLang="zh-CN" dirty="0"/>
              <a:t>int *p = &amp;a;</a:t>
            </a:r>
          </a:p>
          <a:p>
            <a:pPr marL="0" indent="0">
              <a:buNone/>
            </a:pPr>
            <a:r>
              <a:rPr lang="en-US" altLang="zh-CN" dirty="0"/>
              <a:t>p = &amp;b;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7EBE4C-3AD4-4C43-A604-5632C139E920}"/>
              </a:ext>
            </a:extLst>
          </p:cNvPr>
          <p:cNvGrpSpPr/>
          <p:nvPr/>
        </p:nvGrpSpPr>
        <p:grpSpPr>
          <a:xfrm>
            <a:off x="5738014" y="2663419"/>
            <a:ext cx="2000633" cy="681198"/>
            <a:chOff x="6406937" y="1828799"/>
            <a:chExt cx="2000633" cy="68119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6E1EB2-8644-48BE-BD5E-557D159257E7}"/>
                </a:ext>
              </a:extLst>
            </p:cNvPr>
            <p:cNvSpPr/>
            <p:nvPr/>
          </p:nvSpPr>
          <p:spPr>
            <a:xfrm>
              <a:off x="7014491" y="1828800"/>
              <a:ext cx="1393079" cy="681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F1B6850-35E6-40FE-AE3C-C470B6993B92}"/>
                </a:ext>
              </a:extLst>
            </p:cNvPr>
            <p:cNvSpPr/>
            <p:nvPr/>
          </p:nvSpPr>
          <p:spPr>
            <a:xfrm>
              <a:off x="6406937" y="1828799"/>
              <a:ext cx="607554" cy="6811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a</a:t>
              </a:r>
              <a:endParaRPr lang="zh-CN" alt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98D253-BD42-4C75-ABEB-1234E29454B7}"/>
              </a:ext>
            </a:extLst>
          </p:cNvPr>
          <p:cNvGrpSpPr/>
          <p:nvPr/>
        </p:nvGrpSpPr>
        <p:grpSpPr>
          <a:xfrm>
            <a:off x="5738014" y="4263620"/>
            <a:ext cx="2000633" cy="681198"/>
            <a:chOff x="6406937" y="1828799"/>
            <a:chExt cx="2000633" cy="681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B098676-3072-4CDB-804A-DE09F43A1A00}"/>
                </a:ext>
              </a:extLst>
            </p:cNvPr>
            <p:cNvSpPr/>
            <p:nvPr/>
          </p:nvSpPr>
          <p:spPr>
            <a:xfrm>
              <a:off x="7014491" y="1828800"/>
              <a:ext cx="1393079" cy="6811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B8333E4-D8BA-40A9-A280-8D80BDEB078C}"/>
                </a:ext>
              </a:extLst>
            </p:cNvPr>
            <p:cNvSpPr/>
            <p:nvPr/>
          </p:nvSpPr>
          <p:spPr>
            <a:xfrm>
              <a:off x="6406937" y="1828799"/>
              <a:ext cx="607554" cy="6811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p</a:t>
              </a:r>
              <a:endParaRPr lang="zh-CN" altLang="en-US" sz="2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3BE0A8-F849-440C-B141-D48DF036CD6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7042108" y="3344617"/>
            <a:ext cx="0" cy="91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D25945-5470-437F-9D75-ED1E1A59CEEC}"/>
              </a:ext>
            </a:extLst>
          </p:cNvPr>
          <p:cNvGrpSpPr/>
          <p:nvPr/>
        </p:nvGrpSpPr>
        <p:grpSpPr>
          <a:xfrm>
            <a:off x="8013786" y="2663418"/>
            <a:ext cx="2000633" cy="681198"/>
            <a:chOff x="6406937" y="1828799"/>
            <a:chExt cx="2000633" cy="68119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BDF095-703D-48FF-9F25-8677DF5193E0}"/>
                </a:ext>
              </a:extLst>
            </p:cNvPr>
            <p:cNvSpPr/>
            <p:nvPr/>
          </p:nvSpPr>
          <p:spPr>
            <a:xfrm>
              <a:off x="7014491" y="1828800"/>
              <a:ext cx="1393079" cy="681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BBF396-A06E-4DA2-A1CF-F8BC102B51A1}"/>
                </a:ext>
              </a:extLst>
            </p:cNvPr>
            <p:cNvSpPr/>
            <p:nvPr/>
          </p:nvSpPr>
          <p:spPr>
            <a:xfrm>
              <a:off x="6406937" y="1828799"/>
              <a:ext cx="607554" cy="6811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</a:rPr>
                <a:t>b</a:t>
              </a:r>
              <a:endParaRPr lang="zh-CN" altLang="en-US" sz="2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DA441E-93C8-45C8-8EC2-F6867D67F7A7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7042108" y="3344616"/>
            <a:ext cx="2275772" cy="919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A31F8-1650-4110-9766-461A465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70D6-B58E-42FF-95A2-EA14C490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有一维数组：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a[10];</a:t>
            </a:r>
          </a:p>
          <a:p>
            <a:pPr marL="0" indent="0">
              <a:buNone/>
            </a:pPr>
            <a:r>
              <a:rPr lang="zh-CN" altLang="en-US" dirty="0"/>
              <a:t>数组名</a:t>
            </a:r>
            <a:r>
              <a:rPr lang="en-US" altLang="zh-CN" dirty="0"/>
              <a:t>a</a:t>
            </a:r>
            <a:r>
              <a:rPr lang="zh-CN" altLang="en-US" dirty="0"/>
              <a:t>被视为是一个指针：</a:t>
            </a:r>
            <a:r>
              <a:rPr lang="en-US" altLang="zh-CN" dirty="0"/>
              <a:t>int *const a</a:t>
            </a:r>
            <a:r>
              <a:rPr lang="zh-CN" altLang="en-US" dirty="0"/>
              <a:t>，且它的值是</a:t>
            </a:r>
            <a:r>
              <a:rPr lang="en-US" altLang="zh-CN" dirty="0"/>
              <a:t>&amp;a[0]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在这个基础上，一个指针可以指向一维数组（的元素）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*p = a;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ACD0250-0AB8-4A68-BF6C-327DD3AE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93409"/>
              </p:ext>
            </p:extLst>
          </p:nvPr>
        </p:nvGraphicFramePr>
        <p:xfrm>
          <a:off x="3000950" y="4414086"/>
          <a:ext cx="6619000" cy="6304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61900">
                  <a:extLst>
                    <a:ext uri="{9D8B030D-6E8A-4147-A177-3AD203B41FA5}">
                      <a16:colId xmlns:a16="http://schemas.microsoft.com/office/drawing/2014/main" val="4244498009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840005240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1293660205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31614120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311214169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2263406742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2911406020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2704231009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3800502939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3321063988"/>
                    </a:ext>
                  </a:extLst>
                </a:gridCol>
              </a:tblGrid>
              <a:tr h="6304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738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1A4159A-5568-458C-9AB9-BBFB4F737AB1}"/>
              </a:ext>
            </a:extLst>
          </p:cNvPr>
          <p:cNvSpPr txBox="1"/>
          <p:nvPr/>
        </p:nvSpPr>
        <p:spPr>
          <a:xfrm>
            <a:off x="2356574" y="4544648"/>
            <a:ext cx="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B2AB16-556A-4AB1-A18A-93B6318C09AC}"/>
              </a:ext>
            </a:extLst>
          </p:cNvPr>
          <p:cNvGrpSpPr/>
          <p:nvPr/>
        </p:nvGrpSpPr>
        <p:grpSpPr>
          <a:xfrm>
            <a:off x="1497407" y="5485377"/>
            <a:ext cx="1239656" cy="534934"/>
            <a:chOff x="1497407" y="5485377"/>
            <a:chExt cx="1239656" cy="5349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2A5D3F-59D4-4D0A-9E3A-6DF3F5F913CF}"/>
                </a:ext>
              </a:extLst>
            </p:cNvPr>
            <p:cNvSpPr/>
            <p:nvPr/>
          </p:nvSpPr>
          <p:spPr>
            <a:xfrm>
              <a:off x="1976086" y="5486400"/>
              <a:ext cx="760977" cy="5339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1C5BB78-5B59-4BE9-82FB-3BAE43F829AC}"/>
                </a:ext>
              </a:extLst>
            </p:cNvPr>
            <p:cNvSpPr/>
            <p:nvPr/>
          </p:nvSpPr>
          <p:spPr>
            <a:xfrm>
              <a:off x="1497407" y="5485377"/>
              <a:ext cx="478679" cy="5339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29A0821-4CEC-468F-93BD-E2957FB9266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356575" y="5044542"/>
            <a:ext cx="957358" cy="44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FE02070-C286-46B0-B724-A42070F2F081}"/>
              </a:ext>
            </a:extLst>
          </p:cNvPr>
          <p:cNvGrpSpPr/>
          <p:nvPr/>
        </p:nvGrpSpPr>
        <p:grpSpPr>
          <a:xfrm>
            <a:off x="2889463" y="5504281"/>
            <a:ext cx="1239656" cy="534934"/>
            <a:chOff x="1497407" y="5485377"/>
            <a:chExt cx="1239656" cy="53493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7C026D-292F-4324-8EC8-26AD76FDC69E}"/>
                </a:ext>
              </a:extLst>
            </p:cNvPr>
            <p:cNvSpPr/>
            <p:nvPr/>
          </p:nvSpPr>
          <p:spPr>
            <a:xfrm>
              <a:off x="1976086" y="5486400"/>
              <a:ext cx="760977" cy="5339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FA4A62-E966-4E28-9FA0-54556D6454A5}"/>
                </a:ext>
              </a:extLst>
            </p:cNvPr>
            <p:cNvSpPr/>
            <p:nvPr/>
          </p:nvSpPr>
          <p:spPr>
            <a:xfrm>
              <a:off x="1497407" y="5485377"/>
              <a:ext cx="478679" cy="5339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5FFF38-53B3-4341-9DE6-D131DB1CEF5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368142" y="5044542"/>
            <a:ext cx="380489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84431B-62AE-4F05-B909-35B97D008C09}"/>
              </a:ext>
            </a:extLst>
          </p:cNvPr>
          <p:cNvSpPr txBox="1"/>
          <p:nvPr/>
        </p:nvSpPr>
        <p:spPr>
          <a:xfrm>
            <a:off x="1759248" y="5248016"/>
            <a:ext cx="532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ym typeface="Wingdings" panose="05000000000000000000" pitchFamily="2" charset="2"/>
              </a:rPr>
              <a:t>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68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A31F8-1650-4110-9766-461A465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70D6-B58E-42FF-95A2-EA14C490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0389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int a[10], *p = a;</a:t>
            </a:r>
          </a:p>
          <a:p>
            <a:pPr marL="0" indent="0">
              <a:buNone/>
            </a:pPr>
            <a:r>
              <a:rPr lang="zh-CN" altLang="en-US" dirty="0"/>
              <a:t>指针可以在数组中移动：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++p;</a:t>
            </a:r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p</a:t>
            </a:r>
            <a:r>
              <a:rPr lang="zh-CN" altLang="en-US" dirty="0"/>
              <a:t>是指向数组元素的指针，因此只能移动一个单元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ACD0250-0AB8-4A68-BF6C-327DD3AE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63197"/>
              </p:ext>
            </p:extLst>
          </p:nvPr>
        </p:nvGraphicFramePr>
        <p:xfrm>
          <a:off x="2455787" y="3789176"/>
          <a:ext cx="6619000" cy="6304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61900">
                  <a:extLst>
                    <a:ext uri="{9D8B030D-6E8A-4147-A177-3AD203B41FA5}">
                      <a16:colId xmlns:a16="http://schemas.microsoft.com/office/drawing/2014/main" val="4244498009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840005240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1293660205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31614120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311214169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2263406742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2911406020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2704231009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3800502939"/>
                    </a:ext>
                  </a:extLst>
                </a:gridCol>
                <a:gridCol w="661900">
                  <a:extLst>
                    <a:ext uri="{9D8B030D-6E8A-4147-A177-3AD203B41FA5}">
                      <a16:colId xmlns:a16="http://schemas.microsoft.com/office/drawing/2014/main" val="3321063988"/>
                    </a:ext>
                  </a:extLst>
                </a:gridCol>
              </a:tblGrid>
              <a:tr h="6304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73887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EFE02070-C286-46B0-B724-A42070F2F081}"/>
              </a:ext>
            </a:extLst>
          </p:cNvPr>
          <p:cNvGrpSpPr/>
          <p:nvPr/>
        </p:nvGrpSpPr>
        <p:grpSpPr>
          <a:xfrm>
            <a:off x="2455787" y="5173943"/>
            <a:ext cx="1239656" cy="534934"/>
            <a:chOff x="1497407" y="5485377"/>
            <a:chExt cx="1239656" cy="53493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7C026D-292F-4324-8EC8-26AD76FDC69E}"/>
                </a:ext>
              </a:extLst>
            </p:cNvPr>
            <p:cNvSpPr/>
            <p:nvPr/>
          </p:nvSpPr>
          <p:spPr>
            <a:xfrm>
              <a:off x="1976086" y="5486400"/>
              <a:ext cx="760977" cy="5339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FA4A62-E966-4E28-9FA0-54556D6454A5}"/>
                </a:ext>
              </a:extLst>
            </p:cNvPr>
            <p:cNvSpPr/>
            <p:nvPr/>
          </p:nvSpPr>
          <p:spPr>
            <a:xfrm>
              <a:off x="1497407" y="5485377"/>
              <a:ext cx="478679" cy="5339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5FFF38-53B3-4341-9DE6-D131DB1CEF5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29117" y="4416187"/>
            <a:ext cx="485838" cy="75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BA84A15-4D52-4508-90E2-EEC761FBF4F7}"/>
              </a:ext>
            </a:extLst>
          </p:cNvPr>
          <p:cNvSpPr/>
          <p:nvPr/>
        </p:nvSpPr>
        <p:spPr>
          <a:xfrm>
            <a:off x="1977108" y="3848635"/>
            <a:ext cx="478679" cy="5339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1AD0D1-D08C-4557-9BAB-58882C64F76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314955" y="4416188"/>
            <a:ext cx="152400" cy="75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434</TotalTime>
  <Words>1588</Words>
  <Application>Microsoft Office PowerPoint</Application>
  <PresentationFormat>宽屏</PresentationFormat>
  <Paragraphs>250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 Fira Code</vt:lpstr>
      <vt:lpstr>Arial</vt:lpstr>
      <vt:lpstr>Century Schoolbook</vt:lpstr>
      <vt:lpstr>Consolas</vt:lpstr>
      <vt:lpstr>Wingdings 2</vt:lpstr>
      <vt:lpstr>风景</vt:lpstr>
      <vt:lpstr>指针和它的朋友们</vt:lpstr>
      <vt:lpstr>内存的逻辑结构</vt:lpstr>
      <vt:lpstr>内存的逻辑结构</vt:lpstr>
      <vt:lpstr>指针</vt:lpstr>
      <vt:lpstr>指针</vt:lpstr>
      <vt:lpstr>指针</vt:lpstr>
      <vt:lpstr>指针</vt:lpstr>
      <vt:lpstr>指针和一维数组</vt:lpstr>
      <vt:lpstr>指针和一维数组</vt:lpstr>
      <vt:lpstr>指针和一维数组</vt:lpstr>
      <vt:lpstr>指针和一维数组</vt:lpstr>
      <vt:lpstr>指针和一维数组</vt:lpstr>
      <vt:lpstr>指针和一维数组</vt:lpstr>
      <vt:lpstr>指针和字符串</vt:lpstr>
      <vt:lpstr>指针和字符串</vt:lpstr>
      <vt:lpstr>指针和字符串</vt:lpstr>
      <vt:lpstr>指针和字符串</vt:lpstr>
      <vt:lpstr>指针和字符串</vt:lpstr>
      <vt:lpstr>指针和字符串</vt:lpstr>
      <vt:lpstr>字符串的数组</vt:lpstr>
      <vt:lpstr>字符串的数组</vt:lpstr>
      <vt:lpstr>字符串的数组</vt:lpstr>
      <vt:lpstr>字符串操作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指针和它的朋友们</dc:title>
  <dc:creator>Bai Zhongjian</dc:creator>
  <cp:lastModifiedBy>Bai Zhongjian</cp:lastModifiedBy>
  <cp:revision>102</cp:revision>
  <dcterms:created xsi:type="dcterms:W3CDTF">2020-12-14T08:52:01Z</dcterms:created>
  <dcterms:modified xsi:type="dcterms:W3CDTF">2020-12-15T06:48:05Z</dcterms:modified>
</cp:coreProperties>
</file>