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954" y="2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BA007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1">
                <a:solidFill>
                  <a:srgbClr val="BA007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3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/>
              <a:t>/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1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/>
              <a:t>/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2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0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X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spc="-50" dirty="0"/>
              <a:t>X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S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10" dirty="0"/>
              <a:t>M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/>
              <a:t>P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L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E</a:t>
            </a:r>
            <a:r>
              <a:rPr spc="305" dirty="0">
                <a:latin typeface="Times New Roman"/>
                <a:cs typeface="Times New Roman"/>
              </a:rPr>
              <a:t> </a:t>
            </a:r>
            <a:r>
              <a:rPr spc="-10" dirty="0"/>
              <a:t>F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O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O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10" dirty="0"/>
              <a:t>T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E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R</a:t>
            </a:r>
            <a:r>
              <a:rPr spc="310" dirty="0">
                <a:latin typeface="Times New Roman"/>
                <a:cs typeface="Times New Roman"/>
              </a:rPr>
              <a:t> </a:t>
            </a:r>
            <a:r>
              <a:rPr spc="-10" dirty="0"/>
              <a:t>T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E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X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spc="-50" dirty="0"/>
              <a:t>T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‹#›</a:t>
            </a:fld>
            <a:r>
              <a:rPr dirty="0">
                <a:latin typeface="Times New Roman"/>
                <a:cs typeface="Times New Roman"/>
              </a:rPr>
              <a:t> 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BA007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rgbClr val="BA007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3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/>
              <a:t>/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1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/>
              <a:t>/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2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0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X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spc="-50" dirty="0"/>
              <a:t>X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S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10" dirty="0"/>
              <a:t>M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/>
              <a:t>P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L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E</a:t>
            </a:r>
            <a:r>
              <a:rPr spc="305" dirty="0">
                <a:latin typeface="Times New Roman"/>
                <a:cs typeface="Times New Roman"/>
              </a:rPr>
              <a:t> </a:t>
            </a:r>
            <a:r>
              <a:rPr spc="-10" dirty="0"/>
              <a:t>F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O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O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10" dirty="0"/>
              <a:t>T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E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R</a:t>
            </a:r>
            <a:r>
              <a:rPr spc="310" dirty="0">
                <a:latin typeface="Times New Roman"/>
                <a:cs typeface="Times New Roman"/>
              </a:rPr>
              <a:t> </a:t>
            </a:r>
            <a:r>
              <a:rPr spc="-10" dirty="0"/>
              <a:t>T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E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X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spc="-50" dirty="0"/>
              <a:t>T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‹#›</a:t>
            </a:fld>
            <a:r>
              <a:rPr dirty="0">
                <a:latin typeface="Times New Roman"/>
                <a:cs typeface="Times New Roman"/>
              </a:rPr>
              <a:t>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BA007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3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/>
              <a:t>/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1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/>
              <a:t>/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2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0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X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spc="-50" dirty="0"/>
              <a:t>X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S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10" dirty="0"/>
              <a:t>M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/>
              <a:t>P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L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E</a:t>
            </a:r>
            <a:r>
              <a:rPr spc="305" dirty="0">
                <a:latin typeface="Times New Roman"/>
                <a:cs typeface="Times New Roman"/>
              </a:rPr>
              <a:t> </a:t>
            </a:r>
            <a:r>
              <a:rPr spc="-10" dirty="0"/>
              <a:t>F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O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O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10" dirty="0"/>
              <a:t>T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E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R</a:t>
            </a:r>
            <a:r>
              <a:rPr spc="310" dirty="0">
                <a:latin typeface="Times New Roman"/>
                <a:cs typeface="Times New Roman"/>
              </a:rPr>
              <a:t> </a:t>
            </a:r>
            <a:r>
              <a:rPr spc="-10" dirty="0"/>
              <a:t>T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E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X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spc="-50" dirty="0"/>
              <a:t>T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‹#›</a:t>
            </a:fld>
            <a:r>
              <a:rPr dirty="0">
                <a:latin typeface="Times New Roman"/>
                <a:cs typeface="Times New Roman"/>
              </a:rPr>
              <a:t>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BA007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3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/>
              <a:t>/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1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/>
              <a:t>/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2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0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X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spc="-50" dirty="0"/>
              <a:t>X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S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10" dirty="0"/>
              <a:t>M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/>
              <a:t>P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L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E</a:t>
            </a:r>
            <a:r>
              <a:rPr spc="305" dirty="0">
                <a:latin typeface="Times New Roman"/>
                <a:cs typeface="Times New Roman"/>
              </a:rPr>
              <a:t> </a:t>
            </a:r>
            <a:r>
              <a:rPr spc="-10" dirty="0"/>
              <a:t>F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O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O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10" dirty="0"/>
              <a:t>T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E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R</a:t>
            </a:r>
            <a:r>
              <a:rPr spc="310" dirty="0">
                <a:latin typeface="Times New Roman"/>
                <a:cs typeface="Times New Roman"/>
              </a:rPr>
              <a:t> </a:t>
            </a:r>
            <a:r>
              <a:rPr spc="-10" dirty="0"/>
              <a:t>T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E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X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spc="-50" dirty="0"/>
              <a:t>T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‹#›</a:t>
            </a:fld>
            <a:r>
              <a:rPr dirty="0">
                <a:latin typeface="Times New Roman"/>
                <a:cs typeface="Times New Roman"/>
              </a:rPr>
              <a:t>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3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/>
              <a:t>/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1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/>
              <a:t>/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2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0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X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spc="-50" dirty="0"/>
              <a:t>X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S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10" dirty="0"/>
              <a:t>M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/>
              <a:t>P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L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E</a:t>
            </a:r>
            <a:r>
              <a:rPr spc="305" dirty="0">
                <a:latin typeface="Times New Roman"/>
                <a:cs typeface="Times New Roman"/>
              </a:rPr>
              <a:t> </a:t>
            </a:r>
            <a:r>
              <a:rPr spc="-10" dirty="0"/>
              <a:t>F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O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O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10" dirty="0"/>
              <a:t>T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E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R</a:t>
            </a:r>
            <a:r>
              <a:rPr spc="310" dirty="0">
                <a:latin typeface="Times New Roman"/>
                <a:cs typeface="Times New Roman"/>
              </a:rPr>
              <a:t> </a:t>
            </a:r>
            <a:r>
              <a:rPr spc="-10" dirty="0"/>
              <a:t>T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E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X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spc="-50" dirty="0"/>
              <a:t>T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‹#›</a:t>
            </a:fld>
            <a:r>
              <a:rPr dirty="0">
                <a:latin typeface="Times New Roman"/>
                <a:cs typeface="Times New Roman"/>
              </a:rPr>
              <a:t>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0324" y="504896"/>
            <a:ext cx="223901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BA007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0320" y="1273297"/>
            <a:ext cx="10745470" cy="1733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1">
                <a:solidFill>
                  <a:srgbClr val="BA007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16940" y="6540051"/>
            <a:ext cx="633094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3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/>
              <a:t>/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1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/>
              <a:t>/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2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0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X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spc="-50" dirty="0"/>
              <a:t>X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264670" y="6540051"/>
            <a:ext cx="1642109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S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10" dirty="0"/>
              <a:t>M</a:t>
            </a:r>
            <a:r>
              <a:rPr spc="-90" dirty="0">
                <a:latin typeface="Times New Roman"/>
                <a:cs typeface="Times New Roman"/>
              </a:rPr>
              <a:t> </a:t>
            </a:r>
            <a:r>
              <a:rPr dirty="0"/>
              <a:t>P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L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E</a:t>
            </a:r>
            <a:r>
              <a:rPr spc="305" dirty="0">
                <a:latin typeface="Times New Roman"/>
                <a:cs typeface="Times New Roman"/>
              </a:rPr>
              <a:t> </a:t>
            </a:r>
            <a:r>
              <a:rPr spc="-10" dirty="0"/>
              <a:t>F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O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O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10" dirty="0"/>
              <a:t>T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E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R</a:t>
            </a:r>
            <a:r>
              <a:rPr spc="310" dirty="0">
                <a:latin typeface="Times New Roman"/>
                <a:cs typeface="Times New Roman"/>
              </a:rPr>
              <a:t> </a:t>
            </a:r>
            <a:r>
              <a:rPr spc="-10" dirty="0"/>
              <a:t>T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E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/>
              <a:t>X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spc="-50" dirty="0"/>
              <a:t>T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82028" y="6540051"/>
            <a:ext cx="231775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25" dirty="0"/>
              <a:t>‹#›</a:t>
            </a:fld>
            <a:r>
              <a:rPr dirty="0">
                <a:latin typeface="Times New Roman"/>
                <a:cs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" y="-1270"/>
            <a:ext cx="12190730" cy="6859270"/>
            <a:chOff x="1524" y="-666"/>
            <a:chExt cx="12190730" cy="68592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7" y="-666"/>
              <a:ext cx="12188951" cy="6857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047" y="0"/>
              <a:ext cx="12189460" cy="6858000"/>
            </a:xfrm>
            <a:custGeom>
              <a:avLst/>
              <a:gdLst/>
              <a:ahLst/>
              <a:cxnLst/>
              <a:rect l="l" t="t" r="r" b="b"/>
              <a:pathLst>
                <a:path w="12189460" h="6858000">
                  <a:moveTo>
                    <a:pt x="12188951" y="0"/>
                  </a:moveTo>
                  <a:lnTo>
                    <a:pt x="0" y="0"/>
                  </a:lnTo>
                  <a:lnTo>
                    <a:pt x="0" y="6857999"/>
                  </a:lnTo>
                  <a:lnTo>
                    <a:pt x="12188951" y="6857999"/>
                  </a:lnTo>
                  <a:lnTo>
                    <a:pt x="12188951" y="0"/>
                  </a:lnTo>
                  <a:close/>
                </a:path>
              </a:pathLst>
            </a:custGeom>
            <a:solidFill>
              <a:srgbClr val="EEEE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44723" y="0"/>
              <a:ext cx="6861048" cy="68579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4" y="1266443"/>
              <a:ext cx="5740908" cy="559155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52615" y="181356"/>
              <a:ext cx="5739384" cy="576376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48" y="0"/>
              <a:ext cx="12188952" cy="6857335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7229" y="2174236"/>
            <a:ext cx="10165080" cy="20441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5354320" algn="l"/>
              </a:tabLst>
            </a:pPr>
            <a:r>
              <a:rPr sz="6600" dirty="0">
                <a:solidFill>
                  <a:srgbClr val="FFFFFF"/>
                </a:solidFill>
              </a:rPr>
              <a:t>Credit</a:t>
            </a:r>
            <a:r>
              <a:rPr sz="6600" b="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600" dirty="0">
                <a:solidFill>
                  <a:srgbClr val="FFFFFF"/>
                </a:solidFill>
              </a:rPr>
              <a:t>EDA</a:t>
            </a:r>
            <a:r>
              <a:rPr lang="en-IN" sz="6600" dirty="0">
                <a:solidFill>
                  <a:srgbClr val="FFFFFF"/>
                </a:solidFill>
              </a:rPr>
              <a:t> Documentation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38587" y="4701332"/>
            <a:ext cx="4314825" cy="1513876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405"/>
              </a:spcBef>
            </a:pPr>
            <a:r>
              <a:rPr lang="en-IN" sz="2500" b="1" i="1" spc="-25" dirty="0">
                <a:solidFill>
                  <a:srgbClr val="FFFFFF"/>
                </a:solidFill>
                <a:latin typeface="Arial"/>
                <a:cs typeface="Arial"/>
              </a:rPr>
              <a:t>Presented by:</a:t>
            </a:r>
            <a:endParaRPr sz="2500" b="1" dirty="0">
              <a:latin typeface="Arial"/>
              <a:cs typeface="Arial"/>
            </a:endParaRPr>
          </a:p>
          <a:p>
            <a:pPr marL="12700" algn="ctr">
              <a:spcBef>
                <a:spcPts val="405"/>
              </a:spcBef>
            </a:pPr>
            <a:r>
              <a:rPr lang="en-IN" sz="2000" spc="-25" dirty="0" err="1">
                <a:solidFill>
                  <a:srgbClr val="FFFFFF"/>
                </a:solidFill>
                <a:latin typeface="Arial"/>
                <a:cs typeface="Arial"/>
              </a:rPr>
              <a:t>Aarya</a:t>
            </a:r>
            <a:r>
              <a:rPr lang="en-IN" sz="2000" spc="-25" dirty="0">
                <a:solidFill>
                  <a:srgbClr val="FFFFFF"/>
                </a:solidFill>
                <a:latin typeface="Arial"/>
                <a:cs typeface="Arial"/>
              </a:rPr>
              <a:t> Sawant</a:t>
            </a:r>
          </a:p>
          <a:p>
            <a:pPr marL="12700" algn="ctr">
              <a:spcBef>
                <a:spcPts val="405"/>
              </a:spcBef>
            </a:pPr>
            <a:r>
              <a:rPr lang="en-IN" sz="2000" spc="-25" dirty="0">
                <a:solidFill>
                  <a:srgbClr val="FFFFFF"/>
                </a:solidFill>
                <a:latin typeface="Arial"/>
                <a:cs typeface="Arial"/>
              </a:rPr>
              <a:t>Kahan Bhatt</a:t>
            </a:r>
          </a:p>
          <a:p>
            <a:pPr marL="12700" algn="ctr">
              <a:spcBef>
                <a:spcPts val="405"/>
              </a:spcBef>
            </a:pPr>
            <a:r>
              <a:rPr lang="en-IN" sz="2000" spc="-25" dirty="0">
                <a:solidFill>
                  <a:srgbClr val="FFFFFF"/>
                </a:solidFill>
                <a:latin typeface="Arial"/>
                <a:cs typeface="Arial"/>
              </a:rPr>
              <a:t>Shantil </a:t>
            </a:r>
            <a:r>
              <a:rPr lang="en-IN" sz="2000" spc="-25" dirty="0" err="1">
                <a:solidFill>
                  <a:srgbClr val="FFFFFF"/>
                </a:solidFill>
                <a:latin typeface="Arial"/>
                <a:cs typeface="Arial"/>
              </a:rPr>
              <a:t>Khadatkar</a:t>
            </a:r>
            <a:endParaRPr sz="2000" spc="-25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-1"/>
            <a:chExt cx="12115801" cy="6858000"/>
          </a:xfrm>
        </p:grpSpPr>
        <p:pic>
          <p:nvPicPr>
            <p:cNvPr id="3" name="object 3"/>
            <p:cNvPicPr/>
            <p:nvPr/>
          </p:nvPicPr>
          <p:blipFill rotWithShape="1">
            <a:blip r:embed="rId2" cstate="print"/>
            <a:srcRect r="625"/>
            <a:stretch/>
          </p:blipFill>
          <p:spPr>
            <a:xfrm>
              <a:off x="0" y="-1"/>
              <a:ext cx="12115800" cy="342900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 rotWithShape="1">
            <a:blip r:embed="rId3" cstate="print"/>
            <a:srcRect r="625"/>
            <a:stretch/>
          </p:blipFill>
          <p:spPr>
            <a:xfrm>
              <a:off x="1" y="3428998"/>
              <a:ext cx="12115800" cy="34290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9342" y="595253"/>
            <a:ext cx="11179820" cy="386727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86186" y="4764149"/>
            <a:ext cx="9815195" cy="1000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99085" algn="l"/>
              </a:tabLst>
            </a:pP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credit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amount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Loan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purposes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like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'Buying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home’,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'Buying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land’,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'Buying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new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car'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-10" dirty="0">
                <a:latin typeface="Arial MT"/>
                <a:cs typeface="Arial MT"/>
              </a:rPr>
              <a:t> 'Building</a:t>
            </a:r>
            <a:endParaRPr sz="1600" dirty="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a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 MT"/>
                <a:cs typeface="Arial MT"/>
              </a:rPr>
              <a:t>house'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 MT"/>
                <a:cs typeface="Arial MT"/>
              </a:rPr>
              <a:t>higher.</a:t>
            </a:r>
            <a:endParaRPr sz="1600" dirty="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600" dirty="0">
                <a:latin typeface="Arial MT"/>
                <a:cs typeface="Arial MT"/>
              </a:rPr>
              <a:t>Income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 MT"/>
                <a:cs typeface="Arial MT"/>
              </a:rPr>
              <a:t>type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 MT"/>
                <a:cs typeface="Arial MT"/>
              </a:rPr>
              <a:t>state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 MT"/>
                <a:cs typeface="Arial MT"/>
              </a:rPr>
              <a:t>servants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 MT"/>
                <a:cs typeface="Arial MT"/>
              </a:rPr>
              <a:t>have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 MT"/>
                <a:cs typeface="Arial MT"/>
              </a:rPr>
              <a:t>significant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 MT"/>
                <a:cs typeface="Arial MT"/>
              </a:rPr>
              <a:t>amount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 MT"/>
                <a:cs typeface="Arial MT"/>
              </a:rPr>
              <a:t>credit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 MT"/>
                <a:cs typeface="Arial MT"/>
              </a:rPr>
              <a:t>applied</a:t>
            </a:r>
            <a:endParaRPr sz="1600" dirty="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600" dirty="0">
                <a:latin typeface="Arial MT"/>
                <a:cs typeface="Arial MT"/>
              </a:rPr>
              <a:t>Money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 MT"/>
                <a:cs typeface="Arial MT"/>
              </a:rPr>
              <a:t>for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 MT"/>
                <a:cs typeface="Arial MT"/>
              </a:rPr>
              <a:t>third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 MT"/>
                <a:cs typeface="Arial MT"/>
              </a:rPr>
              <a:t>person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 MT"/>
                <a:cs typeface="Arial MT"/>
              </a:rPr>
              <a:t>or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 MT"/>
                <a:cs typeface="Arial MT"/>
              </a:rPr>
              <a:t>Hobby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 MT"/>
                <a:cs typeface="Arial MT"/>
              </a:rPr>
              <a:t>having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 MT"/>
                <a:cs typeface="Arial MT"/>
              </a:rPr>
              <a:t>less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 MT"/>
                <a:cs typeface="Arial MT"/>
              </a:rPr>
              <a:t>credits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 MT"/>
                <a:cs typeface="Arial MT"/>
              </a:rPr>
              <a:t>applied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Arial MT"/>
                <a:cs typeface="Arial MT"/>
              </a:rPr>
              <a:t>for.</a:t>
            </a:r>
            <a:endParaRPr sz="1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42739" y="404053"/>
            <a:ext cx="2896921" cy="6435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91199" y="1371600"/>
            <a:ext cx="6265682" cy="515861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25354" y="1483863"/>
            <a:ext cx="5092065" cy="478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21590" indent="-28575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299085" algn="l"/>
              </a:tabLst>
            </a:pPr>
            <a:r>
              <a:rPr sz="2400" dirty="0">
                <a:solidFill>
                  <a:srgbClr val="2D1D6A"/>
                </a:solidFill>
                <a:latin typeface="Arial MT"/>
                <a:cs typeface="Arial MT"/>
              </a:rPr>
              <a:t>Here</a:t>
            </a:r>
            <a:r>
              <a:rPr sz="2400" spc="25" dirty="0">
                <a:solidFill>
                  <a:srgbClr val="2D1D6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D1D6A"/>
                </a:solidFill>
                <a:latin typeface="Arial MT"/>
                <a:cs typeface="Arial MT"/>
              </a:rPr>
              <a:t>for</a:t>
            </a:r>
            <a:r>
              <a:rPr sz="2400" spc="5" dirty="0">
                <a:solidFill>
                  <a:srgbClr val="2D1D6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D1D6A"/>
                </a:solidFill>
                <a:latin typeface="Arial MT"/>
                <a:cs typeface="Arial MT"/>
              </a:rPr>
              <a:t>Housing</a:t>
            </a:r>
            <a:r>
              <a:rPr sz="2400" spc="45" dirty="0">
                <a:solidFill>
                  <a:srgbClr val="2D1D6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D1D6A"/>
                </a:solidFill>
                <a:latin typeface="Arial MT"/>
                <a:cs typeface="Arial MT"/>
              </a:rPr>
              <a:t>type,</a:t>
            </a:r>
            <a:r>
              <a:rPr lang="en-IN" sz="2400" dirty="0">
                <a:solidFill>
                  <a:srgbClr val="2D1D6A"/>
                </a:solidFill>
                <a:latin typeface="Arial MT"/>
                <a:cs typeface="Arial MT"/>
              </a:rPr>
              <a:t> the</a:t>
            </a:r>
            <a:r>
              <a:rPr sz="2400" dirty="0">
                <a:solidFill>
                  <a:srgbClr val="2D1D6A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D1D6A"/>
                </a:solidFill>
                <a:latin typeface="Arial MT"/>
                <a:cs typeface="Arial MT"/>
              </a:rPr>
              <a:t>office</a:t>
            </a:r>
            <a:r>
              <a:rPr sz="2400" spc="-10" dirty="0">
                <a:solidFill>
                  <a:srgbClr val="2D1D6A"/>
                </a:solidFill>
                <a:latin typeface="Times New Roman"/>
                <a:cs typeface="Times New Roman"/>
              </a:rPr>
              <a:t> 	</a:t>
            </a:r>
            <a:r>
              <a:rPr sz="2400" dirty="0">
                <a:solidFill>
                  <a:srgbClr val="2D1D6A"/>
                </a:solidFill>
                <a:latin typeface="Arial MT"/>
                <a:cs typeface="Arial MT"/>
              </a:rPr>
              <a:t>apartment</a:t>
            </a:r>
            <a:r>
              <a:rPr sz="2400" spc="-15" dirty="0">
                <a:solidFill>
                  <a:srgbClr val="2D1D6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D1D6A"/>
                </a:solidFill>
                <a:latin typeface="Arial MT"/>
                <a:cs typeface="Arial MT"/>
              </a:rPr>
              <a:t>is</a:t>
            </a:r>
            <a:r>
              <a:rPr sz="2400" spc="-10" dirty="0">
                <a:solidFill>
                  <a:srgbClr val="2D1D6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D1D6A"/>
                </a:solidFill>
                <a:latin typeface="Arial MT"/>
                <a:cs typeface="Arial MT"/>
              </a:rPr>
              <a:t>having</a:t>
            </a:r>
            <a:r>
              <a:rPr sz="2400" spc="5" dirty="0">
                <a:solidFill>
                  <a:srgbClr val="2D1D6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D1D6A"/>
                </a:solidFill>
                <a:latin typeface="Arial MT"/>
                <a:cs typeface="Arial MT"/>
              </a:rPr>
              <a:t>higher</a:t>
            </a:r>
            <a:r>
              <a:rPr sz="2400" spc="10" dirty="0">
                <a:solidFill>
                  <a:srgbClr val="2D1D6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D1D6A"/>
                </a:solidFill>
                <a:latin typeface="Arial MT"/>
                <a:cs typeface="Arial MT"/>
              </a:rPr>
              <a:t>credit</a:t>
            </a:r>
            <a:r>
              <a:rPr sz="2400" spc="-10" dirty="0">
                <a:solidFill>
                  <a:srgbClr val="2D1D6A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D1D6A"/>
                </a:solidFill>
                <a:latin typeface="Arial MT"/>
                <a:cs typeface="Arial MT"/>
              </a:rPr>
              <a:t>of</a:t>
            </a:r>
            <a:r>
              <a:rPr sz="2400" spc="-25" dirty="0">
                <a:solidFill>
                  <a:srgbClr val="2D1D6A"/>
                </a:solidFill>
                <a:latin typeface="Times New Roman"/>
                <a:cs typeface="Times New Roman"/>
              </a:rPr>
              <a:t> 	</a:t>
            </a:r>
            <a:r>
              <a:rPr sz="2400" dirty="0">
                <a:solidFill>
                  <a:srgbClr val="2D1D6A"/>
                </a:solidFill>
                <a:latin typeface="Arial MT"/>
                <a:cs typeface="Arial MT"/>
              </a:rPr>
              <a:t>target</a:t>
            </a:r>
            <a:r>
              <a:rPr sz="2400" spc="15" dirty="0">
                <a:solidFill>
                  <a:srgbClr val="2D1D6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D1D6A"/>
                </a:solidFill>
                <a:latin typeface="Arial MT"/>
                <a:cs typeface="Arial MT"/>
              </a:rPr>
              <a:t>0</a:t>
            </a:r>
            <a:r>
              <a:rPr sz="2400" spc="10" dirty="0">
                <a:solidFill>
                  <a:srgbClr val="2D1D6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D1D6A"/>
                </a:solidFill>
                <a:latin typeface="Arial MT"/>
                <a:cs typeface="Arial MT"/>
              </a:rPr>
              <a:t>an</a:t>
            </a:r>
            <a:r>
              <a:rPr lang="en-IN" sz="2400" dirty="0">
                <a:solidFill>
                  <a:srgbClr val="2D1D6A"/>
                </a:solidFill>
                <a:latin typeface="Arial MT"/>
                <a:cs typeface="Arial MT"/>
              </a:rPr>
              <a:t>d the</a:t>
            </a:r>
            <a:r>
              <a:rPr sz="2400" spc="-20" dirty="0">
                <a:solidFill>
                  <a:srgbClr val="2D1D6A"/>
                </a:solidFill>
                <a:latin typeface="Arial MT"/>
                <a:cs typeface="Arial MT"/>
              </a:rPr>
              <a:t>co-</a:t>
            </a:r>
            <a:r>
              <a:rPr sz="2400" dirty="0">
                <a:solidFill>
                  <a:srgbClr val="2D1D6A"/>
                </a:solidFill>
                <a:latin typeface="Arial MT"/>
                <a:cs typeface="Arial MT"/>
              </a:rPr>
              <a:t>op</a:t>
            </a:r>
            <a:r>
              <a:rPr sz="2400" spc="20" dirty="0">
                <a:solidFill>
                  <a:srgbClr val="2D1D6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D1D6A"/>
                </a:solidFill>
                <a:latin typeface="Arial MT"/>
                <a:cs typeface="Arial MT"/>
              </a:rPr>
              <a:t>apartment</a:t>
            </a:r>
            <a:r>
              <a:rPr sz="2400" spc="15" dirty="0">
                <a:solidFill>
                  <a:srgbClr val="2D1D6A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D1D6A"/>
                </a:solidFill>
                <a:latin typeface="Arial MT"/>
                <a:cs typeface="Arial MT"/>
              </a:rPr>
              <a:t>is</a:t>
            </a:r>
            <a:r>
              <a:rPr sz="2400" spc="-25" dirty="0">
                <a:solidFill>
                  <a:srgbClr val="2D1D6A"/>
                </a:solidFill>
                <a:latin typeface="Times New Roman"/>
                <a:cs typeface="Times New Roman"/>
              </a:rPr>
              <a:t> 	</a:t>
            </a:r>
            <a:r>
              <a:rPr sz="2400" dirty="0">
                <a:solidFill>
                  <a:srgbClr val="2D1D6A"/>
                </a:solidFill>
                <a:latin typeface="Arial MT"/>
                <a:cs typeface="Arial MT"/>
              </a:rPr>
              <a:t>having</a:t>
            </a:r>
            <a:r>
              <a:rPr sz="2400" spc="25" dirty="0">
                <a:solidFill>
                  <a:srgbClr val="2D1D6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D1D6A"/>
                </a:solidFill>
                <a:latin typeface="Arial MT"/>
                <a:cs typeface="Arial MT"/>
              </a:rPr>
              <a:t>higher</a:t>
            </a:r>
            <a:r>
              <a:rPr sz="2400" spc="20" dirty="0">
                <a:solidFill>
                  <a:srgbClr val="2D1D6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D1D6A"/>
                </a:solidFill>
                <a:latin typeface="Arial MT"/>
                <a:cs typeface="Arial MT"/>
              </a:rPr>
              <a:t>credit</a:t>
            </a:r>
            <a:r>
              <a:rPr sz="2400" spc="15" dirty="0">
                <a:solidFill>
                  <a:srgbClr val="2D1D6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D1D6A"/>
                </a:solidFill>
                <a:latin typeface="Arial MT"/>
                <a:cs typeface="Arial MT"/>
              </a:rPr>
              <a:t>of</a:t>
            </a:r>
            <a:r>
              <a:rPr sz="2400" spc="5" dirty="0">
                <a:solidFill>
                  <a:srgbClr val="2D1D6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D1D6A"/>
                </a:solidFill>
                <a:latin typeface="Arial MT"/>
                <a:cs typeface="Arial MT"/>
              </a:rPr>
              <a:t>target</a:t>
            </a:r>
            <a:r>
              <a:rPr sz="2400" spc="10" dirty="0">
                <a:solidFill>
                  <a:srgbClr val="2D1D6A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D1D6A"/>
                </a:solidFill>
                <a:latin typeface="Arial MT"/>
                <a:cs typeface="Arial MT"/>
              </a:rPr>
              <a:t>1.</a:t>
            </a:r>
            <a:endParaRPr sz="2400" dirty="0">
              <a:latin typeface="Arial MT"/>
              <a:cs typeface="Arial MT"/>
            </a:endParaRPr>
          </a:p>
          <a:p>
            <a:pPr marL="297815" marR="5080" indent="-285750">
              <a:lnSpc>
                <a:spcPct val="100000"/>
              </a:lnSpc>
              <a:buFont typeface="Wingdings"/>
              <a:buChar char=""/>
              <a:tabLst>
                <a:tab pos="299085" algn="l"/>
              </a:tabLst>
            </a:pPr>
            <a:r>
              <a:rPr sz="2400" dirty="0">
                <a:solidFill>
                  <a:srgbClr val="2D1D6A"/>
                </a:solidFill>
                <a:latin typeface="Arial MT"/>
                <a:cs typeface="Arial MT"/>
              </a:rPr>
              <a:t>So,</a:t>
            </a:r>
            <a:r>
              <a:rPr sz="2400" spc="10" dirty="0">
                <a:solidFill>
                  <a:srgbClr val="2D1D6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D1D6A"/>
                </a:solidFill>
                <a:latin typeface="Arial MT"/>
                <a:cs typeface="Arial MT"/>
              </a:rPr>
              <a:t>we</a:t>
            </a:r>
            <a:r>
              <a:rPr sz="2400" spc="20" dirty="0">
                <a:solidFill>
                  <a:srgbClr val="2D1D6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D1D6A"/>
                </a:solidFill>
                <a:latin typeface="Arial MT"/>
                <a:cs typeface="Arial MT"/>
              </a:rPr>
              <a:t>can</a:t>
            </a:r>
            <a:r>
              <a:rPr sz="2400" spc="10" dirty="0">
                <a:solidFill>
                  <a:srgbClr val="2D1D6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D1D6A"/>
                </a:solidFill>
                <a:latin typeface="Arial MT"/>
                <a:cs typeface="Arial MT"/>
              </a:rPr>
              <a:t>conclude</a:t>
            </a:r>
            <a:r>
              <a:rPr sz="2400" spc="30" dirty="0">
                <a:solidFill>
                  <a:srgbClr val="2D1D6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D1D6A"/>
                </a:solidFill>
                <a:latin typeface="Arial MT"/>
                <a:cs typeface="Arial MT"/>
              </a:rPr>
              <a:t>that</a:t>
            </a:r>
            <a:r>
              <a:rPr sz="2400" spc="10" dirty="0">
                <a:solidFill>
                  <a:srgbClr val="2D1D6A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D1D6A"/>
                </a:solidFill>
                <a:latin typeface="Arial MT"/>
                <a:cs typeface="Arial MT"/>
              </a:rPr>
              <a:t>bank</a:t>
            </a:r>
            <a:r>
              <a:rPr sz="2400" spc="-20" dirty="0">
                <a:solidFill>
                  <a:srgbClr val="2D1D6A"/>
                </a:solidFill>
                <a:latin typeface="Times New Roman"/>
                <a:cs typeface="Times New Roman"/>
              </a:rPr>
              <a:t> 	</a:t>
            </a:r>
            <a:r>
              <a:rPr sz="2400" dirty="0">
                <a:solidFill>
                  <a:srgbClr val="2D1D6A"/>
                </a:solidFill>
                <a:latin typeface="Arial MT"/>
                <a:cs typeface="Arial MT"/>
              </a:rPr>
              <a:t>should</a:t>
            </a:r>
            <a:r>
              <a:rPr sz="2400" spc="15" dirty="0">
                <a:solidFill>
                  <a:srgbClr val="2D1D6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D1D6A"/>
                </a:solidFill>
                <a:latin typeface="Arial MT"/>
                <a:cs typeface="Arial MT"/>
              </a:rPr>
              <a:t>avoid</a:t>
            </a:r>
            <a:r>
              <a:rPr sz="2400" dirty="0">
                <a:solidFill>
                  <a:srgbClr val="2D1D6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D1D6A"/>
                </a:solidFill>
                <a:latin typeface="Arial MT"/>
                <a:cs typeface="Arial MT"/>
              </a:rPr>
              <a:t>giving</a:t>
            </a:r>
            <a:r>
              <a:rPr sz="2400" spc="20" dirty="0">
                <a:solidFill>
                  <a:srgbClr val="2D1D6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D1D6A"/>
                </a:solidFill>
                <a:latin typeface="Arial MT"/>
                <a:cs typeface="Arial MT"/>
              </a:rPr>
              <a:t>loans</a:t>
            </a:r>
            <a:r>
              <a:rPr sz="2400" spc="10" dirty="0">
                <a:solidFill>
                  <a:srgbClr val="2D1D6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D1D6A"/>
                </a:solidFill>
                <a:latin typeface="Arial MT"/>
                <a:cs typeface="Arial MT"/>
              </a:rPr>
              <a:t>to</a:t>
            </a:r>
            <a:r>
              <a:rPr sz="2400" spc="-5" dirty="0">
                <a:solidFill>
                  <a:srgbClr val="2D1D6A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D1D6A"/>
                </a:solidFill>
                <a:latin typeface="Arial MT"/>
                <a:cs typeface="Arial MT"/>
              </a:rPr>
              <a:t>the</a:t>
            </a:r>
            <a:r>
              <a:rPr sz="2400" spc="-25" dirty="0">
                <a:solidFill>
                  <a:srgbClr val="2D1D6A"/>
                </a:solidFill>
                <a:latin typeface="Times New Roman"/>
                <a:cs typeface="Times New Roman"/>
              </a:rPr>
              <a:t> 	</a:t>
            </a:r>
            <a:r>
              <a:rPr sz="2400" dirty="0">
                <a:solidFill>
                  <a:srgbClr val="2D1D6A"/>
                </a:solidFill>
                <a:latin typeface="Arial MT"/>
                <a:cs typeface="Arial MT"/>
              </a:rPr>
              <a:t>housing</a:t>
            </a:r>
            <a:r>
              <a:rPr sz="2400" spc="20" dirty="0">
                <a:solidFill>
                  <a:srgbClr val="2D1D6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D1D6A"/>
                </a:solidFill>
                <a:latin typeface="Arial MT"/>
                <a:cs typeface="Arial MT"/>
              </a:rPr>
              <a:t>type</a:t>
            </a:r>
            <a:r>
              <a:rPr sz="2400" spc="5" dirty="0">
                <a:solidFill>
                  <a:srgbClr val="2D1D6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D1D6A"/>
                </a:solidFill>
                <a:latin typeface="Arial MT"/>
                <a:cs typeface="Arial MT"/>
              </a:rPr>
              <a:t>of</a:t>
            </a:r>
            <a:r>
              <a:rPr sz="2400" spc="5" dirty="0">
                <a:solidFill>
                  <a:srgbClr val="2D1D6A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D1D6A"/>
                </a:solidFill>
                <a:latin typeface="Arial MT"/>
                <a:cs typeface="Arial MT"/>
              </a:rPr>
              <a:t>co-</a:t>
            </a:r>
            <a:r>
              <a:rPr sz="2400" dirty="0">
                <a:solidFill>
                  <a:srgbClr val="2D1D6A"/>
                </a:solidFill>
                <a:latin typeface="Arial MT"/>
                <a:cs typeface="Arial MT"/>
              </a:rPr>
              <a:t>op</a:t>
            </a:r>
            <a:r>
              <a:rPr sz="2400" dirty="0">
                <a:solidFill>
                  <a:srgbClr val="2D1D6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D1D6A"/>
                </a:solidFill>
                <a:latin typeface="Arial MT"/>
                <a:cs typeface="Arial MT"/>
              </a:rPr>
              <a:t>apartment</a:t>
            </a:r>
            <a:r>
              <a:rPr sz="2400" spc="-5" dirty="0">
                <a:solidFill>
                  <a:srgbClr val="2D1D6A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D1D6A"/>
                </a:solidFill>
                <a:latin typeface="Arial MT"/>
                <a:cs typeface="Arial MT"/>
              </a:rPr>
              <a:t>as</a:t>
            </a:r>
            <a:r>
              <a:rPr sz="2400" spc="-25" dirty="0">
                <a:solidFill>
                  <a:srgbClr val="2D1D6A"/>
                </a:solidFill>
                <a:latin typeface="Times New Roman"/>
                <a:cs typeface="Times New Roman"/>
              </a:rPr>
              <a:t> 	</a:t>
            </a:r>
            <a:r>
              <a:rPr sz="2400" dirty="0">
                <a:solidFill>
                  <a:srgbClr val="2D1D6A"/>
                </a:solidFill>
                <a:latin typeface="Arial MT"/>
                <a:cs typeface="Arial MT"/>
              </a:rPr>
              <a:t>they</a:t>
            </a:r>
            <a:r>
              <a:rPr sz="2400" spc="-20" dirty="0">
                <a:solidFill>
                  <a:srgbClr val="2D1D6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D1D6A"/>
                </a:solidFill>
                <a:latin typeface="Arial MT"/>
                <a:cs typeface="Arial MT"/>
              </a:rPr>
              <a:t>are</a:t>
            </a:r>
            <a:r>
              <a:rPr sz="2400" spc="-10" dirty="0">
                <a:solidFill>
                  <a:srgbClr val="2D1D6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D1D6A"/>
                </a:solidFill>
                <a:latin typeface="Arial MT"/>
                <a:cs typeface="Arial MT"/>
              </a:rPr>
              <a:t>having</a:t>
            </a:r>
            <a:r>
              <a:rPr sz="2400" spc="10" dirty="0">
                <a:solidFill>
                  <a:srgbClr val="2D1D6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D1D6A"/>
                </a:solidFill>
                <a:latin typeface="Arial MT"/>
                <a:cs typeface="Arial MT"/>
              </a:rPr>
              <a:t>difficulties</a:t>
            </a:r>
            <a:r>
              <a:rPr sz="2400" spc="10" dirty="0">
                <a:solidFill>
                  <a:srgbClr val="2D1D6A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D1D6A"/>
                </a:solidFill>
                <a:latin typeface="Arial MT"/>
                <a:cs typeface="Arial MT"/>
              </a:rPr>
              <a:t>in</a:t>
            </a:r>
            <a:r>
              <a:rPr sz="2400" spc="-25" dirty="0">
                <a:solidFill>
                  <a:srgbClr val="2D1D6A"/>
                </a:solidFill>
                <a:latin typeface="Times New Roman"/>
                <a:cs typeface="Times New Roman"/>
              </a:rPr>
              <a:t> 	</a:t>
            </a:r>
            <a:r>
              <a:rPr sz="2400" spc="-10" dirty="0">
                <a:solidFill>
                  <a:srgbClr val="2D1D6A"/>
                </a:solidFill>
                <a:latin typeface="Arial MT"/>
                <a:cs typeface="Arial MT"/>
              </a:rPr>
              <a:t>payment.</a:t>
            </a:r>
            <a:endParaRPr sz="2400" dirty="0">
              <a:latin typeface="Arial MT"/>
              <a:cs typeface="Arial MT"/>
            </a:endParaRPr>
          </a:p>
          <a:p>
            <a:pPr marL="299085" marR="59690" indent="-287020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299085" algn="l"/>
                <a:tab pos="381635" algn="l"/>
              </a:tabLst>
            </a:pPr>
            <a:r>
              <a:rPr lang="en-IN" sz="2400" dirty="0">
                <a:solidFill>
                  <a:srgbClr val="2D1D6A"/>
                </a:solidFill>
                <a:latin typeface="Arial MT"/>
                <a:cs typeface="Arial MT"/>
              </a:rPr>
              <a:t>The b</a:t>
            </a:r>
            <a:r>
              <a:rPr sz="2400" dirty="0" err="1">
                <a:solidFill>
                  <a:srgbClr val="2D1D6A"/>
                </a:solidFill>
                <a:latin typeface="Arial MT"/>
                <a:cs typeface="Arial MT"/>
              </a:rPr>
              <a:t>ank</a:t>
            </a:r>
            <a:r>
              <a:rPr sz="2400" spc="15" dirty="0">
                <a:solidFill>
                  <a:srgbClr val="2D1D6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D1D6A"/>
                </a:solidFill>
                <a:latin typeface="Arial MT"/>
                <a:cs typeface="Arial MT"/>
              </a:rPr>
              <a:t>can</a:t>
            </a:r>
            <a:r>
              <a:rPr sz="2400" spc="10" dirty="0">
                <a:solidFill>
                  <a:srgbClr val="2D1D6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D1D6A"/>
                </a:solidFill>
                <a:latin typeface="Arial MT"/>
                <a:cs typeface="Arial MT"/>
              </a:rPr>
              <a:t>focus</a:t>
            </a:r>
            <a:r>
              <a:rPr sz="2400" spc="10" dirty="0">
                <a:solidFill>
                  <a:srgbClr val="2D1D6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D1D6A"/>
                </a:solidFill>
                <a:latin typeface="Arial MT"/>
                <a:cs typeface="Arial MT"/>
              </a:rPr>
              <a:t>mostly</a:t>
            </a:r>
            <a:r>
              <a:rPr sz="2400" dirty="0">
                <a:solidFill>
                  <a:srgbClr val="2D1D6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D1D6A"/>
                </a:solidFill>
                <a:latin typeface="Arial MT"/>
                <a:cs typeface="Arial MT"/>
              </a:rPr>
              <a:t>on</a:t>
            </a:r>
            <a:r>
              <a:rPr sz="2400" spc="20" dirty="0">
                <a:solidFill>
                  <a:srgbClr val="2D1D6A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D1D6A"/>
                </a:solidFill>
                <a:latin typeface="Arial MT"/>
                <a:cs typeface="Arial MT"/>
              </a:rPr>
              <a:t>housing</a:t>
            </a:r>
            <a:r>
              <a:rPr sz="2400" spc="-10" dirty="0">
                <a:solidFill>
                  <a:srgbClr val="2D1D6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D1D6A"/>
                </a:solidFill>
                <a:latin typeface="Arial MT"/>
                <a:cs typeface="Arial MT"/>
              </a:rPr>
              <a:t>type</a:t>
            </a:r>
            <a:r>
              <a:rPr sz="2400" spc="20" dirty="0">
                <a:solidFill>
                  <a:srgbClr val="2D1D6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D1D6A"/>
                </a:solidFill>
                <a:latin typeface="Arial MT"/>
                <a:cs typeface="Arial MT"/>
              </a:rPr>
              <a:t>with</a:t>
            </a:r>
            <a:r>
              <a:rPr sz="2400" spc="45" dirty="0">
                <a:solidFill>
                  <a:srgbClr val="2D1D6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D1D6A"/>
                </a:solidFill>
                <a:latin typeface="Arial MT"/>
                <a:cs typeface="Arial MT"/>
              </a:rPr>
              <a:t>parents</a:t>
            </a:r>
            <a:r>
              <a:rPr sz="2400" spc="30" dirty="0">
                <a:solidFill>
                  <a:srgbClr val="2D1D6A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D1D6A"/>
                </a:solidFill>
                <a:latin typeface="Arial MT"/>
                <a:cs typeface="Arial MT"/>
              </a:rPr>
              <a:t>or</a:t>
            </a:r>
            <a:r>
              <a:rPr sz="2400" spc="-25" dirty="0">
                <a:solidFill>
                  <a:srgbClr val="2D1D6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D1D6A"/>
                </a:solidFill>
                <a:latin typeface="Arial MT"/>
                <a:cs typeface="Arial MT"/>
              </a:rPr>
              <a:t>House</a:t>
            </a:r>
            <a:r>
              <a:rPr lang="en-IN" sz="2400" dirty="0">
                <a:solidFill>
                  <a:srgbClr val="2D1D6A"/>
                </a:solidFill>
                <a:latin typeface="Arial MT"/>
                <a:cs typeface="Arial MT"/>
              </a:rPr>
              <a:t>/A</a:t>
            </a:r>
            <a:r>
              <a:rPr sz="2400" dirty="0" err="1">
                <a:solidFill>
                  <a:srgbClr val="2D1D6A"/>
                </a:solidFill>
                <a:latin typeface="Arial MT"/>
                <a:cs typeface="Arial MT"/>
              </a:rPr>
              <a:t>partment</a:t>
            </a:r>
            <a:r>
              <a:rPr sz="2400" spc="-30" dirty="0">
                <a:solidFill>
                  <a:srgbClr val="2D1D6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D1D6A"/>
                </a:solidFill>
                <a:latin typeface="Arial MT"/>
                <a:cs typeface="Arial MT"/>
              </a:rPr>
              <a:t>or</a:t>
            </a:r>
            <a:r>
              <a:rPr sz="2400" spc="-45" dirty="0">
                <a:solidFill>
                  <a:srgbClr val="2D1D6A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D1D6A"/>
                </a:solidFill>
                <a:latin typeface="Arial MT"/>
                <a:cs typeface="Arial MT"/>
              </a:rPr>
              <a:t>municipal</a:t>
            </a:r>
            <a:r>
              <a:rPr sz="2400" spc="-10" dirty="0">
                <a:solidFill>
                  <a:srgbClr val="2D1D6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D1D6A"/>
                </a:solidFill>
                <a:latin typeface="Arial MT"/>
                <a:cs typeface="Arial MT"/>
              </a:rPr>
              <a:t>apartment</a:t>
            </a:r>
            <a:r>
              <a:rPr sz="2400" spc="-25" dirty="0">
                <a:solidFill>
                  <a:srgbClr val="2D1D6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D1D6A"/>
                </a:solidFill>
                <a:latin typeface="Arial MT"/>
                <a:cs typeface="Arial MT"/>
              </a:rPr>
              <a:t>for</a:t>
            </a:r>
            <a:r>
              <a:rPr sz="2400" spc="-25" dirty="0">
                <a:solidFill>
                  <a:srgbClr val="2D1D6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D1D6A"/>
                </a:solidFill>
                <a:latin typeface="Arial MT"/>
                <a:cs typeface="Arial MT"/>
              </a:rPr>
              <a:t>successful</a:t>
            </a:r>
            <a:r>
              <a:rPr sz="2400" spc="-35" dirty="0">
                <a:solidFill>
                  <a:srgbClr val="2D1D6A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D1D6A"/>
                </a:solidFill>
                <a:latin typeface="Arial MT"/>
                <a:cs typeface="Arial MT"/>
              </a:rPr>
              <a:t>payments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76495" y="609600"/>
            <a:ext cx="22390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Conclusion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723265" y="1710260"/>
            <a:ext cx="10745470" cy="34374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8279" indent="-19558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208279" algn="l"/>
              </a:tabLst>
            </a:pPr>
            <a:r>
              <a:rPr lang="en-IN" sz="2000" dirty="0">
                <a:solidFill>
                  <a:schemeClr val="tx1"/>
                </a:solidFill>
              </a:rPr>
              <a:t>The banks </a:t>
            </a:r>
            <a:r>
              <a:rPr sz="2000" dirty="0">
                <a:solidFill>
                  <a:schemeClr val="tx1"/>
                </a:solidFill>
              </a:rPr>
              <a:t>should</a:t>
            </a:r>
            <a:r>
              <a:rPr sz="2000" spc="-25" dirty="0">
                <a:solidFill>
                  <a:schemeClr val="tx1"/>
                </a:solidFill>
              </a:rPr>
              <a:t> </a:t>
            </a:r>
            <a:r>
              <a:rPr sz="2000" dirty="0">
                <a:solidFill>
                  <a:schemeClr val="tx1"/>
                </a:solidFill>
              </a:rPr>
              <a:t>focus</a:t>
            </a:r>
            <a:r>
              <a:rPr sz="2000" spc="-25" dirty="0">
                <a:solidFill>
                  <a:schemeClr val="tx1"/>
                </a:solidFill>
              </a:rPr>
              <a:t> </a:t>
            </a:r>
            <a:r>
              <a:rPr sz="2000" dirty="0">
                <a:solidFill>
                  <a:schemeClr val="tx1"/>
                </a:solidFill>
              </a:rPr>
              <a:t>more</a:t>
            </a:r>
            <a:r>
              <a:rPr sz="2000" spc="-10" dirty="0">
                <a:solidFill>
                  <a:schemeClr val="tx1"/>
                </a:solidFill>
              </a:rPr>
              <a:t> </a:t>
            </a:r>
            <a:r>
              <a:rPr sz="2000" dirty="0">
                <a:solidFill>
                  <a:schemeClr val="tx1"/>
                </a:solidFill>
              </a:rPr>
              <a:t>on</a:t>
            </a:r>
            <a:r>
              <a:rPr sz="2000" spc="-10" dirty="0">
                <a:solidFill>
                  <a:schemeClr val="tx1"/>
                </a:solidFill>
              </a:rPr>
              <a:t> </a:t>
            </a:r>
            <a:r>
              <a:rPr sz="2000" dirty="0">
                <a:solidFill>
                  <a:schemeClr val="tx1"/>
                </a:solidFill>
              </a:rPr>
              <a:t>contract</a:t>
            </a:r>
            <a:r>
              <a:rPr sz="2000" spc="-35" dirty="0">
                <a:solidFill>
                  <a:schemeClr val="tx1"/>
                </a:solidFill>
              </a:rPr>
              <a:t> </a:t>
            </a:r>
            <a:r>
              <a:rPr sz="2000" dirty="0">
                <a:solidFill>
                  <a:schemeClr val="tx1"/>
                </a:solidFill>
              </a:rPr>
              <a:t>type</a:t>
            </a:r>
            <a:r>
              <a:rPr sz="2000" spc="-20" dirty="0">
                <a:solidFill>
                  <a:schemeClr val="tx1"/>
                </a:solidFill>
              </a:rPr>
              <a:t> </a:t>
            </a:r>
            <a:r>
              <a:rPr sz="2000" spc="-10" dirty="0">
                <a:solidFill>
                  <a:schemeClr val="tx1"/>
                </a:solidFill>
              </a:rPr>
              <a:t>‘Student’</a:t>
            </a:r>
            <a:r>
              <a:rPr sz="2000" spc="-85" dirty="0">
                <a:solidFill>
                  <a:schemeClr val="tx1"/>
                </a:solidFill>
              </a:rPr>
              <a:t> </a:t>
            </a:r>
            <a:r>
              <a:rPr sz="2000" spc="-10" dirty="0">
                <a:solidFill>
                  <a:schemeClr val="tx1"/>
                </a:solidFill>
              </a:rPr>
              <a:t>,’</a:t>
            </a:r>
            <a:r>
              <a:rPr lang="en-IN" sz="2000" spc="-10" dirty="0">
                <a:solidFill>
                  <a:schemeClr val="tx1"/>
                </a:solidFill>
              </a:rPr>
              <a:t>Pensioner</a:t>
            </a:r>
            <a:r>
              <a:rPr sz="2000" spc="-10" dirty="0">
                <a:solidFill>
                  <a:schemeClr val="tx1"/>
                </a:solidFill>
              </a:rPr>
              <a:t>’</a:t>
            </a:r>
            <a:r>
              <a:rPr sz="2000" spc="-90" dirty="0">
                <a:solidFill>
                  <a:schemeClr val="tx1"/>
                </a:solidFill>
              </a:rPr>
              <a:t> </a:t>
            </a:r>
            <a:r>
              <a:rPr sz="2000" dirty="0">
                <a:solidFill>
                  <a:schemeClr val="tx1"/>
                </a:solidFill>
              </a:rPr>
              <a:t>and</a:t>
            </a:r>
            <a:r>
              <a:rPr sz="2000" spc="-15" dirty="0">
                <a:solidFill>
                  <a:schemeClr val="tx1"/>
                </a:solidFill>
              </a:rPr>
              <a:t> </a:t>
            </a:r>
            <a:r>
              <a:rPr sz="2000" spc="-10" dirty="0">
                <a:solidFill>
                  <a:schemeClr val="tx1"/>
                </a:solidFill>
              </a:rPr>
              <a:t>‘Businessman’</a:t>
            </a:r>
            <a:r>
              <a:rPr sz="2000" spc="-95" dirty="0">
                <a:solidFill>
                  <a:schemeClr val="tx1"/>
                </a:solidFill>
              </a:rPr>
              <a:t> </a:t>
            </a:r>
            <a:r>
              <a:rPr sz="2000" dirty="0">
                <a:solidFill>
                  <a:schemeClr val="tx1"/>
                </a:solidFill>
              </a:rPr>
              <a:t>with</a:t>
            </a:r>
            <a:r>
              <a:rPr sz="2000" spc="-5" dirty="0">
                <a:solidFill>
                  <a:schemeClr val="tx1"/>
                </a:solidFill>
              </a:rPr>
              <a:t> </a:t>
            </a:r>
            <a:r>
              <a:rPr sz="2000" dirty="0">
                <a:solidFill>
                  <a:schemeClr val="tx1"/>
                </a:solidFill>
              </a:rPr>
              <a:t>housing</a:t>
            </a:r>
            <a:r>
              <a:rPr sz="2000" spc="-35" dirty="0">
                <a:solidFill>
                  <a:schemeClr val="tx1"/>
                </a:solidFill>
              </a:rPr>
              <a:t> </a:t>
            </a:r>
            <a:r>
              <a:rPr sz="2000" dirty="0">
                <a:solidFill>
                  <a:schemeClr val="tx1"/>
                </a:solidFill>
              </a:rPr>
              <a:t>‘type other</a:t>
            </a:r>
            <a:r>
              <a:rPr sz="2000" spc="-25" dirty="0">
                <a:solidFill>
                  <a:schemeClr val="tx1"/>
                </a:solidFill>
              </a:rPr>
              <a:t> </a:t>
            </a:r>
            <a:r>
              <a:rPr sz="2000" dirty="0">
                <a:solidFill>
                  <a:schemeClr val="tx1"/>
                </a:solidFill>
              </a:rPr>
              <a:t>than</a:t>
            </a:r>
            <a:r>
              <a:rPr sz="2000" spc="-10" dirty="0">
                <a:solidFill>
                  <a:schemeClr val="tx1"/>
                </a:solidFill>
              </a:rPr>
              <a:t> </a:t>
            </a:r>
            <a:r>
              <a:rPr sz="2000" dirty="0">
                <a:solidFill>
                  <a:schemeClr val="tx1"/>
                </a:solidFill>
              </a:rPr>
              <a:t>‘Co-op</a:t>
            </a:r>
            <a:r>
              <a:rPr sz="2000" i="0" spc="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chemeClr val="tx1"/>
                </a:solidFill>
              </a:rPr>
              <a:t>apartment’</a:t>
            </a:r>
            <a:r>
              <a:rPr sz="2000" spc="-110" dirty="0">
                <a:solidFill>
                  <a:schemeClr val="tx1"/>
                </a:solidFill>
              </a:rPr>
              <a:t> </a:t>
            </a:r>
            <a:r>
              <a:rPr sz="2000" spc="-25" dirty="0">
                <a:solidFill>
                  <a:schemeClr val="tx1"/>
                </a:solidFill>
              </a:rPr>
              <a:t>for</a:t>
            </a: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chemeClr val="tx1"/>
                </a:solidFill>
              </a:rPr>
              <a:t>successful</a:t>
            </a:r>
            <a:r>
              <a:rPr sz="2000" i="0" spc="-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chemeClr val="tx1"/>
                </a:solidFill>
              </a:rPr>
              <a:t>payments.</a:t>
            </a: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000" spc="-10" dirty="0">
              <a:solidFill>
                <a:schemeClr val="tx1"/>
              </a:solidFill>
            </a:endParaRPr>
          </a:p>
          <a:p>
            <a:pPr marL="208915" indent="-196215">
              <a:lnSpc>
                <a:spcPct val="100000"/>
              </a:lnSpc>
              <a:buAutoNum type="arabicPeriod" startAt="2"/>
              <a:tabLst>
                <a:tab pos="208915" algn="l"/>
              </a:tabLst>
            </a:pPr>
            <a:r>
              <a:rPr lang="en-IN" sz="2000" dirty="0">
                <a:solidFill>
                  <a:schemeClr val="tx1"/>
                </a:solidFill>
              </a:rPr>
              <a:t> The banks </a:t>
            </a:r>
            <a:r>
              <a:rPr sz="2000" dirty="0">
                <a:solidFill>
                  <a:schemeClr val="tx1"/>
                </a:solidFill>
              </a:rPr>
              <a:t>should</a:t>
            </a:r>
            <a:r>
              <a:rPr sz="2000" spc="-35" dirty="0">
                <a:solidFill>
                  <a:schemeClr val="tx1"/>
                </a:solidFill>
              </a:rPr>
              <a:t> </a:t>
            </a:r>
            <a:r>
              <a:rPr sz="2000" dirty="0">
                <a:solidFill>
                  <a:schemeClr val="tx1"/>
                </a:solidFill>
              </a:rPr>
              <a:t>focus</a:t>
            </a:r>
            <a:r>
              <a:rPr sz="2000" spc="-30" dirty="0">
                <a:solidFill>
                  <a:schemeClr val="tx1"/>
                </a:solidFill>
              </a:rPr>
              <a:t> </a:t>
            </a:r>
            <a:r>
              <a:rPr sz="2000" dirty="0">
                <a:solidFill>
                  <a:schemeClr val="tx1"/>
                </a:solidFill>
              </a:rPr>
              <a:t>less</a:t>
            </a:r>
            <a:r>
              <a:rPr sz="2000" spc="-30" dirty="0">
                <a:solidFill>
                  <a:schemeClr val="tx1"/>
                </a:solidFill>
              </a:rPr>
              <a:t> </a:t>
            </a:r>
            <a:r>
              <a:rPr sz="2000" dirty="0">
                <a:solidFill>
                  <a:schemeClr val="tx1"/>
                </a:solidFill>
              </a:rPr>
              <a:t>on</a:t>
            </a:r>
            <a:r>
              <a:rPr sz="2000" spc="-15" dirty="0">
                <a:solidFill>
                  <a:schemeClr val="tx1"/>
                </a:solidFill>
              </a:rPr>
              <a:t> </a:t>
            </a:r>
            <a:r>
              <a:rPr sz="2000" dirty="0">
                <a:solidFill>
                  <a:schemeClr val="tx1"/>
                </a:solidFill>
              </a:rPr>
              <a:t>income</a:t>
            </a:r>
            <a:r>
              <a:rPr sz="2000" spc="-35" dirty="0">
                <a:solidFill>
                  <a:schemeClr val="tx1"/>
                </a:solidFill>
              </a:rPr>
              <a:t> </a:t>
            </a:r>
            <a:r>
              <a:rPr sz="2000" dirty="0">
                <a:solidFill>
                  <a:schemeClr val="tx1"/>
                </a:solidFill>
              </a:rPr>
              <a:t>type</a:t>
            </a:r>
            <a:r>
              <a:rPr sz="2000" spc="-40" dirty="0">
                <a:solidFill>
                  <a:schemeClr val="tx1"/>
                </a:solidFill>
              </a:rPr>
              <a:t> </a:t>
            </a:r>
            <a:r>
              <a:rPr sz="2000" spc="-10" dirty="0">
                <a:solidFill>
                  <a:schemeClr val="tx1"/>
                </a:solidFill>
              </a:rPr>
              <a:t>‘Working’</a:t>
            </a:r>
            <a:r>
              <a:rPr sz="2000" spc="-114" dirty="0">
                <a:solidFill>
                  <a:schemeClr val="tx1"/>
                </a:solidFill>
              </a:rPr>
              <a:t> </a:t>
            </a:r>
            <a:r>
              <a:rPr sz="2000" dirty="0">
                <a:solidFill>
                  <a:schemeClr val="tx1"/>
                </a:solidFill>
              </a:rPr>
              <a:t>as</a:t>
            </a:r>
            <a:r>
              <a:rPr sz="2000" spc="-5" dirty="0">
                <a:solidFill>
                  <a:schemeClr val="tx1"/>
                </a:solidFill>
              </a:rPr>
              <a:t> </a:t>
            </a:r>
            <a:r>
              <a:rPr sz="2000" dirty="0">
                <a:solidFill>
                  <a:schemeClr val="tx1"/>
                </a:solidFill>
              </a:rPr>
              <a:t>they</a:t>
            </a:r>
            <a:r>
              <a:rPr sz="2000" spc="-35" dirty="0">
                <a:solidFill>
                  <a:schemeClr val="tx1"/>
                </a:solidFill>
              </a:rPr>
              <a:t> </a:t>
            </a:r>
            <a:r>
              <a:rPr sz="2000" dirty="0">
                <a:solidFill>
                  <a:schemeClr val="tx1"/>
                </a:solidFill>
              </a:rPr>
              <a:t>are</a:t>
            </a:r>
            <a:r>
              <a:rPr sz="2000" spc="-25" dirty="0">
                <a:solidFill>
                  <a:schemeClr val="tx1"/>
                </a:solidFill>
              </a:rPr>
              <a:t> </a:t>
            </a:r>
            <a:r>
              <a:rPr sz="2000" dirty="0">
                <a:solidFill>
                  <a:schemeClr val="tx1"/>
                </a:solidFill>
              </a:rPr>
              <a:t>having</a:t>
            </a:r>
            <a:r>
              <a:rPr sz="2000" spc="-40" dirty="0">
                <a:solidFill>
                  <a:schemeClr val="tx1"/>
                </a:solidFill>
              </a:rPr>
              <a:t> </a:t>
            </a:r>
            <a:r>
              <a:rPr sz="2000" dirty="0">
                <a:solidFill>
                  <a:schemeClr val="tx1"/>
                </a:solidFill>
              </a:rPr>
              <a:t>most</a:t>
            </a:r>
            <a:r>
              <a:rPr sz="2000" spc="-30" dirty="0">
                <a:solidFill>
                  <a:schemeClr val="tx1"/>
                </a:solidFill>
              </a:rPr>
              <a:t> </a:t>
            </a:r>
            <a:r>
              <a:rPr sz="2000" dirty="0">
                <a:solidFill>
                  <a:schemeClr val="tx1"/>
                </a:solidFill>
              </a:rPr>
              <a:t>number</a:t>
            </a:r>
            <a:r>
              <a:rPr sz="2000" spc="-40" dirty="0">
                <a:solidFill>
                  <a:schemeClr val="tx1"/>
                </a:solidFill>
              </a:rPr>
              <a:t> </a:t>
            </a:r>
            <a:r>
              <a:rPr sz="2000" dirty="0">
                <a:solidFill>
                  <a:schemeClr val="tx1"/>
                </a:solidFill>
              </a:rPr>
              <a:t>of</a:t>
            </a:r>
            <a:r>
              <a:rPr sz="2000" spc="-15" dirty="0">
                <a:solidFill>
                  <a:schemeClr val="tx1"/>
                </a:solidFill>
              </a:rPr>
              <a:t> </a:t>
            </a:r>
            <a:r>
              <a:rPr sz="2000" dirty="0">
                <a:solidFill>
                  <a:schemeClr val="tx1"/>
                </a:solidFill>
              </a:rPr>
              <a:t>unsuccessful</a:t>
            </a:r>
            <a:r>
              <a:rPr sz="2000" spc="-50" dirty="0">
                <a:solidFill>
                  <a:schemeClr val="tx1"/>
                </a:solidFill>
              </a:rPr>
              <a:t> </a:t>
            </a:r>
            <a:r>
              <a:rPr sz="2000" spc="-10" dirty="0">
                <a:solidFill>
                  <a:schemeClr val="tx1"/>
                </a:solidFill>
              </a:rPr>
              <a:t>payments.</a:t>
            </a:r>
          </a:p>
          <a:p>
            <a:pPr>
              <a:lnSpc>
                <a:spcPct val="100000"/>
              </a:lnSpc>
              <a:spcBef>
                <a:spcPts val="70"/>
              </a:spcBef>
              <a:buClr>
                <a:srgbClr val="BA0078"/>
              </a:buClr>
              <a:buFont typeface="Arial"/>
              <a:buAutoNum type="arabicPeriod" startAt="2"/>
            </a:pPr>
            <a:endParaRPr sz="2000" spc="-10" dirty="0">
              <a:solidFill>
                <a:schemeClr val="tx1"/>
              </a:solidFill>
            </a:endParaRPr>
          </a:p>
          <a:p>
            <a:pPr marL="201930" indent="-189230">
              <a:lnSpc>
                <a:spcPct val="100000"/>
              </a:lnSpc>
              <a:buAutoNum type="arabicPeriod" startAt="2"/>
              <a:tabLst>
                <a:tab pos="201930" algn="l"/>
              </a:tabLst>
            </a:pPr>
            <a:r>
              <a:rPr lang="en-IN" sz="2000" dirty="0">
                <a:solidFill>
                  <a:schemeClr val="tx1"/>
                </a:solidFill>
              </a:rPr>
              <a:t> </a:t>
            </a:r>
            <a:r>
              <a:rPr sz="2000" dirty="0">
                <a:solidFill>
                  <a:schemeClr val="tx1"/>
                </a:solidFill>
              </a:rPr>
              <a:t>Also</a:t>
            </a:r>
            <a:r>
              <a:rPr sz="2000" spc="-35" dirty="0">
                <a:solidFill>
                  <a:schemeClr val="tx1"/>
                </a:solidFill>
              </a:rPr>
              <a:t> </a:t>
            </a:r>
            <a:r>
              <a:rPr sz="2000" dirty="0">
                <a:solidFill>
                  <a:schemeClr val="tx1"/>
                </a:solidFill>
              </a:rPr>
              <a:t>with</a:t>
            </a:r>
            <a:r>
              <a:rPr sz="2000" spc="-20" dirty="0">
                <a:solidFill>
                  <a:schemeClr val="tx1"/>
                </a:solidFill>
              </a:rPr>
              <a:t> </a:t>
            </a:r>
            <a:r>
              <a:rPr sz="2000" dirty="0">
                <a:solidFill>
                  <a:schemeClr val="tx1"/>
                </a:solidFill>
              </a:rPr>
              <a:t>loan</a:t>
            </a:r>
            <a:r>
              <a:rPr sz="2000" spc="-30" dirty="0">
                <a:solidFill>
                  <a:schemeClr val="tx1"/>
                </a:solidFill>
              </a:rPr>
              <a:t> </a:t>
            </a:r>
            <a:r>
              <a:rPr sz="2000" dirty="0">
                <a:solidFill>
                  <a:schemeClr val="tx1"/>
                </a:solidFill>
              </a:rPr>
              <a:t>purpose</a:t>
            </a:r>
            <a:r>
              <a:rPr sz="2000" spc="-50" dirty="0">
                <a:solidFill>
                  <a:schemeClr val="tx1"/>
                </a:solidFill>
              </a:rPr>
              <a:t> </a:t>
            </a:r>
            <a:r>
              <a:rPr sz="2000" dirty="0">
                <a:solidFill>
                  <a:schemeClr val="tx1"/>
                </a:solidFill>
              </a:rPr>
              <a:t>‘Repair’</a:t>
            </a:r>
            <a:r>
              <a:rPr sz="2000" spc="-80" dirty="0">
                <a:solidFill>
                  <a:schemeClr val="tx1"/>
                </a:solidFill>
              </a:rPr>
              <a:t> </a:t>
            </a:r>
            <a:r>
              <a:rPr sz="2000" dirty="0">
                <a:solidFill>
                  <a:schemeClr val="tx1"/>
                </a:solidFill>
              </a:rPr>
              <a:t>is</a:t>
            </a:r>
            <a:r>
              <a:rPr sz="2000" spc="-15" dirty="0">
                <a:solidFill>
                  <a:schemeClr val="tx1"/>
                </a:solidFill>
              </a:rPr>
              <a:t> </a:t>
            </a:r>
            <a:r>
              <a:rPr sz="2000" dirty="0">
                <a:solidFill>
                  <a:schemeClr val="tx1"/>
                </a:solidFill>
              </a:rPr>
              <a:t>having</a:t>
            </a:r>
            <a:r>
              <a:rPr sz="2000" spc="-40" dirty="0">
                <a:solidFill>
                  <a:schemeClr val="tx1"/>
                </a:solidFill>
              </a:rPr>
              <a:t> </a:t>
            </a:r>
            <a:r>
              <a:rPr sz="2000" dirty="0">
                <a:solidFill>
                  <a:schemeClr val="tx1"/>
                </a:solidFill>
              </a:rPr>
              <a:t>higher</a:t>
            </a:r>
            <a:r>
              <a:rPr sz="2000" spc="-45" dirty="0">
                <a:solidFill>
                  <a:schemeClr val="tx1"/>
                </a:solidFill>
              </a:rPr>
              <a:t> </a:t>
            </a:r>
            <a:r>
              <a:rPr sz="2000" dirty="0">
                <a:solidFill>
                  <a:schemeClr val="tx1"/>
                </a:solidFill>
              </a:rPr>
              <a:t>number</a:t>
            </a:r>
            <a:r>
              <a:rPr sz="2000" spc="-40" dirty="0">
                <a:solidFill>
                  <a:schemeClr val="tx1"/>
                </a:solidFill>
              </a:rPr>
              <a:t> </a:t>
            </a:r>
            <a:r>
              <a:rPr sz="2000" dirty="0">
                <a:solidFill>
                  <a:schemeClr val="tx1"/>
                </a:solidFill>
              </a:rPr>
              <a:t>of</a:t>
            </a:r>
            <a:r>
              <a:rPr sz="2000" spc="-25" dirty="0">
                <a:solidFill>
                  <a:schemeClr val="tx1"/>
                </a:solidFill>
              </a:rPr>
              <a:t> </a:t>
            </a:r>
            <a:r>
              <a:rPr sz="2000" dirty="0">
                <a:solidFill>
                  <a:schemeClr val="tx1"/>
                </a:solidFill>
              </a:rPr>
              <a:t>unsuccessful</a:t>
            </a:r>
            <a:r>
              <a:rPr sz="2000" spc="-55" dirty="0">
                <a:solidFill>
                  <a:schemeClr val="tx1"/>
                </a:solidFill>
              </a:rPr>
              <a:t> </a:t>
            </a:r>
            <a:r>
              <a:rPr sz="2000" dirty="0">
                <a:solidFill>
                  <a:schemeClr val="tx1"/>
                </a:solidFill>
              </a:rPr>
              <a:t>payments</a:t>
            </a:r>
            <a:r>
              <a:rPr sz="2000" spc="-50" dirty="0">
                <a:solidFill>
                  <a:schemeClr val="tx1"/>
                </a:solidFill>
              </a:rPr>
              <a:t> </a:t>
            </a:r>
            <a:r>
              <a:rPr sz="2000" dirty="0">
                <a:solidFill>
                  <a:schemeClr val="tx1"/>
                </a:solidFill>
              </a:rPr>
              <a:t>on</a:t>
            </a:r>
            <a:r>
              <a:rPr sz="2000" spc="-30" dirty="0">
                <a:solidFill>
                  <a:schemeClr val="tx1"/>
                </a:solidFill>
              </a:rPr>
              <a:t> </a:t>
            </a:r>
            <a:r>
              <a:rPr sz="2000" spc="-10" dirty="0">
                <a:solidFill>
                  <a:schemeClr val="tx1"/>
                </a:solidFill>
              </a:rPr>
              <a:t>time.</a:t>
            </a:r>
          </a:p>
          <a:p>
            <a:pPr>
              <a:lnSpc>
                <a:spcPct val="100000"/>
              </a:lnSpc>
              <a:spcBef>
                <a:spcPts val="70"/>
              </a:spcBef>
              <a:buClr>
                <a:srgbClr val="BA0078"/>
              </a:buClr>
              <a:buFont typeface="Arial"/>
              <a:buAutoNum type="arabicPeriod" startAt="2"/>
            </a:pPr>
            <a:endParaRPr sz="2000" spc="-10" dirty="0">
              <a:solidFill>
                <a:schemeClr val="tx1"/>
              </a:solidFill>
            </a:endParaRPr>
          </a:p>
          <a:p>
            <a:pPr marL="208279" indent="-195580">
              <a:lnSpc>
                <a:spcPct val="100000"/>
              </a:lnSpc>
              <a:buAutoNum type="arabicPeriod" startAt="2"/>
              <a:tabLst>
                <a:tab pos="208279" algn="l"/>
              </a:tabLst>
            </a:pPr>
            <a:r>
              <a:rPr lang="en-IN" sz="2000" dirty="0">
                <a:solidFill>
                  <a:schemeClr val="tx1"/>
                </a:solidFill>
              </a:rPr>
              <a:t> </a:t>
            </a:r>
            <a:r>
              <a:rPr sz="2000" dirty="0">
                <a:solidFill>
                  <a:schemeClr val="tx1"/>
                </a:solidFill>
              </a:rPr>
              <a:t>Get</a:t>
            </a:r>
            <a:r>
              <a:rPr sz="2000" spc="-30" dirty="0">
                <a:solidFill>
                  <a:schemeClr val="tx1"/>
                </a:solidFill>
              </a:rPr>
              <a:t> </a:t>
            </a:r>
            <a:r>
              <a:rPr sz="2000" dirty="0">
                <a:solidFill>
                  <a:schemeClr val="tx1"/>
                </a:solidFill>
              </a:rPr>
              <a:t>as</a:t>
            </a:r>
            <a:r>
              <a:rPr sz="2000" spc="-20" dirty="0">
                <a:solidFill>
                  <a:schemeClr val="tx1"/>
                </a:solidFill>
              </a:rPr>
              <a:t> </a:t>
            </a:r>
            <a:r>
              <a:rPr sz="2000" dirty="0">
                <a:solidFill>
                  <a:schemeClr val="tx1"/>
                </a:solidFill>
              </a:rPr>
              <a:t>much</a:t>
            </a:r>
            <a:r>
              <a:rPr sz="2000" spc="-30" dirty="0">
                <a:solidFill>
                  <a:schemeClr val="tx1"/>
                </a:solidFill>
              </a:rPr>
              <a:t> </a:t>
            </a:r>
            <a:r>
              <a:rPr sz="2000" dirty="0">
                <a:solidFill>
                  <a:schemeClr val="tx1"/>
                </a:solidFill>
              </a:rPr>
              <a:t>as</a:t>
            </a:r>
            <a:r>
              <a:rPr sz="2000" spc="-20" dirty="0">
                <a:solidFill>
                  <a:schemeClr val="tx1"/>
                </a:solidFill>
              </a:rPr>
              <a:t> </a:t>
            </a:r>
            <a:r>
              <a:rPr sz="2000" dirty="0">
                <a:solidFill>
                  <a:schemeClr val="tx1"/>
                </a:solidFill>
              </a:rPr>
              <a:t>clients</a:t>
            </a:r>
            <a:r>
              <a:rPr sz="2000" spc="-35" dirty="0">
                <a:solidFill>
                  <a:schemeClr val="tx1"/>
                </a:solidFill>
              </a:rPr>
              <a:t> </a:t>
            </a:r>
            <a:r>
              <a:rPr sz="2000" dirty="0">
                <a:solidFill>
                  <a:schemeClr val="tx1"/>
                </a:solidFill>
              </a:rPr>
              <a:t>from</a:t>
            </a:r>
            <a:r>
              <a:rPr sz="2000" spc="-50" dirty="0">
                <a:solidFill>
                  <a:schemeClr val="tx1"/>
                </a:solidFill>
              </a:rPr>
              <a:t> </a:t>
            </a:r>
            <a:r>
              <a:rPr sz="2000" dirty="0">
                <a:solidFill>
                  <a:schemeClr val="tx1"/>
                </a:solidFill>
              </a:rPr>
              <a:t>housing</a:t>
            </a:r>
            <a:r>
              <a:rPr sz="2000" spc="-35" dirty="0">
                <a:solidFill>
                  <a:schemeClr val="tx1"/>
                </a:solidFill>
              </a:rPr>
              <a:t> </a:t>
            </a:r>
            <a:r>
              <a:rPr sz="2000" dirty="0">
                <a:solidFill>
                  <a:schemeClr val="tx1"/>
                </a:solidFill>
              </a:rPr>
              <a:t>type</a:t>
            </a:r>
            <a:r>
              <a:rPr sz="2000" spc="-35" dirty="0">
                <a:solidFill>
                  <a:schemeClr val="tx1"/>
                </a:solidFill>
              </a:rPr>
              <a:t> </a:t>
            </a:r>
            <a:r>
              <a:rPr sz="2000" dirty="0">
                <a:solidFill>
                  <a:schemeClr val="tx1"/>
                </a:solidFill>
              </a:rPr>
              <a:t>‘With</a:t>
            </a:r>
            <a:r>
              <a:rPr sz="2000" spc="-40" dirty="0">
                <a:solidFill>
                  <a:schemeClr val="tx1"/>
                </a:solidFill>
              </a:rPr>
              <a:t> </a:t>
            </a:r>
            <a:r>
              <a:rPr sz="2000" dirty="0">
                <a:solidFill>
                  <a:schemeClr val="tx1"/>
                </a:solidFill>
              </a:rPr>
              <a:t>parents’</a:t>
            </a:r>
            <a:r>
              <a:rPr sz="2000" spc="-114" dirty="0">
                <a:solidFill>
                  <a:schemeClr val="tx1"/>
                </a:solidFill>
              </a:rPr>
              <a:t> </a:t>
            </a:r>
            <a:r>
              <a:rPr sz="2000" dirty="0">
                <a:solidFill>
                  <a:schemeClr val="tx1"/>
                </a:solidFill>
              </a:rPr>
              <a:t>as</a:t>
            </a:r>
            <a:r>
              <a:rPr sz="2000" spc="-20" dirty="0">
                <a:solidFill>
                  <a:schemeClr val="tx1"/>
                </a:solidFill>
              </a:rPr>
              <a:t> </a:t>
            </a:r>
            <a:r>
              <a:rPr sz="2000" dirty="0">
                <a:solidFill>
                  <a:schemeClr val="tx1"/>
                </a:solidFill>
              </a:rPr>
              <a:t>they</a:t>
            </a:r>
            <a:r>
              <a:rPr sz="2000" spc="-35" dirty="0">
                <a:solidFill>
                  <a:schemeClr val="tx1"/>
                </a:solidFill>
              </a:rPr>
              <a:t> </a:t>
            </a:r>
            <a:r>
              <a:rPr sz="2000" dirty="0">
                <a:solidFill>
                  <a:schemeClr val="tx1"/>
                </a:solidFill>
              </a:rPr>
              <a:t>are</a:t>
            </a:r>
            <a:r>
              <a:rPr sz="2000" spc="-30" dirty="0">
                <a:solidFill>
                  <a:schemeClr val="tx1"/>
                </a:solidFill>
              </a:rPr>
              <a:t> </a:t>
            </a:r>
            <a:r>
              <a:rPr sz="2000" dirty="0">
                <a:solidFill>
                  <a:schemeClr val="tx1"/>
                </a:solidFill>
              </a:rPr>
              <a:t>having</a:t>
            </a:r>
            <a:r>
              <a:rPr sz="2000" spc="-35" dirty="0">
                <a:solidFill>
                  <a:schemeClr val="tx1"/>
                </a:solidFill>
              </a:rPr>
              <a:t> </a:t>
            </a:r>
            <a:r>
              <a:rPr sz="2000" dirty="0">
                <a:solidFill>
                  <a:schemeClr val="tx1"/>
                </a:solidFill>
              </a:rPr>
              <a:t>least</a:t>
            </a:r>
            <a:r>
              <a:rPr sz="2000" spc="-35" dirty="0">
                <a:solidFill>
                  <a:schemeClr val="tx1"/>
                </a:solidFill>
              </a:rPr>
              <a:t> </a:t>
            </a:r>
            <a:r>
              <a:rPr sz="2000" dirty="0">
                <a:solidFill>
                  <a:schemeClr val="tx1"/>
                </a:solidFill>
              </a:rPr>
              <a:t>number</a:t>
            </a:r>
            <a:r>
              <a:rPr sz="2000" spc="-40" dirty="0">
                <a:solidFill>
                  <a:schemeClr val="tx1"/>
                </a:solidFill>
              </a:rPr>
              <a:t> </a:t>
            </a:r>
            <a:r>
              <a:rPr sz="2000" dirty="0">
                <a:solidFill>
                  <a:schemeClr val="tx1"/>
                </a:solidFill>
              </a:rPr>
              <a:t>of</a:t>
            </a:r>
            <a:r>
              <a:rPr sz="2000" spc="-20" dirty="0">
                <a:solidFill>
                  <a:schemeClr val="tx1"/>
                </a:solidFill>
              </a:rPr>
              <a:t> </a:t>
            </a:r>
            <a:r>
              <a:rPr sz="2000" dirty="0">
                <a:solidFill>
                  <a:schemeClr val="tx1"/>
                </a:solidFill>
              </a:rPr>
              <a:t>unsuccessful</a:t>
            </a:r>
            <a:r>
              <a:rPr sz="2000" spc="-35" dirty="0">
                <a:solidFill>
                  <a:schemeClr val="tx1"/>
                </a:solidFill>
              </a:rPr>
              <a:t> </a:t>
            </a:r>
            <a:r>
              <a:rPr sz="2000" spc="-10" dirty="0">
                <a:solidFill>
                  <a:schemeClr val="tx1"/>
                </a:solidFill>
              </a:rPr>
              <a:t>payments.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66C4C-25AC-4A0F-AD33-7220D711D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265" y="1890117"/>
            <a:ext cx="10745470" cy="3077766"/>
          </a:xfrm>
        </p:spPr>
        <p:txBody>
          <a:bodyPr/>
          <a:lstStyle/>
          <a:p>
            <a:pPr algn="ctr"/>
            <a:r>
              <a:rPr lang="en-IN" sz="10000" b="1" dirty="0">
                <a:latin typeface="+mj-lt"/>
              </a:rPr>
              <a:t>Thank </a:t>
            </a:r>
          </a:p>
          <a:p>
            <a:pPr algn="ctr"/>
            <a:r>
              <a:rPr lang="en-IN" sz="10000" b="1" dirty="0">
                <a:latin typeface="+mj-lt"/>
              </a:rPr>
              <a:t>You !</a:t>
            </a:r>
          </a:p>
        </p:txBody>
      </p:sp>
    </p:spTree>
    <p:extLst>
      <p:ext uri="{BB962C8B-B14F-4D97-AF65-F5344CB8AC3E}">
        <p14:creationId xmlns:p14="http://schemas.microsoft.com/office/powerpoint/2010/main" val="4040803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38200" y="1600200"/>
            <a:ext cx="10371841" cy="4217180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345"/>
              </a:spcBef>
              <a:buAutoNum type="arabicPeriod"/>
              <a:tabLst>
                <a:tab pos="292735" algn="l"/>
              </a:tabLst>
            </a:pPr>
            <a:r>
              <a:rPr lang="en-IN" sz="2000" dirty="0">
                <a:solidFill>
                  <a:srgbClr val="BA0078"/>
                </a:solidFill>
                <a:latin typeface="Arial MT"/>
              </a:rPr>
              <a:t>Introduction</a:t>
            </a:r>
          </a:p>
          <a:p>
            <a:pPr marL="469900" indent="-457200">
              <a:lnSpc>
                <a:spcPct val="100000"/>
              </a:lnSpc>
              <a:spcBef>
                <a:spcPts val="1345"/>
              </a:spcBef>
              <a:buAutoNum type="arabicPeriod"/>
              <a:tabLst>
                <a:tab pos="292735" algn="l"/>
              </a:tabLst>
            </a:pPr>
            <a:r>
              <a:rPr sz="2000" dirty="0">
                <a:solidFill>
                  <a:srgbClr val="BA0078"/>
                </a:solidFill>
                <a:latin typeface="Arial MT"/>
              </a:rPr>
              <a:t>Business </a:t>
            </a:r>
            <a:r>
              <a:rPr sz="2000" spc="-10" dirty="0">
                <a:solidFill>
                  <a:srgbClr val="BA0078"/>
                </a:solidFill>
                <a:latin typeface="Arial MT"/>
                <a:cs typeface="Arial MT"/>
              </a:rPr>
              <a:t>Understanding</a:t>
            </a:r>
            <a:endParaRPr lang="en-IN" sz="2000" spc="-10" dirty="0">
              <a:solidFill>
                <a:srgbClr val="BA0078"/>
              </a:solidFill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1345"/>
              </a:spcBef>
              <a:buAutoNum type="arabicPeriod"/>
              <a:tabLst>
                <a:tab pos="292735" algn="l"/>
              </a:tabLst>
            </a:pPr>
            <a:r>
              <a:rPr sz="2000" dirty="0">
                <a:solidFill>
                  <a:srgbClr val="BA0078"/>
                </a:solidFill>
                <a:latin typeface="Arial MT"/>
                <a:cs typeface="Arial MT"/>
              </a:rPr>
              <a:t>Business</a:t>
            </a:r>
            <a:r>
              <a:rPr sz="2000" spc="30" dirty="0">
                <a:solidFill>
                  <a:srgbClr val="BA007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BA0078"/>
                </a:solidFill>
                <a:latin typeface="Arial MT"/>
                <a:cs typeface="Arial MT"/>
              </a:rPr>
              <a:t>Objectives</a:t>
            </a:r>
            <a:endParaRPr sz="2000" dirty="0">
              <a:latin typeface="Arial MT"/>
              <a:cs typeface="Arial MT"/>
            </a:endParaRPr>
          </a:p>
          <a:p>
            <a:pPr marL="298450" lvl="1" indent="-285750">
              <a:lnSpc>
                <a:spcPct val="100000"/>
              </a:lnSpc>
              <a:spcBef>
                <a:spcPts val="1235"/>
              </a:spcBef>
              <a:buClr>
                <a:srgbClr val="E4DEF6"/>
              </a:buClr>
              <a:buSzPct val="80000"/>
              <a:buFont typeface="Wingdings"/>
              <a:buChar char=""/>
              <a:tabLst>
                <a:tab pos="298450" algn="l"/>
              </a:tabLst>
            </a:pPr>
            <a:r>
              <a:rPr sz="2000" dirty="0">
                <a:solidFill>
                  <a:srgbClr val="BA0078"/>
                </a:solidFill>
                <a:latin typeface="Arial MT"/>
                <a:cs typeface="Arial MT"/>
              </a:rPr>
              <a:t>Importing</a:t>
            </a:r>
            <a:r>
              <a:rPr sz="2000" dirty="0">
                <a:solidFill>
                  <a:srgbClr val="BA007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BA0078"/>
                </a:solidFill>
                <a:latin typeface="Arial MT"/>
                <a:cs typeface="Arial MT"/>
              </a:rPr>
              <a:t>Required</a:t>
            </a:r>
            <a:r>
              <a:rPr sz="2000" spc="5" dirty="0">
                <a:solidFill>
                  <a:srgbClr val="BA007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BA0078"/>
                </a:solidFill>
                <a:latin typeface="Arial MT"/>
                <a:cs typeface="Arial MT"/>
              </a:rPr>
              <a:t>Libraries</a:t>
            </a:r>
            <a:endParaRPr sz="2000" dirty="0">
              <a:latin typeface="Arial MT"/>
              <a:cs typeface="Arial MT"/>
            </a:endParaRPr>
          </a:p>
          <a:p>
            <a:pPr marL="297815" marR="424815" lvl="1" indent="-285750">
              <a:lnSpc>
                <a:spcPct val="110000"/>
              </a:lnSpc>
              <a:spcBef>
                <a:spcPts val="1000"/>
              </a:spcBef>
              <a:buClr>
                <a:srgbClr val="E4DEF6"/>
              </a:buClr>
              <a:buSzPct val="80000"/>
              <a:buFont typeface="Wingdings"/>
              <a:buChar char=""/>
              <a:tabLst>
                <a:tab pos="299085" algn="l"/>
              </a:tabLst>
            </a:pPr>
            <a:r>
              <a:rPr sz="2000" spc="-10" dirty="0">
                <a:solidFill>
                  <a:srgbClr val="BA0078"/>
                </a:solidFill>
                <a:latin typeface="Arial MT"/>
                <a:cs typeface="Arial MT"/>
              </a:rPr>
              <a:t>Reading</a:t>
            </a:r>
            <a:r>
              <a:rPr sz="2000" spc="-100" dirty="0">
                <a:solidFill>
                  <a:srgbClr val="BA007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BA0078"/>
                </a:solidFill>
                <a:latin typeface="Arial MT"/>
                <a:cs typeface="Arial MT"/>
              </a:rPr>
              <a:t>Application_Data</a:t>
            </a:r>
            <a:r>
              <a:rPr sz="2000" spc="15" dirty="0">
                <a:solidFill>
                  <a:srgbClr val="BA0078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BA0078"/>
                </a:solidFill>
                <a:latin typeface="Arial MT"/>
                <a:cs typeface="Arial MT"/>
              </a:rPr>
              <a:t>and</a:t>
            </a:r>
            <a:r>
              <a:rPr sz="2000" spc="-25" dirty="0">
                <a:solidFill>
                  <a:srgbClr val="BA007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BA0078"/>
                </a:solidFill>
                <a:latin typeface="Arial MT"/>
                <a:cs typeface="Arial MT"/>
              </a:rPr>
              <a:t>Understanding</a:t>
            </a:r>
            <a:r>
              <a:rPr sz="2000" spc="-25" dirty="0">
                <a:solidFill>
                  <a:srgbClr val="BA007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BA0078"/>
                </a:solidFill>
                <a:latin typeface="Arial MT"/>
                <a:cs typeface="Arial MT"/>
              </a:rPr>
              <a:t>the</a:t>
            </a:r>
            <a:r>
              <a:rPr sz="2000" spc="-5" dirty="0">
                <a:solidFill>
                  <a:srgbClr val="BA007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BA0078"/>
                </a:solidFill>
                <a:latin typeface="Arial MT"/>
                <a:cs typeface="Arial MT"/>
              </a:rPr>
              <a:t>Dataset</a:t>
            </a:r>
            <a:endParaRPr sz="2000" dirty="0">
              <a:latin typeface="Arial MT"/>
              <a:cs typeface="Arial MT"/>
            </a:endParaRPr>
          </a:p>
          <a:p>
            <a:pPr marL="298450" lvl="1" indent="-285750">
              <a:lnSpc>
                <a:spcPct val="100000"/>
              </a:lnSpc>
              <a:spcBef>
                <a:spcPts val="1250"/>
              </a:spcBef>
              <a:buClr>
                <a:srgbClr val="E4DEF6"/>
              </a:buClr>
              <a:buSzPct val="80000"/>
              <a:buFont typeface="Wingdings"/>
              <a:buChar char=""/>
              <a:tabLst>
                <a:tab pos="298450" algn="l"/>
              </a:tabLst>
            </a:pPr>
            <a:r>
              <a:rPr sz="2000" dirty="0">
                <a:solidFill>
                  <a:srgbClr val="BA0078"/>
                </a:solidFill>
                <a:latin typeface="Arial MT"/>
                <a:cs typeface="Arial MT"/>
              </a:rPr>
              <a:t>Data</a:t>
            </a:r>
            <a:r>
              <a:rPr sz="2000" spc="15" dirty="0">
                <a:solidFill>
                  <a:srgbClr val="BA007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BA0078"/>
                </a:solidFill>
                <a:latin typeface="Arial MT"/>
                <a:cs typeface="Arial MT"/>
              </a:rPr>
              <a:t>checking</a:t>
            </a:r>
            <a:r>
              <a:rPr sz="2000" dirty="0">
                <a:solidFill>
                  <a:srgbClr val="BA007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BA0078"/>
                </a:solidFill>
                <a:latin typeface="Arial MT"/>
                <a:cs typeface="Arial MT"/>
              </a:rPr>
              <a:t>and</a:t>
            </a:r>
            <a:r>
              <a:rPr sz="2000" spc="25" dirty="0">
                <a:solidFill>
                  <a:srgbClr val="BA007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BA0078"/>
                </a:solidFill>
                <a:latin typeface="Arial MT"/>
                <a:cs typeface="Arial MT"/>
              </a:rPr>
              <a:t>Missing</a:t>
            </a:r>
            <a:r>
              <a:rPr sz="2000" spc="25" dirty="0">
                <a:solidFill>
                  <a:srgbClr val="BA0078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BA0078"/>
                </a:solidFill>
                <a:latin typeface="Arial MT"/>
                <a:cs typeface="Arial MT"/>
              </a:rPr>
              <a:t>values</a:t>
            </a:r>
            <a:endParaRPr sz="2000" dirty="0">
              <a:latin typeface="Arial MT"/>
              <a:cs typeface="Arial MT"/>
            </a:endParaRPr>
          </a:p>
          <a:p>
            <a:pPr marL="298450" lvl="1" indent="-285750">
              <a:lnSpc>
                <a:spcPct val="100000"/>
              </a:lnSpc>
              <a:spcBef>
                <a:spcPts val="1235"/>
              </a:spcBef>
              <a:buClr>
                <a:srgbClr val="E4DEF6"/>
              </a:buClr>
              <a:buSzPct val="80000"/>
              <a:buFont typeface="Wingdings"/>
              <a:buChar char=""/>
              <a:tabLst>
                <a:tab pos="298450" algn="l"/>
              </a:tabLst>
            </a:pPr>
            <a:r>
              <a:rPr sz="2000" spc="-10" dirty="0">
                <a:solidFill>
                  <a:srgbClr val="BA0078"/>
                </a:solidFill>
                <a:latin typeface="Arial MT"/>
                <a:cs typeface="Arial MT"/>
              </a:rPr>
              <a:t>Analysis</a:t>
            </a:r>
            <a:endParaRPr sz="2000" dirty="0">
              <a:latin typeface="Arial MT"/>
              <a:cs typeface="Arial MT"/>
            </a:endParaRPr>
          </a:p>
          <a:p>
            <a:pPr marL="298450" lvl="1" indent="-285750">
              <a:lnSpc>
                <a:spcPct val="100000"/>
              </a:lnSpc>
              <a:spcBef>
                <a:spcPts val="1235"/>
              </a:spcBef>
              <a:buClr>
                <a:srgbClr val="E4DEF6"/>
              </a:buClr>
              <a:buSzPct val="80000"/>
              <a:buFont typeface="Wingdings"/>
              <a:buChar char=""/>
              <a:tabLst>
                <a:tab pos="298450" algn="l"/>
              </a:tabLst>
            </a:pPr>
            <a:r>
              <a:rPr sz="2000" dirty="0">
                <a:solidFill>
                  <a:srgbClr val="BA0078"/>
                </a:solidFill>
                <a:latin typeface="Arial MT"/>
                <a:cs typeface="Arial MT"/>
              </a:rPr>
              <a:t>Reading</a:t>
            </a:r>
            <a:r>
              <a:rPr sz="2000" spc="-10" dirty="0">
                <a:solidFill>
                  <a:srgbClr val="BA0078"/>
                </a:solidFill>
                <a:latin typeface="Times New Roman"/>
                <a:cs typeface="Times New Roman"/>
              </a:rPr>
              <a:t> </a:t>
            </a:r>
            <a:r>
              <a:rPr sz="2000" spc="-10" dirty="0" err="1">
                <a:solidFill>
                  <a:srgbClr val="BA0078"/>
                </a:solidFill>
                <a:latin typeface="Arial MT"/>
                <a:cs typeface="Arial MT"/>
              </a:rPr>
              <a:t>Previous_Application</a:t>
            </a:r>
            <a:r>
              <a:rPr lang="en-IN" sz="2000" dirty="0">
                <a:latin typeface="Arial MT"/>
                <a:cs typeface="Arial MT"/>
              </a:rPr>
              <a:t> </a:t>
            </a:r>
            <a:r>
              <a:rPr lang="en-IN" sz="2000" spc="-10" dirty="0">
                <a:solidFill>
                  <a:srgbClr val="BA0078"/>
                </a:solidFill>
                <a:latin typeface="Arial MT"/>
                <a:cs typeface="Arial MT"/>
              </a:rPr>
              <a:t>Dataset</a:t>
            </a:r>
            <a:endParaRPr lang="en-IN" sz="20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lang="en-IN" sz="2000" dirty="0">
                <a:solidFill>
                  <a:srgbClr val="BA0078"/>
                </a:solidFill>
                <a:latin typeface="Arial MT"/>
                <a:cs typeface="Arial MT"/>
              </a:rPr>
              <a:t>4.</a:t>
            </a:r>
            <a:r>
              <a:rPr lang="en-IN" sz="2000" spc="5" dirty="0">
                <a:solidFill>
                  <a:srgbClr val="BA0078"/>
                </a:solidFill>
                <a:latin typeface="Times New Roman"/>
                <a:cs typeface="Times New Roman"/>
              </a:rPr>
              <a:t> </a:t>
            </a:r>
            <a:r>
              <a:rPr lang="en-IN" sz="2000" dirty="0">
                <a:solidFill>
                  <a:srgbClr val="BA0078"/>
                </a:solidFill>
                <a:latin typeface="Arial MT"/>
                <a:cs typeface="Arial MT"/>
              </a:rPr>
              <a:t>Conclusion</a:t>
            </a:r>
            <a:endParaRPr lang="en-IN" sz="2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4815" y="501914"/>
            <a:ext cx="3341549" cy="480181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807195" y="2242829"/>
            <a:ext cx="6492240" cy="469900"/>
            <a:chOff x="807195" y="1614556"/>
            <a:chExt cx="6492240" cy="469900"/>
          </a:xfrm>
        </p:grpSpPr>
        <p:sp>
          <p:nvSpPr>
            <p:cNvPr id="5" name="object 5"/>
            <p:cNvSpPr/>
            <p:nvPr/>
          </p:nvSpPr>
          <p:spPr>
            <a:xfrm>
              <a:off x="807195" y="1614556"/>
              <a:ext cx="6492240" cy="226060"/>
            </a:xfrm>
            <a:custGeom>
              <a:avLst/>
              <a:gdLst/>
              <a:ahLst/>
              <a:cxnLst/>
              <a:rect l="l" t="t" r="r" b="b"/>
              <a:pathLst>
                <a:path w="6492240" h="226060">
                  <a:moveTo>
                    <a:pt x="6492239" y="0"/>
                  </a:moveTo>
                  <a:lnTo>
                    <a:pt x="0" y="0"/>
                  </a:lnTo>
                  <a:lnTo>
                    <a:pt x="0" y="225551"/>
                  </a:lnTo>
                  <a:lnTo>
                    <a:pt x="6492239" y="225551"/>
                  </a:lnTo>
                  <a:lnTo>
                    <a:pt x="6492239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1947" y="1649851"/>
              <a:ext cx="6416128" cy="19025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07195" y="1858396"/>
              <a:ext cx="1681480" cy="226060"/>
            </a:xfrm>
            <a:custGeom>
              <a:avLst/>
              <a:gdLst/>
              <a:ahLst/>
              <a:cxnLst/>
              <a:rect l="l" t="t" r="r" b="b"/>
              <a:pathLst>
                <a:path w="1681480" h="226060">
                  <a:moveTo>
                    <a:pt x="1680971" y="0"/>
                  </a:moveTo>
                  <a:lnTo>
                    <a:pt x="0" y="0"/>
                  </a:lnTo>
                  <a:lnTo>
                    <a:pt x="0" y="225551"/>
                  </a:lnTo>
                  <a:lnTo>
                    <a:pt x="1680971" y="225551"/>
                  </a:lnTo>
                  <a:lnTo>
                    <a:pt x="1680971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820460" y="1896221"/>
              <a:ext cx="1650364" cy="147955"/>
            </a:xfrm>
            <a:custGeom>
              <a:avLst/>
              <a:gdLst/>
              <a:ahLst/>
              <a:cxnLst/>
              <a:rect l="l" t="t" r="r" b="b"/>
              <a:pathLst>
                <a:path w="1650364" h="147955">
                  <a:moveTo>
                    <a:pt x="37440" y="131883"/>
                  </a:moveTo>
                  <a:lnTo>
                    <a:pt x="16583" y="131883"/>
                  </a:lnTo>
                  <a:lnTo>
                    <a:pt x="22331" y="138666"/>
                  </a:lnTo>
                  <a:lnTo>
                    <a:pt x="29128" y="143553"/>
                  </a:lnTo>
                  <a:lnTo>
                    <a:pt x="37057" y="146533"/>
                  </a:lnTo>
                  <a:lnTo>
                    <a:pt x="37366" y="146533"/>
                  </a:lnTo>
                  <a:lnTo>
                    <a:pt x="45732" y="147462"/>
                  </a:lnTo>
                  <a:lnTo>
                    <a:pt x="54745" y="146533"/>
                  </a:lnTo>
                  <a:lnTo>
                    <a:pt x="63092" y="143758"/>
                  </a:lnTo>
                  <a:lnTo>
                    <a:pt x="70774" y="139155"/>
                  </a:lnTo>
                  <a:lnTo>
                    <a:pt x="77794" y="132740"/>
                  </a:lnTo>
                  <a:lnTo>
                    <a:pt x="44241" y="132740"/>
                  </a:lnTo>
                  <a:lnTo>
                    <a:pt x="37440" y="131883"/>
                  </a:lnTo>
                  <a:close/>
                </a:path>
                <a:path w="1650364" h="147955">
                  <a:moveTo>
                    <a:pt x="17809" y="0"/>
                  </a:moveTo>
                  <a:lnTo>
                    <a:pt x="0" y="0"/>
                  </a:lnTo>
                  <a:lnTo>
                    <a:pt x="0" y="145054"/>
                  </a:lnTo>
                  <a:lnTo>
                    <a:pt x="16535" y="145054"/>
                  </a:lnTo>
                  <a:lnTo>
                    <a:pt x="16535" y="131883"/>
                  </a:lnTo>
                  <a:lnTo>
                    <a:pt x="37440" y="131883"/>
                  </a:lnTo>
                  <a:lnTo>
                    <a:pt x="16357" y="92354"/>
                  </a:lnTo>
                  <a:lnTo>
                    <a:pt x="16379" y="90952"/>
                  </a:lnTo>
                  <a:lnTo>
                    <a:pt x="16827" y="83332"/>
                  </a:lnTo>
                  <a:lnTo>
                    <a:pt x="16862" y="82750"/>
                  </a:lnTo>
                  <a:lnTo>
                    <a:pt x="37240" y="52212"/>
                  </a:lnTo>
                  <a:lnTo>
                    <a:pt x="79029" y="52212"/>
                  </a:lnTo>
                  <a:lnTo>
                    <a:pt x="78618" y="51694"/>
                  </a:lnTo>
                  <a:lnTo>
                    <a:pt x="17809" y="51694"/>
                  </a:lnTo>
                  <a:lnTo>
                    <a:pt x="17809" y="0"/>
                  </a:lnTo>
                  <a:close/>
                </a:path>
                <a:path w="1650364" h="147955">
                  <a:moveTo>
                    <a:pt x="79029" y="52212"/>
                  </a:moveTo>
                  <a:lnTo>
                    <a:pt x="52754" y="52212"/>
                  </a:lnTo>
                  <a:lnTo>
                    <a:pt x="59572" y="55626"/>
                  </a:lnTo>
                  <a:lnTo>
                    <a:pt x="59431" y="55626"/>
                  </a:lnTo>
                  <a:lnTo>
                    <a:pt x="72947" y="92354"/>
                  </a:lnTo>
                  <a:lnTo>
                    <a:pt x="72488" y="100490"/>
                  </a:lnTo>
                  <a:lnTo>
                    <a:pt x="52029" y="132740"/>
                  </a:lnTo>
                  <a:lnTo>
                    <a:pt x="77794" y="132740"/>
                  </a:lnTo>
                  <a:lnTo>
                    <a:pt x="91061" y="92354"/>
                  </a:lnTo>
                  <a:lnTo>
                    <a:pt x="91067" y="82750"/>
                  </a:lnTo>
                  <a:lnTo>
                    <a:pt x="90104" y="76200"/>
                  </a:lnTo>
                  <a:lnTo>
                    <a:pt x="85877" y="62880"/>
                  </a:lnTo>
                  <a:lnTo>
                    <a:pt x="82951" y="57150"/>
                  </a:lnTo>
                  <a:lnTo>
                    <a:pt x="79029" y="52212"/>
                  </a:lnTo>
                  <a:close/>
                </a:path>
                <a:path w="1650364" h="147955">
                  <a:moveTo>
                    <a:pt x="53090" y="37612"/>
                  </a:moveTo>
                  <a:lnTo>
                    <a:pt x="46625" y="37612"/>
                  </a:lnTo>
                  <a:lnTo>
                    <a:pt x="38248" y="38492"/>
                  </a:lnTo>
                  <a:lnTo>
                    <a:pt x="30654" y="41132"/>
                  </a:lnTo>
                  <a:lnTo>
                    <a:pt x="23842" y="45533"/>
                  </a:lnTo>
                  <a:lnTo>
                    <a:pt x="17809" y="51694"/>
                  </a:lnTo>
                  <a:lnTo>
                    <a:pt x="78618" y="51694"/>
                  </a:lnTo>
                  <a:lnTo>
                    <a:pt x="53090" y="37612"/>
                  </a:lnTo>
                  <a:close/>
                </a:path>
                <a:path w="1650364" h="147955">
                  <a:moveTo>
                    <a:pt x="130302" y="39898"/>
                  </a:moveTo>
                  <a:lnTo>
                    <a:pt x="112477" y="39898"/>
                  </a:lnTo>
                  <a:lnTo>
                    <a:pt x="112553" y="113812"/>
                  </a:lnTo>
                  <a:lnTo>
                    <a:pt x="112761" y="116982"/>
                  </a:lnTo>
                  <a:lnTo>
                    <a:pt x="112846" y="118262"/>
                  </a:lnTo>
                  <a:lnTo>
                    <a:pt x="113571" y="121676"/>
                  </a:lnTo>
                  <a:lnTo>
                    <a:pt x="114632" y="126888"/>
                  </a:lnTo>
                  <a:lnTo>
                    <a:pt x="142207" y="147462"/>
                  </a:lnTo>
                  <a:lnTo>
                    <a:pt x="148410" y="147462"/>
                  </a:lnTo>
                  <a:lnTo>
                    <a:pt x="158397" y="146342"/>
                  </a:lnTo>
                  <a:lnTo>
                    <a:pt x="167286" y="142981"/>
                  </a:lnTo>
                  <a:lnTo>
                    <a:pt x="175074" y="137380"/>
                  </a:lnTo>
                  <a:lnTo>
                    <a:pt x="179577" y="132100"/>
                  </a:lnTo>
                  <a:lnTo>
                    <a:pt x="146636" y="132100"/>
                  </a:lnTo>
                  <a:lnTo>
                    <a:pt x="142137" y="130698"/>
                  </a:lnTo>
                  <a:lnTo>
                    <a:pt x="138516" y="128016"/>
                  </a:lnTo>
                  <a:lnTo>
                    <a:pt x="134886" y="125364"/>
                  </a:lnTo>
                  <a:lnTo>
                    <a:pt x="132502" y="121676"/>
                  </a:lnTo>
                  <a:lnTo>
                    <a:pt x="131384" y="116982"/>
                  </a:lnTo>
                  <a:lnTo>
                    <a:pt x="130658" y="113812"/>
                  </a:lnTo>
                  <a:lnTo>
                    <a:pt x="130302" y="107594"/>
                  </a:lnTo>
                  <a:lnTo>
                    <a:pt x="130302" y="39898"/>
                  </a:lnTo>
                  <a:close/>
                </a:path>
                <a:path w="1650364" h="147955">
                  <a:moveTo>
                    <a:pt x="197702" y="129540"/>
                  </a:moveTo>
                  <a:lnTo>
                    <a:pt x="181761" y="129540"/>
                  </a:lnTo>
                  <a:lnTo>
                    <a:pt x="181761" y="145054"/>
                  </a:lnTo>
                  <a:lnTo>
                    <a:pt x="197702" y="145054"/>
                  </a:lnTo>
                  <a:lnTo>
                    <a:pt x="197702" y="129540"/>
                  </a:lnTo>
                  <a:close/>
                </a:path>
                <a:path w="1650364" h="147955">
                  <a:moveTo>
                    <a:pt x="197702" y="39898"/>
                  </a:moveTo>
                  <a:lnTo>
                    <a:pt x="179877" y="39898"/>
                  </a:lnTo>
                  <a:lnTo>
                    <a:pt x="179877" y="105156"/>
                  </a:lnTo>
                  <a:lnTo>
                    <a:pt x="178902" y="112014"/>
                  </a:lnTo>
                  <a:lnTo>
                    <a:pt x="157316" y="132100"/>
                  </a:lnTo>
                  <a:lnTo>
                    <a:pt x="179577" y="132100"/>
                  </a:lnTo>
                  <a:lnTo>
                    <a:pt x="181761" y="129540"/>
                  </a:lnTo>
                  <a:lnTo>
                    <a:pt x="197702" y="129540"/>
                  </a:lnTo>
                  <a:lnTo>
                    <a:pt x="197702" y="39898"/>
                  </a:lnTo>
                  <a:close/>
                </a:path>
                <a:path w="1650364" h="147955">
                  <a:moveTo>
                    <a:pt x="236134" y="110886"/>
                  </a:moveTo>
                  <a:lnTo>
                    <a:pt x="218526" y="113690"/>
                  </a:lnTo>
                  <a:lnTo>
                    <a:pt x="220494" y="121539"/>
                  </a:lnTo>
                  <a:lnTo>
                    <a:pt x="223435" y="128358"/>
                  </a:lnTo>
                  <a:lnTo>
                    <a:pt x="263459" y="147462"/>
                  </a:lnTo>
                  <a:lnTo>
                    <a:pt x="271710" y="147462"/>
                  </a:lnTo>
                  <a:lnTo>
                    <a:pt x="299432" y="132740"/>
                  </a:lnTo>
                  <a:lnTo>
                    <a:pt x="255245" y="132740"/>
                  </a:lnTo>
                  <a:lnTo>
                    <a:pt x="249364" y="131064"/>
                  </a:lnTo>
                  <a:lnTo>
                    <a:pt x="249081" y="131064"/>
                  </a:lnTo>
                  <a:lnTo>
                    <a:pt x="239886" y="123322"/>
                  </a:lnTo>
                  <a:lnTo>
                    <a:pt x="237134" y="117988"/>
                  </a:lnTo>
                  <a:lnTo>
                    <a:pt x="236134" y="110886"/>
                  </a:lnTo>
                  <a:close/>
                </a:path>
                <a:path w="1650364" h="147955">
                  <a:moveTo>
                    <a:pt x="268437" y="37612"/>
                  </a:moveTo>
                  <a:lnTo>
                    <a:pt x="254721" y="37612"/>
                  </a:lnTo>
                  <a:lnTo>
                    <a:pt x="249588" y="38252"/>
                  </a:lnTo>
                  <a:lnTo>
                    <a:pt x="221504" y="63124"/>
                  </a:lnTo>
                  <a:lnTo>
                    <a:pt x="221504" y="73030"/>
                  </a:lnTo>
                  <a:lnTo>
                    <a:pt x="222687" y="77358"/>
                  </a:lnTo>
                  <a:lnTo>
                    <a:pt x="222787" y="77724"/>
                  </a:lnTo>
                  <a:lnTo>
                    <a:pt x="225408" y="81930"/>
                  </a:lnTo>
                  <a:lnTo>
                    <a:pt x="228014" y="86258"/>
                  </a:lnTo>
                  <a:lnTo>
                    <a:pt x="231836" y="89550"/>
                  </a:lnTo>
                  <a:lnTo>
                    <a:pt x="273759" y="103022"/>
                  </a:lnTo>
                  <a:lnTo>
                    <a:pt x="279830" y="104912"/>
                  </a:lnTo>
                  <a:lnTo>
                    <a:pt x="282272" y="106558"/>
                  </a:lnTo>
                  <a:lnTo>
                    <a:pt x="285762" y="108844"/>
                  </a:lnTo>
                  <a:lnTo>
                    <a:pt x="287511" y="112014"/>
                  </a:lnTo>
                  <a:lnTo>
                    <a:pt x="287511" y="120548"/>
                  </a:lnTo>
                  <a:lnTo>
                    <a:pt x="285533" y="124480"/>
                  </a:lnTo>
                  <a:lnTo>
                    <a:pt x="277605" y="131064"/>
                  </a:lnTo>
                  <a:lnTo>
                    <a:pt x="271546" y="132740"/>
                  </a:lnTo>
                  <a:lnTo>
                    <a:pt x="299432" y="132740"/>
                  </a:lnTo>
                  <a:lnTo>
                    <a:pt x="304083" y="125730"/>
                  </a:lnTo>
                  <a:lnTo>
                    <a:pt x="305689" y="120548"/>
                  </a:lnTo>
                  <a:lnTo>
                    <a:pt x="305811" y="108082"/>
                  </a:lnTo>
                  <a:lnTo>
                    <a:pt x="304406" y="103022"/>
                  </a:lnTo>
                  <a:lnTo>
                    <a:pt x="254745" y="78882"/>
                  </a:lnTo>
                  <a:lnTo>
                    <a:pt x="249506" y="77358"/>
                  </a:lnTo>
                  <a:lnTo>
                    <a:pt x="238719" y="68092"/>
                  </a:lnTo>
                  <a:lnTo>
                    <a:pt x="238719" y="62118"/>
                  </a:lnTo>
                  <a:lnTo>
                    <a:pt x="240468" y="58948"/>
                  </a:lnTo>
                  <a:lnTo>
                    <a:pt x="247298" y="53736"/>
                  </a:lnTo>
                  <a:lnTo>
                    <a:pt x="246949" y="53736"/>
                  </a:lnTo>
                  <a:lnTo>
                    <a:pt x="253304" y="52212"/>
                  </a:lnTo>
                  <a:lnTo>
                    <a:pt x="296751" y="52212"/>
                  </a:lnTo>
                  <a:lnTo>
                    <a:pt x="292760" y="46756"/>
                  </a:lnTo>
                  <a:lnTo>
                    <a:pt x="288142" y="43434"/>
                  </a:lnTo>
                  <a:lnTo>
                    <a:pt x="281915" y="41148"/>
                  </a:lnTo>
                  <a:lnTo>
                    <a:pt x="275688" y="38740"/>
                  </a:lnTo>
                  <a:lnTo>
                    <a:pt x="268437" y="37612"/>
                  </a:lnTo>
                  <a:close/>
                </a:path>
                <a:path w="1650364" h="147955">
                  <a:moveTo>
                    <a:pt x="296751" y="52212"/>
                  </a:moveTo>
                  <a:lnTo>
                    <a:pt x="268412" y="52212"/>
                  </a:lnTo>
                  <a:lnTo>
                    <a:pt x="273771" y="53736"/>
                  </a:lnTo>
                  <a:lnTo>
                    <a:pt x="281354" y="59832"/>
                  </a:lnTo>
                  <a:lnTo>
                    <a:pt x="283652" y="64008"/>
                  </a:lnTo>
                  <a:lnTo>
                    <a:pt x="284439" y="69494"/>
                  </a:lnTo>
                  <a:lnTo>
                    <a:pt x="301858" y="67056"/>
                  </a:lnTo>
                  <a:lnTo>
                    <a:pt x="300740" y="60198"/>
                  </a:lnTo>
                  <a:lnTo>
                    <a:pt x="298691" y="54864"/>
                  </a:lnTo>
                  <a:lnTo>
                    <a:pt x="296751" y="52212"/>
                  </a:lnTo>
                  <a:close/>
                </a:path>
                <a:path w="1650364" h="147955">
                  <a:moveTo>
                    <a:pt x="345672" y="0"/>
                  </a:moveTo>
                  <a:lnTo>
                    <a:pt x="327861" y="0"/>
                  </a:lnTo>
                  <a:lnTo>
                    <a:pt x="327861" y="20443"/>
                  </a:lnTo>
                  <a:lnTo>
                    <a:pt x="345672" y="20443"/>
                  </a:lnTo>
                  <a:lnTo>
                    <a:pt x="345672" y="0"/>
                  </a:lnTo>
                  <a:close/>
                </a:path>
                <a:path w="1650364" h="147955">
                  <a:moveTo>
                    <a:pt x="345672" y="39898"/>
                  </a:moveTo>
                  <a:lnTo>
                    <a:pt x="327861" y="39898"/>
                  </a:lnTo>
                  <a:lnTo>
                    <a:pt x="327861" y="145054"/>
                  </a:lnTo>
                  <a:lnTo>
                    <a:pt x="345672" y="145054"/>
                  </a:lnTo>
                  <a:lnTo>
                    <a:pt x="345672" y="39898"/>
                  </a:lnTo>
                  <a:close/>
                </a:path>
                <a:path w="1650364" h="147955">
                  <a:moveTo>
                    <a:pt x="389525" y="39898"/>
                  </a:moveTo>
                  <a:lnTo>
                    <a:pt x="373474" y="39898"/>
                  </a:lnTo>
                  <a:lnTo>
                    <a:pt x="373474" y="145054"/>
                  </a:lnTo>
                  <a:lnTo>
                    <a:pt x="391299" y="145054"/>
                  </a:lnTo>
                  <a:lnTo>
                    <a:pt x="391299" y="87630"/>
                  </a:lnTo>
                  <a:lnTo>
                    <a:pt x="391814" y="78354"/>
                  </a:lnTo>
                  <a:lnTo>
                    <a:pt x="393363" y="70690"/>
                  </a:lnTo>
                  <a:lnTo>
                    <a:pt x="395888" y="64770"/>
                  </a:lnTo>
                  <a:lnTo>
                    <a:pt x="395945" y="64638"/>
                  </a:lnTo>
                  <a:lnTo>
                    <a:pt x="399562" y="60198"/>
                  </a:lnTo>
                  <a:lnTo>
                    <a:pt x="405060" y="55382"/>
                  </a:lnTo>
                  <a:lnTo>
                    <a:pt x="406473" y="54864"/>
                  </a:lnTo>
                  <a:lnTo>
                    <a:pt x="389525" y="54864"/>
                  </a:lnTo>
                  <a:lnTo>
                    <a:pt x="389525" y="39898"/>
                  </a:lnTo>
                  <a:close/>
                </a:path>
                <a:path w="1650364" h="147955">
                  <a:moveTo>
                    <a:pt x="454533" y="52974"/>
                  </a:moveTo>
                  <a:lnTo>
                    <a:pt x="423955" y="52974"/>
                  </a:lnTo>
                  <a:lnTo>
                    <a:pt x="428100" y="54102"/>
                  </a:lnTo>
                  <a:lnTo>
                    <a:pt x="431636" y="56266"/>
                  </a:lnTo>
                  <a:lnTo>
                    <a:pt x="441079" y="73792"/>
                  </a:lnTo>
                  <a:lnTo>
                    <a:pt x="441079" y="145054"/>
                  </a:lnTo>
                  <a:lnTo>
                    <a:pt x="458937" y="145054"/>
                  </a:lnTo>
                  <a:lnTo>
                    <a:pt x="458840" y="70690"/>
                  </a:lnTo>
                  <a:lnTo>
                    <a:pt x="454996" y="53614"/>
                  </a:lnTo>
                  <a:lnTo>
                    <a:pt x="454533" y="52974"/>
                  </a:lnTo>
                  <a:close/>
                </a:path>
                <a:path w="1650364" h="147955">
                  <a:moveTo>
                    <a:pt x="429289" y="37612"/>
                  </a:moveTo>
                  <a:lnTo>
                    <a:pt x="422967" y="37612"/>
                  </a:lnTo>
                  <a:lnTo>
                    <a:pt x="412133" y="38740"/>
                  </a:lnTo>
                  <a:lnTo>
                    <a:pt x="412519" y="38740"/>
                  </a:lnTo>
                  <a:lnTo>
                    <a:pt x="403670" y="41906"/>
                  </a:lnTo>
                  <a:lnTo>
                    <a:pt x="395950" y="47294"/>
                  </a:lnTo>
                  <a:lnTo>
                    <a:pt x="389525" y="54864"/>
                  </a:lnTo>
                  <a:lnTo>
                    <a:pt x="406473" y="54864"/>
                  </a:lnTo>
                  <a:lnTo>
                    <a:pt x="411623" y="52974"/>
                  </a:lnTo>
                  <a:lnTo>
                    <a:pt x="454533" y="52974"/>
                  </a:lnTo>
                  <a:lnTo>
                    <a:pt x="449662" y="46238"/>
                  </a:lnTo>
                  <a:lnTo>
                    <a:pt x="445745" y="43190"/>
                  </a:lnTo>
                  <a:lnTo>
                    <a:pt x="440436" y="41026"/>
                  </a:lnTo>
                  <a:lnTo>
                    <a:pt x="435126" y="38740"/>
                  </a:lnTo>
                  <a:lnTo>
                    <a:pt x="429289" y="37612"/>
                  </a:lnTo>
                  <a:close/>
                </a:path>
                <a:path w="1650364" h="147955">
                  <a:moveTo>
                    <a:pt x="529422" y="37612"/>
                  </a:moveTo>
                  <a:lnTo>
                    <a:pt x="493989" y="52212"/>
                  </a:lnTo>
                  <a:lnTo>
                    <a:pt x="480342" y="92354"/>
                  </a:lnTo>
                  <a:lnTo>
                    <a:pt x="480273" y="93360"/>
                  </a:lnTo>
                  <a:lnTo>
                    <a:pt x="481109" y="105212"/>
                  </a:lnTo>
                  <a:lnTo>
                    <a:pt x="481128" y="105478"/>
                  </a:lnTo>
                  <a:lnTo>
                    <a:pt x="501220" y="139425"/>
                  </a:lnTo>
                  <a:lnTo>
                    <a:pt x="530434" y="147462"/>
                  </a:lnTo>
                  <a:lnTo>
                    <a:pt x="539174" y="146894"/>
                  </a:lnTo>
                  <a:lnTo>
                    <a:pt x="566599" y="132740"/>
                  </a:lnTo>
                  <a:lnTo>
                    <a:pt x="521671" y="132740"/>
                  </a:lnTo>
                  <a:lnTo>
                    <a:pt x="514432" y="129692"/>
                  </a:lnTo>
                  <a:lnTo>
                    <a:pt x="508467" y="123596"/>
                  </a:lnTo>
                  <a:lnTo>
                    <a:pt x="504580" y="118501"/>
                  </a:lnTo>
                  <a:lnTo>
                    <a:pt x="501673" y="112368"/>
                  </a:lnTo>
                  <a:lnTo>
                    <a:pt x="499791" y="105478"/>
                  </a:lnTo>
                  <a:lnTo>
                    <a:pt x="499719" y="105212"/>
                  </a:lnTo>
                  <a:lnTo>
                    <a:pt x="498692" y="97048"/>
                  </a:lnTo>
                  <a:lnTo>
                    <a:pt x="577178" y="97048"/>
                  </a:lnTo>
                  <a:lnTo>
                    <a:pt x="577178" y="92354"/>
                  </a:lnTo>
                  <a:lnTo>
                    <a:pt x="576507" y="82448"/>
                  </a:lnTo>
                  <a:lnTo>
                    <a:pt x="499704" y="82448"/>
                  </a:lnTo>
                  <a:lnTo>
                    <a:pt x="500308" y="73548"/>
                  </a:lnTo>
                  <a:lnTo>
                    <a:pt x="500335" y="73152"/>
                  </a:lnTo>
                  <a:lnTo>
                    <a:pt x="503383" y="65928"/>
                  </a:lnTo>
                  <a:lnTo>
                    <a:pt x="514563" y="55016"/>
                  </a:lnTo>
                  <a:lnTo>
                    <a:pt x="521421" y="52212"/>
                  </a:lnTo>
                  <a:lnTo>
                    <a:pt x="564023" y="52212"/>
                  </a:lnTo>
                  <a:lnTo>
                    <a:pt x="563843" y="51968"/>
                  </a:lnTo>
                  <a:lnTo>
                    <a:pt x="556695" y="45649"/>
                  </a:lnTo>
                  <a:lnTo>
                    <a:pt x="548721" y="41243"/>
                  </a:lnTo>
                  <a:lnTo>
                    <a:pt x="539568" y="38517"/>
                  </a:lnTo>
                  <a:lnTo>
                    <a:pt x="539735" y="38517"/>
                  </a:lnTo>
                  <a:lnTo>
                    <a:pt x="529422" y="37612"/>
                  </a:lnTo>
                  <a:close/>
                </a:path>
                <a:path w="1650364" h="147955">
                  <a:moveTo>
                    <a:pt x="558247" y="111130"/>
                  </a:moveTo>
                  <a:lnTo>
                    <a:pt x="555552" y="118501"/>
                  </a:lnTo>
                  <a:lnTo>
                    <a:pt x="555461" y="118750"/>
                  </a:lnTo>
                  <a:lnTo>
                    <a:pt x="551901" y="124206"/>
                  </a:lnTo>
                  <a:lnTo>
                    <a:pt x="547198" y="127650"/>
                  </a:lnTo>
                  <a:lnTo>
                    <a:pt x="542626" y="131064"/>
                  </a:lnTo>
                  <a:lnTo>
                    <a:pt x="537042" y="132740"/>
                  </a:lnTo>
                  <a:lnTo>
                    <a:pt x="566599" y="132740"/>
                  </a:lnTo>
                  <a:lnTo>
                    <a:pt x="570412" y="127795"/>
                  </a:lnTo>
                  <a:lnTo>
                    <a:pt x="574004" y="121057"/>
                  </a:lnTo>
                  <a:lnTo>
                    <a:pt x="576666" y="113416"/>
                  </a:lnTo>
                  <a:lnTo>
                    <a:pt x="558247" y="111130"/>
                  </a:lnTo>
                  <a:close/>
                </a:path>
                <a:path w="1650364" h="147955">
                  <a:moveTo>
                    <a:pt x="564023" y="52212"/>
                  </a:moveTo>
                  <a:lnTo>
                    <a:pt x="538697" y="52212"/>
                  </a:lnTo>
                  <a:lnTo>
                    <a:pt x="546055" y="55626"/>
                  </a:lnTo>
                  <a:lnTo>
                    <a:pt x="551651" y="62484"/>
                  </a:lnTo>
                  <a:lnTo>
                    <a:pt x="555330" y="66934"/>
                  </a:lnTo>
                  <a:lnTo>
                    <a:pt x="557616" y="73548"/>
                  </a:lnTo>
                  <a:lnTo>
                    <a:pt x="558378" y="82448"/>
                  </a:lnTo>
                  <a:lnTo>
                    <a:pt x="576507" y="82448"/>
                  </a:lnTo>
                  <a:lnTo>
                    <a:pt x="576399" y="80861"/>
                  </a:lnTo>
                  <a:lnTo>
                    <a:pt x="576343" y="80039"/>
                  </a:lnTo>
                  <a:lnTo>
                    <a:pt x="573841" y="69201"/>
                  </a:lnTo>
                  <a:lnTo>
                    <a:pt x="569674" y="59843"/>
                  </a:lnTo>
                  <a:lnTo>
                    <a:pt x="564023" y="52212"/>
                  </a:lnTo>
                  <a:close/>
                </a:path>
                <a:path w="1650364" h="147955">
                  <a:moveTo>
                    <a:pt x="609563" y="110886"/>
                  </a:moveTo>
                  <a:lnTo>
                    <a:pt x="591906" y="113690"/>
                  </a:lnTo>
                  <a:lnTo>
                    <a:pt x="593908" y="121539"/>
                  </a:lnTo>
                  <a:lnTo>
                    <a:pt x="596862" y="128358"/>
                  </a:lnTo>
                  <a:lnTo>
                    <a:pt x="636864" y="147462"/>
                  </a:lnTo>
                  <a:lnTo>
                    <a:pt x="645115" y="147462"/>
                  </a:lnTo>
                  <a:lnTo>
                    <a:pt x="652485" y="145938"/>
                  </a:lnTo>
                  <a:lnTo>
                    <a:pt x="665570" y="140208"/>
                  </a:lnTo>
                  <a:lnTo>
                    <a:pt x="670523" y="136154"/>
                  </a:lnTo>
                  <a:lnTo>
                    <a:pt x="672769" y="132740"/>
                  </a:lnTo>
                  <a:lnTo>
                    <a:pt x="628613" y="132740"/>
                  </a:lnTo>
                  <a:lnTo>
                    <a:pt x="622686" y="131064"/>
                  </a:lnTo>
                  <a:lnTo>
                    <a:pt x="622397" y="131064"/>
                  </a:lnTo>
                  <a:lnTo>
                    <a:pt x="617814" y="127132"/>
                  </a:lnTo>
                  <a:lnTo>
                    <a:pt x="613242" y="123322"/>
                  </a:lnTo>
                  <a:lnTo>
                    <a:pt x="610575" y="117988"/>
                  </a:lnTo>
                  <a:lnTo>
                    <a:pt x="609563" y="110886"/>
                  </a:lnTo>
                  <a:close/>
                </a:path>
                <a:path w="1650364" h="147955">
                  <a:moveTo>
                    <a:pt x="641817" y="37612"/>
                  </a:moveTo>
                  <a:lnTo>
                    <a:pt x="628101" y="37612"/>
                  </a:lnTo>
                  <a:lnTo>
                    <a:pt x="623017" y="38252"/>
                  </a:lnTo>
                  <a:lnTo>
                    <a:pt x="594823" y="63124"/>
                  </a:lnTo>
                  <a:lnTo>
                    <a:pt x="594823" y="73030"/>
                  </a:lnTo>
                  <a:lnTo>
                    <a:pt x="596118" y="77358"/>
                  </a:lnTo>
                  <a:lnTo>
                    <a:pt x="596228" y="77724"/>
                  </a:lnTo>
                  <a:lnTo>
                    <a:pt x="647151" y="103022"/>
                  </a:lnTo>
                  <a:lnTo>
                    <a:pt x="653247" y="104912"/>
                  </a:lnTo>
                  <a:lnTo>
                    <a:pt x="655664" y="106558"/>
                  </a:lnTo>
                  <a:lnTo>
                    <a:pt x="659093" y="108844"/>
                  </a:lnTo>
                  <a:lnTo>
                    <a:pt x="660867" y="112014"/>
                  </a:lnTo>
                  <a:lnTo>
                    <a:pt x="660867" y="120548"/>
                  </a:lnTo>
                  <a:lnTo>
                    <a:pt x="658962" y="124480"/>
                  </a:lnTo>
                  <a:lnTo>
                    <a:pt x="654902" y="127772"/>
                  </a:lnTo>
                  <a:lnTo>
                    <a:pt x="650961" y="131064"/>
                  </a:lnTo>
                  <a:lnTo>
                    <a:pt x="644865" y="132740"/>
                  </a:lnTo>
                  <a:lnTo>
                    <a:pt x="672769" y="132740"/>
                  </a:lnTo>
                  <a:lnTo>
                    <a:pt x="673872" y="131064"/>
                  </a:lnTo>
                  <a:lnTo>
                    <a:pt x="677500" y="125730"/>
                  </a:lnTo>
                  <a:lnTo>
                    <a:pt x="679037" y="120548"/>
                  </a:lnTo>
                  <a:lnTo>
                    <a:pt x="679155" y="108082"/>
                  </a:lnTo>
                  <a:lnTo>
                    <a:pt x="677762" y="103022"/>
                  </a:lnTo>
                  <a:lnTo>
                    <a:pt x="628101" y="78882"/>
                  </a:lnTo>
                  <a:lnTo>
                    <a:pt x="622898" y="77358"/>
                  </a:lnTo>
                  <a:lnTo>
                    <a:pt x="612099" y="68092"/>
                  </a:lnTo>
                  <a:lnTo>
                    <a:pt x="612099" y="62118"/>
                  </a:lnTo>
                  <a:lnTo>
                    <a:pt x="613873" y="58948"/>
                  </a:lnTo>
                  <a:lnTo>
                    <a:pt x="617302" y="56266"/>
                  </a:lnTo>
                  <a:lnTo>
                    <a:pt x="620698" y="53736"/>
                  </a:lnTo>
                  <a:lnTo>
                    <a:pt x="620354" y="53736"/>
                  </a:lnTo>
                  <a:lnTo>
                    <a:pt x="626708" y="52212"/>
                  </a:lnTo>
                  <a:lnTo>
                    <a:pt x="670131" y="52212"/>
                  </a:lnTo>
                  <a:lnTo>
                    <a:pt x="669118" y="50810"/>
                  </a:lnTo>
                  <a:lnTo>
                    <a:pt x="666070" y="46756"/>
                  </a:lnTo>
                  <a:lnTo>
                    <a:pt x="661498" y="43434"/>
                  </a:lnTo>
                  <a:lnTo>
                    <a:pt x="655283" y="41148"/>
                  </a:lnTo>
                  <a:lnTo>
                    <a:pt x="649056" y="38740"/>
                  </a:lnTo>
                  <a:lnTo>
                    <a:pt x="641817" y="37612"/>
                  </a:lnTo>
                  <a:close/>
                </a:path>
                <a:path w="1650364" h="147955">
                  <a:moveTo>
                    <a:pt x="670131" y="52212"/>
                  </a:moveTo>
                  <a:lnTo>
                    <a:pt x="641817" y="52212"/>
                  </a:lnTo>
                  <a:lnTo>
                    <a:pt x="647151" y="53736"/>
                  </a:lnTo>
                  <a:lnTo>
                    <a:pt x="654771" y="59832"/>
                  </a:lnTo>
                  <a:lnTo>
                    <a:pt x="657057" y="64008"/>
                  </a:lnTo>
                  <a:lnTo>
                    <a:pt x="657819" y="69494"/>
                  </a:lnTo>
                  <a:lnTo>
                    <a:pt x="675214" y="67056"/>
                  </a:lnTo>
                  <a:lnTo>
                    <a:pt x="674071" y="60198"/>
                  </a:lnTo>
                  <a:lnTo>
                    <a:pt x="672047" y="54864"/>
                  </a:lnTo>
                  <a:lnTo>
                    <a:pt x="670131" y="52212"/>
                  </a:lnTo>
                  <a:close/>
                </a:path>
                <a:path w="1650364" h="147955">
                  <a:moveTo>
                    <a:pt x="711671" y="110886"/>
                  </a:moveTo>
                  <a:lnTo>
                    <a:pt x="694014" y="113690"/>
                  </a:lnTo>
                  <a:lnTo>
                    <a:pt x="696016" y="121539"/>
                  </a:lnTo>
                  <a:lnTo>
                    <a:pt x="698970" y="128358"/>
                  </a:lnTo>
                  <a:lnTo>
                    <a:pt x="738972" y="147462"/>
                  </a:lnTo>
                  <a:lnTo>
                    <a:pt x="747223" y="147462"/>
                  </a:lnTo>
                  <a:lnTo>
                    <a:pt x="754593" y="145938"/>
                  </a:lnTo>
                  <a:lnTo>
                    <a:pt x="767678" y="140208"/>
                  </a:lnTo>
                  <a:lnTo>
                    <a:pt x="772631" y="136154"/>
                  </a:lnTo>
                  <a:lnTo>
                    <a:pt x="774877" y="132740"/>
                  </a:lnTo>
                  <a:lnTo>
                    <a:pt x="730721" y="132740"/>
                  </a:lnTo>
                  <a:lnTo>
                    <a:pt x="724794" y="131064"/>
                  </a:lnTo>
                  <a:lnTo>
                    <a:pt x="724505" y="131064"/>
                  </a:lnTo>
                  <a:lnTo>
                    <a:pt x="719922" y="127132"/>
                  </a:lnTo>
                  <a:lnTo>
                    <a:pt x="715350" y="123322"/>
                  </a:lnTo>
                  <a:lnTo>
                    <a:pt x="712683" y="117988"/>
                  </a:lnTo>
                  <a:lnTo>
                    <a:pt x="711671" y="110886"/>
                  </a:lnTo>
                  <a:close/>
                </a:path>
                <a:path w="1650364" h="147955">
                  <a:moveTo>
                    <a:pt x="743925" y="37612"/>
                  </a:moveTo>
                  <a:lnTo>
                    <a:pt x="730209" y="37612"/>
                  </a:lnTo>
                  <a:lnTo>
                    <a:pt x="725125" y="38252"/>
                  </a:lnTo>
                  <a:lnTo>
                    <a:pt x="696931" y="63124"/>
                  </a:lnTo>
                  <a:lnTo>
                    <a:pt x="696931" y="73030"/>
                  </a:lnTo>
                  <a:lnTo>
                    <a:pt x="698226" y="77358"/>
                  </a:lnTo>
                  <a:lnTo>
                    <a:pt x="698336" y="77724"/>
                  </a:lnTo>
                  <a:lnTo>
                    <a:pt x="749259" y="103022"/>
                  </a:lnTo>
                  <a:lnTo>
                    <a:pt x="755355" y="104912"/>
                  </a:lnTo>
                  <a:lnTo>
                    <a:pt x="757772" y="106558"/>
                  </a:lnTo>
                  <a:lnTo>
                    <a:pt x="761201" y="108844"/>
                  </a:lnTo>
                  <a:lnTo>
                    <a:pt x="762975" y="112014"/>
                  </a:lnTo>
                  <a:lnTo>
                    <a:pt x="762975" y="120548"/>
                  </a:lnTo>
                  <a:lnTo>
                    <a:pt x="761070" y="124480"/>
                  </a:lnTo>
                  <a:lnTo>
                    <a:pt x="757010" y="127772"/>
                  </a:lnTo>
                  <a:lnTo>
                    <a:pt x="753069" y="131064"/>
                  </a:lnTo>
                  <a:lnTo>
                    <a:pt x="746973" y="132740"/>
                  </a:lnTo>
                  <a:lnTo>
                    <a:pt x="774877" y="132740"/>
                  </a:lnTo>
                  <a:lnTo>
                    <a:pt x="775980" y="131064"/>
                  </a:lnTo>
                  <a:lnTo>
                    <a:pt x="779608" y="125730"/>
                  </a:lnTo>
                  <a:lnTo>
                    <a:pt x="781145" y="120548"/>
                  </a:lnTo>
                  <a:lnTo>
                    <a:pt x="781263" y="108082"/>
                  </a:lnTo>
                  <a:lnTo>
                    <a:pt x="779870" y="103022"/>
                  </a:lnTo>
                  <a:lnTo>
                    <a:pt x="730209" y="78882"/>
                  </a:lnTo>
                  <a:lnTo>
                    <a:pt x="725006" y="77358"/>
                  </a:lnTo>
                  <a:lnTo>
                    <a:pt x="714207" y="68092"/>
                  </a:lnTo>
                  <a:lnTo>
                    <a:pt x="714207" y="62118"/>
                  </a:lnTo>
                  <a:lnTo>
                    <a:pt x="715981" y="58948"/>
                  </a:lnTo>
                  <a:lnTo>
                    <a:pt x="719410" y="56266"/>
                  </a:lnTo>
                  <a:lnTo>
                    <a:pt x="722806" y="53736"/>
                  </a:lnTo>
                  <a:lnTo>
                    <a:pt x="722462" y="53736"/>
                  </a:lnTo>
                  <a:lnTo>
                    <a:pt x="728816" y="52212"/>
                  </a:lnTo>
                  <a:lnTo>
                    <a:pt x="772239" y="52212"/>
                  </a:lnTo>
                  <a:lnTo>
                    <a:pt x="771226" y="50810"/>
                  </a:lnTo>
                  <a:lnTo>
                    <a:pt x="768178" y="46756"/>
                  </a:lnTo>
                  <a:lnTo>
                    <a:pt x="763606" y="43434"/>
                  </a:lnTo>
                  <a:lnTo>
                    <a:pt x="757391" y="41148"/>
                  </a:lnTo>
                  <a:lnTo>
                    <a:pt x="751164" y="38740"/>
                  </a:lnTo>
                  <a:lnTo>
                    <a:pt x="743925" y="37612"/>
                  </a:lnTo>
                  <a:close/>
                </a:path>
                <a:path w="1650364" h="147955">
                  <a:moveTo>
                    <a:pt x="772239" y="52212"/>
                  </a:moveTo>
                  <a:lnTo>
                    <a:pt x="743925" y="52212"/>
                  </a:lnTo>
                  <a:lnTo>
                    <a:pt x="749259" y="53736"/>
                  </a:lnTo>
                  <a:lnTo>
                    <a:pt x="756879" y="59832"/>
                  </a:lnTo>
                  <a:lnTo>
                    <a:pt x="759165" y="64008"/>
                  </a:lnTo>
                  <a:lnTo>
                    <a:pt x="759927" y="69494"/>
                  </a:lnTo>
                  <a:lnTo>
                    <a:pt x="777322" y="67056"/>
                  </a:lnTo>
                  <a:lnTo>
                    <a:pt x="776179" y="60198"/>
                  </a:lnTo>
                  <a:lnTo>
                    <a:pt x="774155" y="54864"/>
                  </a:lnTo>
                  <a:lnTo>
                    <a:pt x="772239" y="52212"/>
                  </a:lnTo>
                  <a:close/>
                </a:path>
                <a:path w="1650364" h="147955">
                  <a:moveTo>
                    <a:pt x="867119" y="110886"/>
                  </a:moveTo>
                  <a:lnTo>
                    <a:pt x="849462" y="113690"/>
                  </a:lnTo>
                  <a:lnTo>
                    <a:pt x="851464" y="121539"/>
                  </a:lnTo>
                  <a:lnTo>
                    <a:pt x="854418" y="128358"/>
                  </a:lnTo>
                  <a:lnTo>
                    <a:pt x="894420" y="147462"/>
                  </a:lnTo>
                  <a:lnTo>
                    <a:pt x="902671" y="147462"/>
                  </a:lnTo>
                  <a:lnTo>
                    <a:pt x="910041" y="145938"/>
                  </a:lnTo>
                  <a:lnTo>
                    <a:pt x="923126" y="140208"/>
                  </a:lnTo>
                  <a:lnTo>
                    <a:pt x="928079" y="136154"/>
                  </a:lnTo>
                  <a:lnTo>
                    <a:pt x="930325" y="132740"/>
                  </a:lnTo>
                  <a:lnTo>
                    <a:pt x="886169" y="132740"/>
                  </a:lnTo>
                  <a:lnTo>
                    <a:pt x="880242" y="131064"/>
                  </a:lnTo>
                  <a:lnTo>
                    <a:pt x="879953" y="131064"/>
                  </a:lnTo>
                  <a:lnTo>
                    <a:pt x="875370" y="127132"/>
                  </a:lnTo>
                  <a:lnTo>
                    <a:pt x="870798" y="123322"/>
                  </a:lnTo>
                  <a:lnTo>
                    <a:pt x="868131" y="117988"/>
                  </a:lnTo>
                  <a:lnTo>
                    <a:pt x="867119" y="110886"/>
                  </a:lnTo>
                  <a:close/>
                </a:path>
                <a:path w="1650364" h="147955">
                  <a:moveTo>
                    <a:pt x="899373" y="37612"/>
                  </a:moveTo>
                  <a:lnTo>
                    <a:pt x="885657" y="37612"/>
                  </a:lnTo>
                  <a:lnTo>
                    <a:pt x="880573" y="38252"/>
                  </a:lnTo>
                  <a:lnTo>
                    <a:pt x="852379" y="63124"/>
                  </a:lnTo>
                  <a:lnTo>
                    <a:pt x="852379" y="73030"/>
                  </a:lnTo>
                  <a:lnTo>
                    <a:pt x="853674" y="77358"/>
                  </a:lnTo>
                  <a:lnTo>
                    <a:pt x="853784" y="77724"/>
                  </a:lnTo>
                  <a:lnTo>
                    <a:pt x="904707" y="103022"/>
                  </a:lnTo>
                  <a:lnTo>
                    <a:pt x="910803" y="104912"/>
                  </a:lnTo>
                  <a:lnTo>
                    <a:pt x="913220" y="106558"/>
                  </a:lnTo>
                  <a:lnTo>
                    <a:pt x="916649" y="108844"/>
                  </a:lnTo>
                  <a:lnTo>
                    <a:pt x="918423" y="112014"/>
                  </a:lnTo>
                  <a:lnTo>
                    <a:pt x="918423" y="120548"/>
                  </a:lnTo>
                  <a:lnTo>
                    <a:pt x="916518" y="124480"/>
                  </a:lnTo>
                  <a:lnTo>
                    <a:pt x="912458" y="127772"/>
                  </a:lnTo>
                  <a:lnTo>
                    <a:pt x="908517" y="131064"/>
                  </a:lnTo>
                  <a:lnTo>
                    <a:pt x="902421" y="132740"/>
                  </a:lnTo>
                  <a:lnTo>
                    <a:pt x="930325" y="132740"/>
                  </a:lnTo>
                  <a:lnTo>
                    <a:pt x="931428" y="131064"/>
                  </a:lnTo>
                  <a:lnTo>
                    <a:pt x="935056" y="125730"/>
                  </a:lnTo>
                  <a:lnTo>
                    <a:pt x="936593" y="120548"/>
                  </a:lnTo>
                  <a:lnTo>
                    <a:pt x="936711" y="108082"/>
                  </a:lnTo>
                  <a:lnTo>
                    <a:pt x="935318" y="103022"/>
                  </a:lnTo>
                  <a:lnTo>
                    <a:pt x="885657" y="78882"/>
                  </a:lnTo>
                  <a:lnTo>
                    <a:pt x="880454" y="77358"/>
                  </a:lnTo>
                  <a:lnTo>
                    <a:pt x="869655" y="68092"/>
                  </a:lnTo>
                  <a:lnTo>
                    <a:pt x="869655" y="62118"/>
                  </a:lnTo>
                  <a:lnTo>
                    <a:pt x="871429" y="58948"/>
                  </a:lnTo>
                  <a:lnTo>
                    <a:pt x="874858" y="56266"/>
                  </a:lnTo>
                  <a:lnTo>
                    <a:pt x="878254" y="53736"/>
                  </a:lnTo>
                  <a:lnTo>
                    <a:pt x="877910" y="53736"/>
                  </a:lnTo>
                  <a:lnTo>
                    <a:pt x="884264" y="52212"/>
                  </a:lnTo>
                  <a:lnTo>
                    <a:pt x="927687" y="52212"/>
                  </a:lnTo>
                  <a:lnTo>
                    <a:pt x="926674" y="50810"/>
                  </a:lnTo>
                  <a:lnTo>
                    <a:pt x="923626" y="46756"/>
                  </a:lnTo>
                  <a:lnTo>
                    <a:pt x="919054" y="43434"/>
                  </a:lnTo>
                  <a:lnTo>
                    <a:pt x="912839" y="41148"/>
                  </a:lnTo>
                  <a:lnTo>
                    <a:pt x="906612" y="38740"/>
                  </a:lnTo>
                  <a:lnTo>
                    <a:pt x="899373" y="37612"/>
                  </a:lnTo>
                  <a:close/>
                </a:path>
                <a:path w="1650364" h="147955">
                  <a:moveTo>
                    <a:pt x="927687" y="52212"/>
                  </a:moveTo>
                  <a:lnTo>
                    <a:pt x="899373" y="52212"/>
                  </a:lnTo>
                  <a:lnTo>
                    <a:pt x="904707" y="53736"/>
                  </a:lnTo>
                  <a:lnTo>
                    <a:pt x="912327" y="59832"/>
                  </a:lnTo>
                  <a:lnTo>
                    <a:pt x="914613" y="64008"/>
                  </a:lnTo>
                  <a:lnTo>
                    <a:pt x="915375" y="69494"/>
                  </a:lnTo>
                  <a:lnTo>
                    <a:pt x="932770" y="67056"/>
                  </a:lnTo>
                  <a:lnTo>
                    <a:pt x="931627" y="60198"/>
                  </a:lnTo>
                  <a:lnTo>
                    <a:pt x="929603" y="54864"/>
                  </a:lnTo>
                  <a:lnTo>
                    <a:pt x="927687" y="52212"/>
                  </a:lnTo>
                  <a:close/>
                </a:path>
                <a:path w="1650364" h="147955">
                  <a:moveTo>
                    <a:pt x="1001100" y="37612"/>
                  </a:moveTo>
                  <a:lnTo>
                    <a:pt x="962081" y="57132"/>
                  </a:lnTo>
                  <a:lnTo>
                    <a:pt x="953246" y="92354"/>
                  </a:lnTo>
                  <a:lnTo>
                    <a:pt x="953225" y="92842"/>
                  </a:lnTo>
                  <a:lnTo>
                    <a:pt x="966429" y="133350"/>
                  </a:lnTo>
                  <a:lnTo>
                    <a:pt x="1001100" y="147462"/>
                  </a:lnTo>
                  <a:lnTo>
                    <a:pt x="1009340" y="146816"/>
                  </a:lnTo>
                  <a:lnTo>
                    <a:pt x="1016913" y="144882"/>
                  </a:lnTo>
                  <a:lnTo>
                    <a:pt x="1023819" y="141662"/>
                  </a:lnTo>
                  <a:lnTo>
                    <a:pt x="1030056" y="137160"/>
                  </a:lnTo>
                  <a:lnTo>
                    <a:pt x="1034266" y="132740"/>
                  </a:lnTo>
                  <a:lnTo>
                    <a:pt x="992206" y="132740"/>
                  </a:lnTo>
                  <a:lnTo>
                    <a:pt x="985098" y="129540"/>
                  </a:lnTo>
                  <a:lnTo>
                    <a:pt x="971538" y="92842"/>
                  </a:lnTo>
                  <a:lnTo>
                    <a:pt x="971513" y="92354"/>
                  </a:lnTo>
                  <a:lnTo>
                    <a:pt x="971946" y="84623"/>
                  </a:lnTo>
                  <a:lnTo>
                    <a:pt x="972056" y="82649"/>
                  </a:lnTo>
                  <a:lnTo>
                    <a:pt x="973669" y="74336"/>
                  </a:lnTo>
                  <a:lnTo>
                    <a:pt x="976330" y="67412"/>
                  </a:lnTo>
                  <a:lnTo>
                    <a:pt x="980014" y="61874"/>
                  </a:lnTo>
                  <a:lnTo>
                    <a:pt x="985610" y="55382"/>
                  </a:lnTo>
                  <a:lnTo>
                    <a:pt x="992849" y="52212"/>
                  </a:lnTo>
                  <a:lnTo>
                    <a:pt x="1034961" y="52212"/>
                  </a:lnTo>
                  <a:lnTo>
                    <a:pt x="1034115" y="51003"/>
                  </a:lnTo>
                  <a:lnTo>
                    <a:pt x="1029163" y="46238"/>
                  </a:lnTo>
                  <a:lnTo>
                    <a:pt x="1023331" y="42421"/>
                  </a:lnTo>
                  <a:lnTo>
                    <a:pt x="1016703" y="39730"/>
                  </a:lnTo>
                  <a:lnTo>
                    <a:pt x="1009289" y="38137"/>
                  </a:lnTo>
                  <a:lnTo>
                    <a:pt x="1001100" y="37612"/>
                  </a:lnTo>
                  <a:close/>
                </a:path>
                <a:path w="1650364" h="147955">
                  <a:moveTo>
                    <a:pt x="1027258" y="106558"/>
                  </a:moveTo>
                  <a:lnTo>
                    <a:pt x="1007827" y="132740"/>
                  </a:lnTo>
                  <a:lnTo>
                    <a:pt x="1034266" y="132740"/>
                  </a:lnTo>
                  <a:lnTo>
                    <a:pt x="1044784" y="108844"/>
                  </a:lnTo>
                  <a:lnTo>
                    <a:pt x="1027258" y="106558"/>
                  </a:lnTo>
                  <a:close/>
                </a:path>
                <a:path w="1650364" h="147955">
                  <a:moveTo>
                    <a:pt x="1034961" y="52212"/>
                  </a:moveTo>
                  <a:lnTo>
                    <a:pt x="1007827" y="52212"/>
                  </a:lnTo>
                  <a:lnTo>
                    <a:pt x="1012911" y="53980"/>
                  </a:lnTo>
                  <a:lnTo>
                    <a:pt x="1021293" y="61112"/>
                  </a:lnTo>
                  <a:lnTo>
                    <a:pt x="1024091" y="66446"/>
                  </a:lnTo>
                  <a:lnTo>
                    <a:pt x="1025734" y="73548"/>
                  </a:lnTo>
                  <a:lnTo>
                    <a:pt x="1043141" y="70866"/>
                  </a:lnTo>
                  <a:lnTo>
                    <a:pt x="1041116" y="63323"/>
                  </a:lnTo>
                  <a:lnTo>
                    <a:pt x="1038103" y="56700"/>
                  </a:lnTo>
                  <a:lnTo>
                    <a:pt x="1034961" y="52212"/>
                  </a:lnTo>
                  <a:close/>
                </a:path>
                <a:path w="1650364" h="147955">
                  <a:moveTo>
                    <a:pt x="1103970" y="37612"/>
                  </a:moveTo>
                  <a:lnTo>
                    <a:pt x="1068537" y="52212"/>
                  </a:lnTo>
                  <a:lnTo>
                    <a:pt x="1054890" y="92354"/>
                  </a:lnTo>
                  <a:lnTo>
                    <a:pt x="1054821" y="93360"/>
                  </a:lnTo>
                  <a:lnTo>
                    <a:pt x="1055657" y="105212"/>
                  </a:lnTo>
                  <a:lnTo>
                    <a:pt x="1075768" y="139425"/>
                  </a:lnTo>
                  <a:lnTo>
                    <a:pt x="1104982" y="147462"/>
                  </a:lnTo>
                  <a:lnTo>
                    <a:pt x="1113722" y="146894"/>
                  </a:lnTo>
                  <a:lnTo>
                    <a:pt x="1141147" y="132740"/>
                  </a:lnTo>
                  <a:lnTo>
                    <a:pt x="1096219" y="132740"/>
                  </a:lnTo>
                  <a:lnTo>
                    <a:pt x="1088980" y="129692"/>
                  </a:lnTo>
                  <a:lnTo>
                    <a:pt x="1073240" y="97048"/>
                  </a:lnTo>
                  <a:lnTo>
                    <a:pt x="1151726" y="97048"/>
                  </a:lnTo>
                  <a:lnTo>
                    <a:pt x="1151726" y="92354"/>
                  </a:lnTo>
                  <a:lnTo>
                    <a:pt x="1151055" y="82448"/>
                  </a:lnTo>
                  <a:lnTo>
                    <a:pt x="1074252" y="82448"/>
                  </a:lnTo>
                  <a:lnTo>
                    <a:pt x="1074856" y="73548"/>
                  </a:lnTo>
                  <a:lnTo>
                    <a:pt x="1074883" y="73152"/>
                  </a:lnTo>
                  <a:lnTo>
                    <a:pt x="1077931" y="65928"/>
                  </a:lnTo>
                  <a:lnTo>
                    <a:pt x="1089111" y="55016"/>
                  </a:lnTo>
                  <a:lnTo>
                    <a:pt x="1095969" y="52212"/>
                  </a:lnTo>
                  <a:lnTo>
                    <a:pt x="1138572" y="52212"/>
                  </a:lnTo>
                  <a:lnTo>
                    <a:pt x="1138391" y="51968"/>
                  </a:lnTo>
                  <a:lnTo>
                    <a:pt x="1131243" y="45649"/>
                  </a:lnTo>
                  <a:lnTo>
                    <a:pt x="1123269" y="41243"/>
                  </a:lnTo>
                  <a:lnTo>
                    <a:pt x="1114116" y="38517"/>
                  </a:lnTo>
                  <a:lnTo>
                    <a:pt x="1114283" y="38517"/>
                  </a:lnTo>
                  <a:lnTo>
                    <a:pt x="1103970" y="37612"/>
                  </a:lnTo>
                  <a:close/>
                </a:path>
                <a:path w="1650364" h="147955">
                  <a:moveTo>
                    <a:pt x="1132795" y="111130"/>
                  </a:moveTo>
                  <a:lnTo>
                    <a:pt x="1130100" y="118501"/>
                  </a:lnTo>
                  <a:lnTo>
                    <a:pt x="1130009" y="118750"/>
                  </a:lnTo>
                  <a:lnTo>
                    <a:pt x="1126449" y="124206"/>
                  </a:lnTo>
                  <a:lnTo>
                    <a:pt x="1121746" y="127650"/>
                  </a:lnTo>
                  <a:lnTo>
                    <a:pt x="1117174" y="131064"/>
                  </a:lnTo>
                  <a:lnTo>
                    <a:pt x="1111590" y="132740"/>
                  </a:lnTo>
                  <a:lnTo>
                    <a:pt x="1141147" y="132740"/>
                  </a:lnTo>
                  <a:lnTo>
                    <a:pt x="1144960" y="127795"/>
                  </a:lnTo>
                  <a:lnTo>
                    <a:pt x="1148553" y="121057"/>
                  </a:lnTo>
                  <a:lnTo>
                    <a:pt x="1151214" y="113416"/>
                  </a:lnTo>
                  <a:lnTo>
                    <a:pt x="1132795" y="111130"/>
                  </a:lnTo>
                  <a:close/>
                </a:path>
                <a:path w="1650364" h="147955">
                  <a:moveTo>
                    <a:pt x="1138572" y="52212"/>
                  </a:moveTo>
                  <a:lnTo>
                    <a:pt x="1113245" y="52212"/>
                  </a:lnTo>
                  <a:lnTo>
                    <a:pt x="1120603" y="55626"/>
                  </a:lnTo>
                  <a:lnTo>
                    <a:pt x="1126199" y="62484"/>
                  </a:lnTo>
                  <a:lnTo>
                    <a:pt x="1129878" y="66934"/>
                  </a:lnTo>
                  <a:lnTo>
                    <a:pt x="1132164" y="73548"/>
                  </a:lnTo>
                  <a:lnTo>
                    <a:pt x="1132926" y="82448"/>
                  </a:lnTo>
                  <a:lnTo>
                    <a:pt x="1151055" y="82448"/>
                  </a:lnTo>
                  <a:lnTo>
                    <a:pt x="1150947" y="80861"/>
                  </a:lnTo>
                  <a:lnTo>
                    <a:pt x="1150891" y="80039"/>
                  </a:lnTo>
                  <a:lnTo>
                    <a:pt x="1148389" y="69201"/>
                  </a:lnTo>
                  <a:lnTo>
                    <a:pt x="1144222" y="59843"/>
                  </a:lnTo>
                  <a:lnTo>
                    <a:pt x="1138572" y="52212"/>
                  </a:lnTo>
                  <a:close/>
                </a:path>
                <a:path w="1650364" h="147955">
                  <a:moveTo>
                    <a:pt x="1189564" y="39898"/>
                  </a:moveTo>
                  <a:lnTo>
                    <a:pt x="1173562" y="39898"/>
                  </a:lnTo>
                  <a:lnTo>
                    <a:pt x="1173562" y="145054"/>
                  </a:lnTo>
                  <a:lnTo>
                    <a:pt x="1191350" y="145054"/>
                  </a:lnTo>
                  <a:lnTo>
                    <a:pt x="1191350" y="87630"/>
                  </a:lnTo>
                  <a:lnTo>
                    <a:pt x="1191871" y="78354"/>
                  </a:lnTo>
                  <a:lnTo>
                    <a:pt x="1193426" y="70690"/>
                  </a:lnTo>
                  <a:lnTo>
                    <a:pt x="1195950" y="64770"/>
                  </a:lnTo>
                  <a:lnTo>
                    <a:pt x="1196006" y="64638"/>
                  </a:lnTo>
                  <a:lnTo>
                    <a:pt x="1199601" y="60198"/>
                  </a:lnTo>
                  <a:lnTo>
                    <a:pt x="1205185" y="55382"/>
                  </a:lnTo>
                  <a:lnTo>
                    <a:pt x="1206579" y="54864"/>
                  </a:lnTo>
                  <a:lnTo>
                    <a:pt x="1189564" y="54864"/>
                  </a:lnTo>
                  <a:lnTo>
                    <a:pt x="1189564" y="39898"/>
                  </a:lnTo>
                  <a:close/>
                </a:path>
                <a:path w="1650364" h="147955">
                  <a:moveTo>
                    <a:pt x="1254633" y="52974"/>
                  </a:moveTo>
                  <a:lnTo>
                    <a:pt x="1224116" y="52974"/>
                  </a:lnTo>
                  <a:lnTo>
                    <a:pt x="1228176" y="54102"/>
                  </a:lnTo>
                  <a:lnTo>
                    <a:pt x="1231736" y="56266"/>
                  </a:lnTo>
                  <a:lnTo>
                    <a:pt x="1241130" y="73792"/>
                  </a:lnTo>
                  <a:lnTo>
                    <a:pt x="1241130" y="145054"/>
                  </a:lnTo>
                  <a:lnTo>
                    <a:pt x="1259037" y="145054"/>
                  </a:lnTo>
                  <a:lnTo>
                    <a:pt x="1258940" y="70690"/>
                  </a:lnTo>
                  <a:lnTo>
                    <a:pt x="1255096" y="53614"/>
                  </a:lnTo>
                  <a:lnTo>
                    <a:pt x="1254633" y="52974"/>
                  </a:lnTo>
                  <a:close/>
                </a:path>
                <a:path w="1650364" h="147955">
                  <a:moveTo>
                    <a:pt x="1229450" y="37612"/>
                  </a:moveTo>
                  <a:lnTo>
                    <a:pt x="1223092" y="37612"/>
                  </a:lnTo>
                  <a:lnTo>
                    <a:pt x="1212240" y="38740"/>
                  </a:lnTo>
                  <a:lnTo>
                    <a:pt x="1212626" y="38740"/>
                  </a:lnTo>
                  <a:lnTo>
                    <a:pt x="1203761" y="41906"/>
                  </a:lnTo>
                  <a:lnTo>
                    <a:pt x="1196020" y="47294"/>
                  </a:lnTo>
                  <a:lnTo>
                    <a:pt x="1189564" y="54864"/>
                  </a:lnTo>
                  <a:lnTo>
                    <a:pt x="1206579" y="54864"/>
                  </a:lnTo>
                  <a:lnTo>
                    <a:pt x="1211662" y="52974"/>
                  </a:lnTo>
                  <a:lnTo>
                    <a:pt x="1254633" y="52974"/>
                  </a:lnTo>
                  <a:lnTo>
                    <a:pt x="1249762" y="46238"/>
                  </a:lnTo>
                  <a:lnTo>
                    <a:pt x="1245833" y="43190"/>
                  </a:lnTo>
                  <a:lnTo>
                    <a:pt x="1240499" y="41026"/>
                  </a:lnTo>
                  <a:lnTo>
                    <a:pt x="1235165" y="38740"/>
                  </a:lnTo>
                  <a:lnTo>
                    <a:pt x="1229450" y="37612"/>
                  </a:lnTo>
                  <a:close/>
                </a:path>
                <a:path w="1650364" h="147955">
                  <a:moveTo>
                    <a:pt x="1367799" y="52334"/>
                  </a:moveTo>
                  <a:lnTo>
                    <a:pt x="1337142" y="52334"/>
                  </a:lnTo>
                  <a:lnTo>
                    <a:pt x="1344000" y="54376"/>
                  </a:lnTo>
                  <a:lnTo>
                    <a:pt x="1348572" y="58308"/>
                  </a:lnTo>
                  <a:lnTo>
                    <a:pt x="1351870" y="61356"/>
                  </a:lnTo>
                  <a:lnTo>
                    <a:pt x="1353525" y="66446"/>
                  </a:lnTo>
                  <a:lnTo>
                    <a:pt x="1353525" y="75956"/>
                  </a:lnTo>
                  <a:lnTo>
                    <a:pt x="1314663" y="85344"/>
                  </a:lnTo>
                  <a:lnTo>
                    <a:pt x="1309329" y="86258"/>
                  </a:lnTo>
                  <a:lnTo>
                    <a:pt x="1280373" y="112166"/>
                  </a:lnTo>
                  <a:lnTo>
                    <a:pt x="1280373" y="126126"/>
                  </a:lnTo>
                  <a:lnTo>
                    <a:pt x="1316187" y="147462"/>
                  </a:lnTo>
                  <a:lnTo>
                    <a:pt x="1323295" y="147462"/>
                  </a:lnTo>
                  <a:lnTo>
                    <a:pt x="1329772" y="146304"/>
                  </a:lnTo>
                  <a:lnTo>
                    <a:pt x="1335868" y="143896"/>
                  </a:lnTo>
                  <a:lnTo>
                    <a:pt x="1341964" y="141610"/>
                  </a:lnTo>
                  <a:lnTo>
                    <a:pt x="1348322" y="137678"/>
                  </a:lnTo>
                  <a:lnTo>
                    <a:pt x="1353260" y="133502"/>
                  </a:lnTo>
                  <a:lnTo>
                    <a:pt x="1313520" y="133502"/>
                  </a:lnTo>
                  <a:lnTo>
                    <a:pt x="1308317" y="131826"/>
                  </a:lnTo>
                  <a:lnTo>
                    <a:pt x="1304757" y="128656"/>
                  </a:lnTo>
                  <a:lnTo>
                    <a:pt x="1301078" y="125486"/>
                  </a:lnTo>
                  <a:lnTo>
                    <a:pt x="1299403" y="121798"/>
                  </a:lnTo>
                  <a:lnTo>
                    <a:pt x="1299292" y="113690"/>
                  </a:lnTo>
                  <a:lnTo>
                    <a:pt x="1300185" y="110886"/>
                  </a:lnTo>
                  <a:lnTo>
                    <a:pt x="1301840" y="108356"/>
                  </a:lnTo>
                  <a:lnTo>
                    <a:pt x="1303483" y="105796"/>
                  </a:lnTo>
                  <a:lnTo>
                    <a:pt x="1305769" y="103906"/>
                  </a:lnTo>
                  <a:lnTo>
                    <a:pt x="1308817" y="102626"/>
                  </a:lnTo>
                  <a:lnTo>
                    <a:pt x="1311865" y="101224"/>
                  </a:lnTo>
                  <a:lnTo>
                    <a:pt x="1317080" y="100096"/>
                  </a:lnTo>
                  <a:lnTo>
                    <a:pt x="1324319" y="99060"/>
                  </a:lnTo>
                  <a:lnTo>
                    <a:pt x="1333434" y="97570"/>
                  </a:lnTo>
                  <a:lnTo>
                    <a:pt x="1341334" y="95947"/>
                  </a:lnTo>
                  <a:lnTo>
                    <a:pt x="1347995" y="94203"/>
                  </a:lnTo>
                  <a:lnTo>
                    <a:pt x="1353394" y="92354"/>
                  </a:lnTo>
                  <a:lnTo>
                    <a:pt x="1371470" y="92354"/>
                  </a:lnTo>
                  <a:lnTo>
                    <a:pt x="1369527" y="55900"/>
                  </a:lnTo>
                  <a:lnTo>
                    <a:pt x="1367799" y="52334"/>
                  </a:lnTo>
                  <a:close/>
                </a:path>
                <a:path w="1650364" h="147955">
                  <a:moveTo>
                    <a:pt x="1371470" y="92354"/>
                  </a:moveTo>
                  <a:lnTo>
                    <a:pt x="1353394" y="92354"/>
                  </a:lnTo>
                  <a:lnTo>
                    <a:pt x="1353281" y="107442"/>
                  </a:lnTo>
                  <a:lnTo>
                    <a:pt x="1352585" y="112166"/>
                  </a:lnTo>
                  <a:lnTo>
                    <a:pt x="1352513" y="112654"/>
                  </a:lnTo>
                  <a:lnTo>
                    <a:pt x="1348305" y="121295"/>
                  </a:lnTo>
                  <a:lnTo>
                    <a:pt x="1348179" y="121554"/>
                  </a:lnTo>
                  <a:lnTo>
                    <a:pt x="1348060" y="121798"/>
                  </a:lnTo>
                  <a:lnTo>
                    <a:pt x="1344615" y="125486"/>
                  </a:lnTo>
                  <a:lnTo>
                    <a:pt x="1343909" y="126126"/>
                  </a:lnTo>
                  <a:lnTo>
                    <a:pt x="1338797" y="128930"/>
                  </a:lnTo>
                  <a:lnTo>
                    <a:pt x="1333250" y="132100"/>
                  </a:lnTo>
                  <a:lnTo>
                    <a:pt x="1354918" y="132100"/>
                  </a:lnTo>
                  <a:lnTo>
                    <a:pt x="1355405" y="136794"/>
                  </a:lnTo>
                  <a:lnTo>
                    <a:pt x="1355430" y="137038"/>
                  </a:lnTo>
                  <a:lnTo>
                    <a:pt x="1356587" y="140970"/>
                  </a:lnTo>
                  <a:lnTo>
                    <a:pt x="1356704" y="141366"/>
                  </a:lnTo>
                  <a:lnTo>
                    <a:pt x="1358478" y="145054"/>
                  </a:lnTo>
                  <a:lnTo>
                    <a:pt x="1377147" y="145054"/>
                  </a:lnTo>
                  <a:lnTo>
                    <a:pt x="1374861" y="140970"/>
                  </a:lnTo>
                  <a:lnTo>
                    <a:pt x="1373426" y="137038"/>
                  </a:lnTo>
                  <a:lnTo>
                    <a:pt x="1373337" y="136794"/>
                  </a:lnTo>
                  <a:lnTo>
                    <a:pt x="1372575" y="132466"/>
                  </a:lnTo>
                  <a:lnTo>
                    <a:pt x="1372178" y="128930"/>
                  </a:lnTo>
                  <a:lnTo>
                    <a:pt x="1372075" y="128009"/>
                  </a:lnTo>
                  <a:lnTo>
                    <a:pt x="1371744" y="121798"/>
                  </a:lnTo>
                  <a:lnTo>
                    <a:pt x="1371718" y="121295"/>
                  </a:lnTo>
                  <a:lnTo>
                    <a:pt x="1371537" y="113690"/>
                  </a:lnTo>
                  <a:lnTo>
                    <a:pt x="1371470" y="92354"/>
                  </a:lnTo>
                  <a:close/>
                </a:path>
                <a:path w="1650364" h="147955">
                  <a:moveTo>
                    <a:pt x="1354918" y="132100"/>
                  </a:moveTo>
                  <a:lnTo>
                    <a:pt x="1332975" y="132100"/>
                  </a:lnTo>
                  <a:lnTo>
                    <a:pt x="1327367" y="133502"/>
                  </a:lnTo>
                  <a:lnTo>
                    <a:pt x="1353260" y="133502"/>
                  </a:lnTo>
                  <a:lnTo>
                    <a:pt x="1354918" y="132100"/>
                  </a:lnTo>
                  <a:close/>
                </a:path>
                <a:path w="1650364" h="147955">
                  <a:moveTo>
                    <a:pt x="1339809" y="37612"/>
                  </a:moveTo>
                  <a:lnTo>
                    <a:pt x="1321771" y="37612"/>
                  </a:lnTo>
                  <a:lnTo>
                    <a:pt x="1313770" y="38740"/>
                  </a:lnTo>
                  <a:lnTo>
                    <a:pt x="1306912" y="41300"/>
                  </a:lnTo>
                  <a:lnTo>
                    <a:pt x="1300054" y="43708"/>
                  </a:lnTo>
                  <a:lnTo>
                    <a:pt x="1283421" y="69982"/>
                  </a:lnTo>
                  <a:lnTo>
                    <a:pt x="1300816" y="72268"/>
                  </a:lnTo>
                  <a:lnTo>
                    <a:pt x="1302721" y="64922"/>
                  </a:lnTo>
                  <a:lnTo>
                    <a:pt x="1305650" y="59710"/>
                  </a:lnTo>
                  <a:lnTo>
                    <a:pt x="1313651" y="53736"/>
                  </a:lnTo>
                  <a:lnTo>
                    <a:pt x="1319866" y="52334"/>
                  </a:lnTo>
                  <a:lnTo>
                    <a:pt x="1367799" y="52334"/>
                  </a:lnTo>
                  <a:lnTo>
                    <a:pt x="1367622" y="51968"/>
                  </a:lnTo>
                  <a:lnTo>
                    <a:pt x="1365086" y="48646"/>
                  </a:lnTo>
                  <a:lnTo>
                    <a:pt x="1362419" y="45476"/>
                  </a:lnTo>
                  <a:lnTo>
                    <a:pt x="1358228" y="42824"/>
                  </a:lnTo>
                  <a:lnTo>
                    <a:pt x="1352632" y="40782"/>
                  </a:lnTo>
                  <a:lnTo>
                    <a:pt x="1347362" y="38740"/>
                  </a:lnTo>
                  <a:lnTo>
                    <a:pt x="1347925" y="38740"/>
                  </a:lnTo>
                  <a:lnTo>
                    <a:pt x="1339809" y="37612"/>
                  </a:lnTo>
                  <a:close/>
                </a:path>
                <a:path w="1650364" h="147955">
                  <a:moveTo>
                    <a:pt x="1414997" y="39898"/>
                  </a:moveTo>
                  <a:lnTo>
                    <a:pt x="1398995" y="39898"/>
                  </a:lnTo>
                  <a:lnTo>
                    <a:pt x="1398995" y="145054"/>
                  </a:lnTo>
                  <a:lnTo>
                    <a:pt x="1416771" y="145054"/>
                  </a:lnTo>
                  <a:lnTo>
                    <a:pt x="1416771" y="82448"/>
                  </a:lnTo>
                  <a:lnTo>
                    <a:pt x="1417783" y="75590"/>
                  </a:lnTo>
                  <a:lnTo>
                    <a:pt x="1432904" y="56022"/>
                  </a:lnTo>
                  <a:lnTo>
                    <a:pt x="1414997" y="56022"/>
                  </a:lnTo>
                  <a:lnTo>
                    <a:pt x="1414997" y="39898"/>
                  </a:lnTo>
                  <a:close/>
                </a:path>
                <a:path w="1650364" h="147955">
                  <a:moveTo>
                    <a:pt x="1443691" y="37612"/>
                  </a:moveTo>
                  <a:lnTo>
                    <a:pt x="1433535" y="37612"/>
                  </a:lnTo>
                  <a:lnTo>
                    <a:pt x="1429725" y="38740"/>
                  </a:lnTo>
                  <a:lnTo>
                    <a:pt x="1426296" y="41148"/>
                  </a:lnTo>
                  <a:lnTo>
                    <a:pt x="1422867" y="43434"/>
                  </a:lnTo>
                  <a:lnTo>
                    <a:pt x="1419057" y="48402"/>
                  </a:lnTo>
                  <a:lnTo>
                    <a:pt x="1414931" y="56022"/>
                  </a:lnTo>
                  <a:lnTo>
                    <a:pt x="1441155" y="56022"/>
                  </a:lnTo>
                  <a:lnTo>
                    <a:pt x="1445596" y="57302"/>
                  </a:lnTo>
                  <a:lnTo>
                    <a:pt x="1449918" y="59832"/>
                  </a:lnTo>
                  <a:lnTo>
                    <a:pt x="1455969" y="43434"/>
                  </a:lnTo>
                  <a:lnTo>
                    <a:pt x="1456213" y="43434"/>
                  </a:lnTo>
                  <a:lnTo>
                    <a:pt x="1449787" y="39502"/>
                  </a:lnTo>
                  <a:lnTo>
                    <a:pt x="1443691" y="37612"/>
                  </a:lnTo>
                  <a:close/>
                </a:path>
                <a:path w="1650364" h="147955">
                  <a:moveTo>
                    <a:pt x="1484077" y="0"/>
                  </a:moveTo>
                  <a:lnTo>
                    <a:pt x="1466301" y="0"/>
                  </a:lnTo>
                  <a:lnTo>
                    <a:pt x="1466301" y="20443"/>
                  </a:lnTo>
                  <a:lnTo>
                    <a:pt x="1484077" y="20443"/>
                  </a:lnTo>
                  <a:lnTo>
                    <a:pt x="1484077" y="0"/>
                  </a:lnTo>
                  <a:close/>
                </a:path>
                <a:path w="1650364" h="147955">
                  <a:moveTo>
                    <a:pt x="1484077" y="39898"/>
                  </a:moveTo>
                  <a:lnTo>
                    <a:pt x="1466301" y="39898"/>
                  </a:lnTo>
                  <a:lnTo>
                    <a:pt x="1466301" y="145054"/>
                  </a:lnTo>
                  <a:lnTo>
                    <a:pt x="1484077" y="145054"/>
                  </a:lnTo>
                  <a:lnTo>
                    <a:pt x="1484077" y="39898"/>
                  </a:lnTo>
                  <a:close/>
                </a:path>
                <a:path w="1650364" h="147955">
                  <a:moveTo>
                    <a:pt x="1554562" y="37612"/>
                  </a:moveTo>
                  <a:lnTo>
                    <a:pt x="1514451" y="57209"/>
                  </a:lnTo>
                  <a:lnTo>
                    <a:pt x="1505399" y="91074"/>
                  </a:lnTo>
                  <a:lnTo>
                    <a:pt x="1505294" y="92476"/>
                  </a:lnTo>
                  <a:lnTo>
                    <a:pt x="1518879" y="133228"/>
                  </a:lnTo>
                  <a:lnTo>
                    <a:pt x="1554562" y="147462"/>
                  </a:lnTo>
                  <a:lnTo>
                    <a:pt x="1561299" y="147056"/>
                  </a:lnTo>
                  <a:lnTo>
                    <a:pt x="1591557" y="132740"/>
                  </a:lnTo>
                  <a:lnTo>
                    <a:pt x="1545680" y="132740"/>
                  </a:lnTo>
                  <a:lnTo>
                    <a:pt x="1538310" y="129418"/>
                  </a:lnTo>
                  <a:lnTo>
                    <a:pt x="1523582" y="92476"/>
                  </a:lnTo>
                  <a:lnTo>
                    <a:pt x="1524129" y="83017"/>
                  </a:lnTo>
                  <a:lnTo>
                    <a:pt x="1545680" y="52334"/>
                  </a:lnTo>
                  <a:lnTo>
                    <a:pt x="1590396" y="52334"/>
                  </a:lnTo>
                  <a:lnTo>
                    <a:pt x="1589995" y="51816"/>
                  </a:lnTo>
                  <a:lnTo>
                    <a:pt x="1582637" y="45584"/>
                  </a:lnTo>
                  <a:lnTo>
                    <a:pt x="1574279" y="41148"/>
                  </a:lnTo>
                  <a:lnTo>
                    <a:pt x="1564920" y="38494"/>
                  </a:lnTo>
                  <a:lnTo>
                    <a:pt x="1554562" y="37612"/>
                  </a:lnTo>
                  <a:close/>
                </a:path>
                <a:path w="1650364" h="147955">
                  <a:moveTo>
                    <a:pt x="1590396" y="52334"/>
                  </a:moveTo>
                  <a:lnTo>
                    <a:pt x="1563325" y="52334"/>
                  </a:lnTo>
                  <a:lnTo>
                    <a:pt x="1570695" y="55626"/>
                  </a:lnTo>
                  <a:lnTo>
                    <a:pt x="1576541" y="62362"/>
                  </a:lnTo>
                  <a:lnTo>
                    <a:pt x="1585393" y="92476"/>
                  </a:lnTo>
                  <a:lnTo>
                    <a:pt x="1584930" y="100650"/>
                  </a:lnTo>
                  <a:lnTo>
                    <a:pt x="1563456" y="132740"/>
                  </a:lnTo>
                  <a:lnTo>
                    <a:pt x="1591557" y="132740"/>
                  </a:lnTo>
                  <a:lnTo>
                    <a:pt x="1603655" y="92476"/>
                  </a:lnTo>
                  <a:lnTo>
                    <a:pt x="1603711" y="91074"/>
                  </a:lnTo>
                  <a:lnTo>
                    <a:pt x="1602854" y="79192"/>
                  </a:lnTo>
                  <a:lnTo>
                    <a:pt x="1600282" y="68690"/>
                  </a:lnTo>
                  <a:lnTo>
                    <a:pt x="1595996" y="59566"/>
                  </a:lnTo>
                  <a:lnTo>
                    <a:pt x="1590396" y="52334"/>
                  </a:lnTo>
                  <a:close/>
                </a:path>
                <a:path w="1650364" h="147955">
                  <a:moveTo>
                    <a:pt x="1650074" y="124724"/>
                  </a:moveTo>
                  <a:lnTo>
                    <a:pt x="1629750" y="124724"/>
                  </a:lnTo>
                  <a:lnTo>
                    <a:pt x="1629750" y="145036"/>
                  </a:lnTo>
                  <a:lnTo>
                    <a:pt x="1650074" y="145036"/>
                  </a:lnTo>
                  <a:lnTo>
                    <a:pt x="1650074" y="124724"/>
                  </a:lnTo>
                  <a:close/>
                </a:path>
              </a:pathLst>
            </a:custGeom>
            <a:solidFill>
              <a:srgbClr val="000000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488179" y="1858396"/>
              <a:ext cx="56515" cy="226060"/>
            </a:xfrm>
            <a:custGeom>
              <a:avLst/>
              <a:gdLst/>
              <a:ahLst/>
              <a:cxnLst/>
              <a:rect l="l" t="t" r="r" b="b"/>
              <a:pathLst>
                <a:path w="56514" h="226060">
                  <a:moveTo>
                    <a:pt x="56387" y="0"/>
                  </a:moveTo>
                  <a:lnTo>
                    <a:pt x="0" y="0"/>
                  </a:lnTo>
                  <a:lnTo>
                    <a:pt x="0" y="225551"/>
                  </a:lnTo>
                  <a:lnTo>
                    <a:pt x="56387" y="225551"/>
                  </a:lnTo>
                  <a:lnTo>
                    <a:pt x="56387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807195" y="2857001"/>
            <a:ext cx="6646545" cy="469900"/>
            <a:chOff x="807195" y="2228728"/>
            <a:chExt cx="6646545" cy="46990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7195" y="2228728"/>
              <a:ext cx="6646163" cy="22555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07195" y="2472568"/>
              <a:ext cx="710565" cy="226060"/>
            </a:xfrm>
            <a:custGeom>
              <a:avLst/>
              <a:gdLst/>
              <a:ahLst/>
              <a:cxnLst/>
              <a:rect l="l" t="t" r="r" b="b"/>
              <a:pathLst>
                <a:path w="710565" h="226060">
                  <a:moveTo>
                    <a:pt x="710183" y="0"/>
                  </a:moveTo>
                  <a:lnTo>
                    <a:pt x="0" y="0"/>
                  </a:lnTo>
                  <a:lnTo>
                    <a:pt x="0" y="225551"/>
                  </a:lnTo>
                  <a:lnTo>
                    <a:pt x="710183" y="225551"/>
                  </a:lnTo>
                  <a:lnTo>
                    <a:pt x="710183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15126" y="2513593"/>
              <a:ext cx="685165" cy="144780"/>
            </a:xfrm>
            <a:custGeom>
              <a:avLst/>
              <a:gdLst/>
              <a:ahLst/>
              <a:cxnLst/>
              <a:rect l="l" t="t" r="r" b="b"/>
              <a:pathLst>
                <a:path w="685165" h="144780">
                  <a:moveTo>
                    <a:pt x="47887" y="34411"/>
                  </a:moveTo>
                  <a:lnTo>
                    <a:pt x="8820" y="53931"/>
                  </a:lnTo>
                  <a:lnTo>
                    <a:pt x="0" y="89641"/>
                  </a:lnTo>
                  <a:lnTo>
                    <a:pt x="819" y="102096"/>
                  </a:lnTo>
                  <a:lnTo>
                    <a:pt x="20196" y="136327"/>
                  </a:lnTo>
                  <a:lnTo>
                    <a:pt x="47801" y="144261"/>
                  </a:lnTo>
                  <a:lnTo>
                    <a:pt x="56073" y="143616"/>
                  </a:lnTo>
                  <a:lnTo>
                    <a:pt x="63671" y="141682"/>
                  </a:lnTo>
                  <a:lnTo>
                    <a:pt x="70594" y="138462"/>
                  </a:lnTo>
                  <a:lnTo>
                    <a:pt x="76843" y="133959"/>
                  </a:lnTo>
                  <a:lnTo>
                    <a:pt x="81054" y="129540"/>
                  </a:lnTo>
                  <a:lnTo>
                    <a:pt x="38886" y="129540"/>
                  </a:lnTo>
                  <a:lnTo>
                    <a:pt x="31824" y="126339"/>
                  </a:lnTo>
                  <a:lnTo>
                    <a:pt x="18325" y="89641"/>
                  </a:lnTo>
                  <a:lnTo>
                    <a:pt x="18300" y="89154"/>
                  </a:lnTo>
                  <a:lnTo>
                    <a:pt x="18719" y="81423"/>
                  </a:lnTo>
                  <a:lnTo>
                    <a:pt x="18826" y="79449"/>
                  </a:lnTo>
                  <a:lnTo>
                    <a:pt x="20404" y="71136"/>
                  </a:lnTo>
                  <a:lnTo>
                    <a:pt x="23034" y="64212"/>
                  </a:lnTo>
                  <a:lnTo>
                    <a:pt x="26715" y="58674"/>
                  </a:lnTo>
                  <a:lnTo>
                    <a:pt x="32324" y="52181"/>
                  </a:lnTo>
                  <a:lnTo>
                    <a:pt x="39611" y="49011"/>
                  </a:lnTo>
                  <a:lnTo>
                    <a:pt x="81699" y="49011"/>
                  </a:lnTo>
                  <a:lnTo>
                    <a:pt x="80854" y="47803"/>
                  </a:lnTo>
                  <a:lnTo>
                    <a:pt x="75901" y="43037"/>
                  </a:lnTo>
                  <a:lnTo>
                    <a:pt x="70065" y="39221"/>
                  </a:lnTo>
                  <a:lnTo>
                    <a:pt x="63452" y="36530"/>
                  </a:lnTo>
                  <a:lnTo>
                    <a:pt x="56059" y="34936"/>
                  </a:lnTo>
                  <a:lnTo>
                    <a:pt x="47887" y="34411"/>
                  </a:lnTo>
                  <a:close/>
                </a:path>
                <a:path w="685165" h="144780">
                  <a:moveTo>
                    <a:pt x="74020" y="103357"/>
                  </a:moveTo>
                  <a:lnTo>
                    <a:pt x="54589" y="129540"/>
                  </a:lnTo>
                  <a:lnTo>
                    <a:pt x="81054" y="129540"/>
                  </a:lnTo>
                  <a:lnTo>
                    <a:pt x="91534" y="105643"/>
                  </a:lnTo>
                  <a:lnTo>
                    <a:pt x="74020" y="103357"/>
                  </a:lnTo>
                  <a:close/>
                </a:path>
                <a:path w="685165" h="144780">
                  <a:moveTo>
                    <a:pt x="81699" y="49011"/>
                  </a:moveTo>
                  <a:lnTo>
                    <a:pt x="54516" y="49011"/>
                  </a:lnTo>
                  <a:lnTo>
                    <a:pt x="59588" y="50779"/>
                  </a:lnTo>
                  <a:lnTo>
                    <a:pt x="67970" y="57912"/>
                  </a:lnTo>
                  <a:lnTo>
                    <a:pt x="70890" y="63246"/>
                  </a:lnTo>
                  <a:lnTo>
                    <a:pt x="72542" y="70347"/>
                  </a:lnTo>
                  <a:lnTo>
                    <a:pt x="89867" y="67665"/>
                  </a:lnTo>
                  <a:lnTo>
                    <a:pt x="87840" y="60122"/>
                  </a:lnTo>
                  <a:lnTo>
                    <a:pt x="84835" y="53500"/>
                  </a:lnTo>
                  <a:lnTo>
                    <a:pt x="81699" y="49011"/>
                  </a:lnTo>
                  <a:close/>
                </a:path>
                <a:path w="685165" h="144780">
                  <a:moveTo>
                    <a:pt x="150196" y="34411"/>
                  </a:moveTo>
                  <a:lnTo>
                    <a:pt x="110043" y="54008"/>
                  </a:lnTo>
                  <a:lnTo>
                    <a:pt x="101020" y="87873"/>
                  </a:lnTo>
                  <a:lnTo>
                    <a:pt x="100916" y="89275"/>
                  </a:lnTo>
                  <a:lnTo>
                    <a:pt x="114525" y="130027"/>
                  </a:lnTo>
                  <a:lnTo>
                    <a:pt x="150196" y="144261"/>
                  </a:lnTo>
                  <a:lnTo>
                    <a:pt x="156940" y="143856"/>
                  </a:lnTo>
                  <a:lnTo>
                    <a:pt x="187218" y="129540"/>
                  </a:lnTo>
                  <a:lnTo>
                    <a:pt x="141302" y="129540"/>
                  </a:lnTo>
                  <a:lnTo>
                    <a:pt x="133907" y="126217"/>
                  </a:lnTo>
                  <a:lnTo>
                    <a:pt x="119228" y="89275"/>
                  </a:lnTo>
                  <a:lnTo>
                    <a:pt x="119778" y="79817"/>
                  </a:lnTo>
                  <a:lnTo>
                    <a:pt x="141302" y="49133"/>
                  </a:lnTo>
                  <a:lnTo>
                    <a:pt x="186031" y="49133"/>
                  </a:lnTo>
                  <a:lnTo>
                    <a:pt x="185629" y="48615"/>
                  </a:lnTo>
                  <a:lnTo>
                    <a:pt x="178257" y="42384"/>
                  </a:lnTo>
                  <a:lnTo>
                    <a:pt x="169894" y="37947"/>
                  </a:lnTo>
                  <a:lnTo>
                    <a:pt x="160541" y="35293"/>
                  </a:lnTo>
                  <a:lnTo>
                    <a:pt x="150196" y="34411"/>
                  </a:lnTo>
                  <a:close/>
                </a:path>
                <a:path w="685165" h="144780">
                  <a:moveTo>
                    <a:pt x="186031" y="49133"/>
                  </a:moveTo>
                  <a:lnTo>
                    <a:pt x="158971" y="49133"/>
                  </a:lnTo>
                  <a:lnTo>
                    <a:pt x="166317" y="52425"/>
                  </a:lnTo>
                  <a:lnTo>
                    <a:pt x="172224" y="59161"/>
                  </a:lnTo>
                  <a:lnTo>
                    <a:pt x="181039" y="89275"/>
                  </a:lnTo>
                  <a:lnTo>
                    <a:pt x="180574" y="97450"/>
                  </a:lnTo>
                  <a:lnTo>
                    <a:pt x="159041" y="129540"/>
                  </a:lnTo>
                  <a:lnTo>
                    <a:pt x="187218" y="129540"/>
                  </a:lnTo>
                  <a:lnTo>
                    <a:pt x="199338" y="89275"/>
                  </a:lnTo>
                  <a:lnTo>
                    <a:pt x="199394" y="87873"/>
                  </a:lnTo>
                  <a:lnTo>
                    <a:pt x="198532" y="75991"/>
                  </a:lnTo>
                  <a:lnTo>
                    <a:pt x="195949" y="65490"/>
                  </a:lnTo>
                  <a:lnTo>
                    <a:pt x="191647" y="56365"/>
                  </a:lnTo>
                  <a:lnTo>
                    <a:pt x="186031" y="49133"/>
                  </a:lnTo>
                  <a:close/>
                </a:path>
                <a:path w="685165" h="144780">
                  <a:moveTo>
                    <a:pt x="236363" y="36697"/>
                  </a:moveTo>
                  <a:lnTo>
                    <a:pt x="220312" y="36697"/>
                  </a:lnTo>
                  <a:lnTo>
                    <a:pt x="220312" y="141853"/>
                  </a:lnTo>
                  <a:lnTo>
                    <a:pt x="238137" y="141853"/>
                  </a:lnTo>
                  <a:lnTo>
                    <a:pt x="238137" y="84429"/>
                  </a:lnTo>
                  <a:lnTo>
                    <a:pt x="238652" y="75154"/>
                  </a:lnTo>
                  <a:lnTo>
                    <a:pt x="240201" y="67490"/>
                  </a:lnTo>
                  <a:lnTo>
                    <a:pt x="242726" y="61569"/>
                  </a:lnTo>
                  <a:lnTo>
                    <a:pt x="242783" y="61438"/>
                  </a:lnTo>
                  <a:lnTo>
                    <a:pt x="246400" y="56997"/>
                  </a:lnTo>
                  <a:lnTo>
                    <a:pt x="251898" y="52181"/>
                  </a:lnTo>
                  <a:lnTo>
                    <a:pt x="253311" y="51663"/>
                  </a:lnTo>
                  <a:lnTo>
                    <a:pt x="236363" y="51663"/>
                  </a:lnTo>
                  <a:lnTo>
                    <a:pt x="236363" y="36697"/>
                  </a:lnTo>
                  <a:close/>
                </a:path>
                <a:path w="685165" h="144780">
                  <a:moveTo>
                    <a:pt x="301376" y="49773"/>
                  </a:moveTo>
                  <a:lnTo>
                    <a:pt x="270793" y="49773"/>
                  </a:lnTo>
                  <a:lnTo>
                    <a:pt x="274938" y="50901"/>
                  </a:lnTo>
                  <a:lnTo>
                    <a:pt x="278474" y="53065"/>
                  </a:lnTo>
                  <a:lnTo>
                    <a:pt x="287917" y="70591"/>
                  </a:lnTo>
                  <a:lnTo>
                    <a:pt x="287917" y="141853"/>
                  </a:lnTo>
                  <a:lnTo>
                    <a:pt x="305738" y="141853"/>
                  </a:lnTo>
                  <a:lnTo>
                    <a:pt x="305653" y="67490"/>
                  </a:lnTo>
                  <a:lnTo>
                    <a:pt x="301834" y="50413"/>
                  </a:lnTo>
                  <a:lnTo>
                    <a:pt x="301376" y="49773"/>
                  </a:lnTo>
                  <a:close/>
                </a:path>
                <a:path w="685165" h="144780">
                  <a:moveTo>
                    <a:pt x="276127" y="34411"/>
                  </a:moveTo>
                  <a:lnTo>
                    <a:pt x="269805" y="34411"/>
                  </a:lnTo>
                  <a:lnTo>
                    <a:pt x="258965" y="35539"/>
                  </a:lnTo>
                  <a:lnTo>
                    <a:pt x="259352" y="35539"/>
                  </a:lnTo>
                  <a:lnTo>
                    <a:pt x="250503" y="38705"/>
                  </a:lnTo>
                  <a:lnTo>
                    <a:pt x="242787" y="44094"/>
                  </a:lnTo>
                  <a:lnTo>
                    <a:pt x="236363" y="51663"/>
                  </a:lnTo>
                  <a:lnTo>
                    <a:pt x="253311" y="51663"/>
                  </a:lnTo>
                  <a:lnTo>
                    <a:pt x="258461" y="49773"/>
                  </a:lnTo>
                  <a:lnTo>
                    <a:pt x="301376" y="49773"/>
                  </a:lnTo>
                  <a:lnTo>
                    <a:pt x="296561" y="43037"/>
                  </a:lnTo>
                  <a:lnTo>
                    <a:pt x="292583" y="40111"/>
                  </a:lnTo>
                  <a:lnTo>
                    <a:pt x="281964" y="35539"/>
                  </a:lnTo>
                  <a:lnTo>
                    <a:pt x="276127" y="34411"/>
                  </a:lnTo>
                  <a:close/>
                </a:path>
                <a:path w="685165" h="144780">
                  <a:moveTo>
                    <a:pt x="354080" y="50535"/>
                  </a:moveTo>
                  <a:lnTo>
                    <a:pt x="336362" y="50535"/>
                  </a:lnTo>
                  <a:lnTo>
                    <a:pt x="336377" y="121920"/>
                  </a:lnTo>
                  <a:lnTo>
                    <a:pt x="354625" y="143256"/>
                  </a:lnTo>
                  <a:lnTo>
                    <a:pt x="365055" y="143256"/>
                  </a:lnTo>
                  <a:lnTo>
                    <a:pt x="369557" y="142737"/>
                  </a:lnTo>
                  <a:lnTo>
                    <a:pt x="374556" y="141579"/>
                  </a:lnTo>
                  <a:lnTo>
                    <a:pt x="372104" y="126613"/>
                  </a:lnTo>
                  <a:lnTo>
                    <a:pt x="361532" y="126613"/>
                  </a:lnTo>
                  <a:lnTo>
                    <a:pt x="359508" y="126217"/>
                  </a:lnTo>
                  <a:lnTo>
                    <a:pt x="354080" y="117073"/>
                  </a:lnTo>
                  <a:lnTo>
                    <a:pt x="354080" y="50535"/>
                  </a:lnTo>
                  <a:close/>
                </a:path>
                <a:path w="685165" h="144780">
                  <a:moveTo>
                    <a:pt x="371999" y="125973"/>
                  </a:moveTo>
                  <a:lnTo>
                    <a:pt x="366153" y="126613"/>
                  </a:lnTo>
                  <a:lnTo>
                    <a:pt x="372104" y="126613"/>
                  </a:lnTo>
                  <a:lnTo>
                    <a:pt x="371999" y="125973"/>
                  </a:lnTo>
                  <a:close/>
                </a:path>
                <a:path w="685165" h="144780">
                  <a:moveTo>
                    <a:pt x="371999" y="36697"/>
                  </a:moveTo>
                  <a:lnTo>
                    <a:pt x="323301" y="36697"/>
                  </a:lnTo>
                  <a:lnTo>
                    <a:pt x="323301" y="50535"/>
                  </a:lnTo>
                  <a:lnTo>
                    <a:pt x="371999" y="50535"/>
                  </a:lnTo>
                  <a:lnTo>
                    <a:pt x="371999" y="36697"/>
                  </a:lnTo>
                  <a:close/>
                </a:path>
                <a:path w="685165" h="144780">
                  <a:moveTo>
                    <a:pt x="354080" y="0"/>
                  </a:moveTo>
                  <a:lnTo>
                    <a:pt x="336362" y="10668"/>
                  </a:lnTo>
                  <a:lnTo>
                    <a:pt x="336362" y="36697"/>
                  </a:lnTo>
                  <a:lnTo>
                    <a:pt x="354080" y="36697"/>
                  </a:lnTo>
                  <a:lnTo>
                    <a:pt x="354080" y="0"/>
                  </a:lnTo>
                  <a:close/>
                </a:path>
                <a:path w="685165" h="144780">
                  <a:moveTo>
                    <a:pt x="432636" y="34411"/>
                  </a:moveTo>
                  <a:lnTo>
                    <a:pt x="397203" y="49011"/>
                  </a:lnTo>
                  <a:lnTo>
                    <a:pt x="383616" y="89154"/>
                  </a:lnTo>
                  <a:lnTo>
                    <a:pt x="383548" y="90159"/>
                  </a:lnTo>
                  <a:lnTo>
                    <a:pt x="397047" y="130027"/>
                  </a:lnTo>
                  <a:lnTo>
                    <a:pt x="433623" y="144261"/>
                  </a:lnTo>
                  <a:lnTo>
                    <a:pt x="442374" y="143694"/>
                  </a:lnTo>
                  <a:lnTo>
                    <a:pt x="469825" y="129540"/>
                  </a:lnTo>
                  <a:lnTo>
                    <a:pt x="424958" y="129540"/>
                  </a:lnTo>
                  <a:lnTo>
                    <a:pt x="417621" y="126492"/>
                  </a:lnTo>
                  <a:lnTo>
                    <a:pt x="401955" y="93847"/>
                  </a:lnTo>
                  <a:lnTo>
                    <a:pt x="480404" y="93847"/>
                  </a:lnTo>
                  <a:lnTo>
                    <a:pt x="480404" y="89154"/>
                  </a:lnTo>
                  <a:lnTo>
                    <a:pt x="479733" y="79248"/>
                  </a:lnTo>
                  <a:lnTo>
                    <a:pt x="402942" y="79248"/>
                  </a:lnTo>
                  <a:lnTo>
                    <a:pt x="403511" y="70347"/>
                  </a:lnTo>
                  <a:lnTo>
                    <a:pt x="403536" y="69951"/>
                  </a:lnTo>
                  <a:lnTo>
                    <a:pt x="406621" y="62727"/>
                  </a:lnTo>
                  <a:lnTo>
                    <a:pt x="417777" y="51816"/>
                  </a:lnTo>
                  <a:lnTo>
                    <a:pt x="424647" y="49011"/>
                  </a:lnTo>
                  <a:lnTo>
                    <a:pt x="467249" y="49011"/>
                  </a:lnTo>
                  <a:lnTo>
                    <a:pt x="467069" y="48768"/>
                  </a:lnTo>
                  <a:lnTo>
                    <a:pt x="459914" y="42448"/>
                  </a:lnTo>
                  <a:lnTo>
                    <a:pt x="451928" y="38042"/>
                  </a:lnTo>
                  <a:lnTo>
                    <a:pt x="442768" y="35317"/>
                  </a:lnTo>
                  <a:lnTo>
                    <a:pt x="442935" y="35317"/>
                  </a:lnTo>
                  <a:lnTo>
                    <a:pt x="432636" y="34411"/>
                  </a:lnTo>
                  <a:close/>
                </a:path>
                <a:path w="685165" h="144780">
                  <a:moveTo>
                    <a:pt x="461473" y="107929"/>
                  </a:moveTo>
                  <a:lnTo>
                    <a:pt x="440256" y="129540"/>
                  </a:lnTo>
                  <a:lnTo>
                    <a:pt x="469825" y="129540"/>
                  </a:lnTo>
                  <a:lnTo>
                    <a:pt x="473638" y="124594"/>
                  </a:lnTo>
                  <a:lnTo>
                    <a:pt x="477230" y="117856"/>
                  </a:lnTo>
                  <a:lnTo>
                    <a:pt x="479892" y="110215"/>
                  </a:lnTo>
                  <a:lnTo>
                    <a:pt x="461473" y="107929"/>
                  </a:lnTo>
                  <a:close/>
                </a:path>
                <a:path w="685165" h="144780">
                  <a:moveTo>
                    <a:pt x="467249" y="49011"/>
                  </a:moveTo>
                  <a:lnTo>
                    <a:pt x="441862" y="49011"/>
                  </a:lnTo>
                  <a:lnTo>
                    <a:pt x="449232" y="52425"/>
                  </a:lnTo>
                  <a:lnTo>
                    <a:pt x="458556" y="63733"/>
                  </a:lnTo>
                  <a:lnTo>
                    <a:pt x="460842" y="70347"/>
                  </a:lnTo>
                  <a:lnTo>
                    <a:pt x="461604" y="79248"/>
                  </a:lnTo>
                  <a:lnTo>
                    <a:pt x="479733" y="79248"/>
                  </a:lnTo>
                  <a:lnTo>
                    <a:pt x="479625" y="77661"/>
                  </a:lnTo>
                  <a:lnTo>
                    <a:pt x="479569" y="76838"/>
                  </a:lnTo>
                  <a:lnTo>
                    <a:pt x="477067" y="66000"/>
                  </a:lnTo>
                  <a:lnTo>
                    <a:pt x="472900" y="56642"/>
                  </a:lnTo>
                  <a:lnTo>
                    <a:pt x="467249" y="49011"/>
                  </a:lnTo>
                  <a:close/>
                </a:path>
                <a:path w="685165" h="144780">
                  <a:moveTo>
                    <a:pt x="515575" y="36697"/>
                  </a:moveTo>
                  <a:lnTo>
                    <a:pt x="493227" y="36697"/>
                  </a:lnTo>
                  <a:lnTo>
                    <a:pt x="528791" y="87233"/>
                  </a:lnTo>
                  <a:lnTo>
                    <a:pt x="490429" y="141853"/>
                  </a:lnTo>
                  <a:lnTo>
                    <a:pt x="511896" y="141853"/>
                  </a:lnTo>
                  <a:lnTo>
                    <a:pt x="539578" y="100309"/>
                  </a:lnTo>
                  <a:lnTo>
                    <a:pt x="559516" y="100309"/>
                  </a:lnTo>
                  <a:lnTo>
                    <a:pt x="549615" y="86227"/>
                  </a:lnTo>
                  <a:lnTo>
                    <a:pt x="559205" y="73152"/>
                  </a:lnTo>
                  <a:lnTo>
                    <a:pt x="538947" y="73152"/>
                  </a:lnTo>
                  <a:lnTo>
                    <a:pt x="537173" y="69951"/>
                  </a:lnTo>
                  <a:lnTo>
                    <a:pt x="534625" y="66019"/>
                  </a:lnTo>
                  <a:lnTo>
                    <a:pt x="531708" y="61325"/>
                  </a:lnTo>
                  <a:lnTo>
                    <a:pt x="515575" y="36697"/>
                  </a:lnTo>
                  <a:close/>
                </a:path>
                <a:path w="685165" h="144780">
                  <a:moveTo>
                    <a:pt x="559516" y="100309"/>
                  </a:moveTo>
                  <a:lnTo>
                    <a:pt x="539578" y="100309"/>
                  </a:lnTo>
                  <a:lnTo>
                    <a:pt x="545293" y="109209"/>
                  </a:lnTo>
                  <a:lnTo>
                    <a:pt x="566891" y="141853"/>
                  </a:lnTo>
                  <a:lnTo>
                    <a:pt x="588727" y="141853"/>
                  </a:lnTo>
                  <a:lnTo>
                    <a:pt x="559516" y="100309"/>
                  </a:lnTo>
                  <a:close/>
                </a:path>
                <a:path w="685165" h="144780">
                  <a:moveTo>
                    <a:pt x="585941" y="36697"/>
                  </a:moveTo>
                  <a:lnTo>
                    <a:pt x="564724" y="36697"/>
                  </a:lnTo>
                  <a:lnTo>
                    <a:pt x="546948" y="61569"/>
                  </a:lnTo>
                  <a:lnTo>
                    <a:pt x="544531" y="64891"/>
                  </a:lnTo>
                  <a:lnTo>
                    <a:pt x="538947" y="73152"/>
                  </a:lnTo>
                  <a:lnTo>
                    <a:pt x="559205" y="73152"/>
                  </a:lnTo>
                  <a:lnTo>
                    <a:pt x="585941" y="36697"/>
                  </a:lnTo>
                  <a:close/>
                </a:path>
                <a:path w="685165" h="144780">
                  <a:moveTo>
                    <a:pt x="623779" y="50535"/>
                  </a:moveTo>
                  <a:lnTo>
                    <a:pt x="606134" y="50535"/>
                  </a:lnTo>
                  <a:lnTo>
                    <a:pt x="606151" y="121920"/>
                  </a:lnTo>
                  <a:lnTo>
                    <a:pt x="624422" y="143256"/>
                  </a:lnTo>
                  <a:lnTo>
                    <a:pt x="634828" y="143256"/>
                  </a:lnTo>
                  <a:lnTo>
                    <a:pt x="639281" y="142737"/>
                  </a:lnTo>
                  <a:lnTo>
                    <a:pt x="644353" y="141579"/>
                  </a:lnTo>
                  <a:lnTo>
                    <a:pt x="641795" y="126613"/>
                  </a:lnTo>
                  <a:lnTo>
                    <a:pt x="631280" y="126613"/>
                  </a:lnTo>
                  <a:lnTo>
                    <a:pt x="629870" y="126339"/>
                  </a:lnTo>
                  <a:lnTo>
                    <a:pt x="629437" y="126339"/>
                  </a:lnTo>
                  <a:lnTo>
                    <a:pt x="626446" y="124449"/>
                  </a:lnTo>
                  <a:lnTo>
                    <a:pt x="625434" y="123291"/>
                  </a:lnTo>
                  <a:lnTo>
                    <a:pt x="624803" y="121920"/>
                  </a:lnTo>
                  <a:lnTo>
                    <a:pt x="624160" y="120396"/>
                  </a:lnTo>
                  <a:lnTo>
                    <a:pt x="623779" y="117073"/>
                  </a:lnTo>
                  <a:lnTo>
                    <a:pt x="623779" y="50535"/>
                  </a:lnTo>
                  <a:close/>
                </a:path>
                <a:path w="685165" h="144780">
                  <a:moveTo>
                    <a:pt x="641686" y="125973"/>
                  </a:moveTo>
                  <a:lnTo>
                    <a:pt x="638519" y="126339"/>
                  </a:lnTo>
                  <a:lnTo>
                    <a:pt x="635852" y="126613"/>
                  </a:lnTo>
                  <a:lnTo>
                    <a:pt x="641795" y="126613"/>
                  </a:lnTo>
                  <a:lnTo>
                    <a:pt x="641686" y="125973"/>
                  </a:lnTo>
                  <a:close/>
                </a:path>
                <a:path w="685165" h="144780">
                  <a:moveTo>
                    <a:pt x="641686" y="36697"/>
                  </a:moveTo>
                  <a:lnTo>
                    <a:pt x="593049" y="36697"/>
                  </a:lnTo>
                  <a:lnTo>
                    <a:pt x="593049" y="50535"/>
                  </a:lnTo>
                  <a:lnTo>
                    <a:pt x="641686" y="50535"/>
                  </a:lnTo>
                  <a:lnTo>
                    <a:pt x="641686" y="36697"/>
                  </a:lnTo>
                  <a:close/>
                </a:path>
                <a:path w="685165" h="144780">
                  <a:moveTo>
                    <a:pt x="623779" y="0"/>
                  </a:moveTo>
                  <a:lnTo>
                    <a:pt x="606134" y="10668"/>
                  </a:lnTo>
                  <a:lnTo>
                    <a:pt x="606134" y="36697"/>
                  </a:lnTo>
                  <a:lnTo>
                    <a:pt x="623779" y="36697"/>
                  </a:lnTo>
                  <a:lnTo>
                    <a:pt x="623779" y="0"/>
                  </a:lnTo>
                  <a:close/>
                </a:path>
                <a:path w="685165" h="144780">
                  <a:moveTo>
                    <a:pt x="684620" y="121523"/>
                  </a:moveTo>
                  <a:lnTo>
                    <a:pt x="664296" y="121523"/>
                  </a:lnTo>
                  <a:lnTo>
                    <a:pt x="664296" y="141835"/>
                  </a:lnTo>
                  <a:lnTo>
                    <a:pt x="684620" y="141835"/>
                  </a:lnTo>
                  <a:lnTo>
                    <a:pt x="684620" y="121523"/>
                  </a:lnTo>
                  <a:close/>
                </a:path>
              </a:pathLst>
            </a:custGeom>
            <a:solidFill>
              <a:srgbClr val="000000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17391" y="2472568"/>
              <a:ext cx="56515" cy="226060"/>
            </a:xfrm>
            <a:custGeom>
              <a:avLst/>
              <a:gdLst/>
              <a:ahLst/>
              <a:cxnLst/>
              <a:rect l="l" t="t" r="r" b="b"/>
              <a:pathLst>
                <a:path w="56515" h="226060">
                  <a:moveTo>
                    <a:pt x="56387" y="0"/>
                  </a:moveTo>
                  <a:lnTo>
                    <a:pt x="0" y="0"/>
                  </a:lnTo>
                  <a:lnTo>
                    <a:pt x="0" y="225551"/>
                  </a:lnTo>
                  <a:lnTo>
                    <a:pt x="56387" y="225551"/>
                  </a:lnTo>
                  <a:lnTo>
                    <a:pt x="56387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807195" y="3471173"/>
            <a:ext cx="6559550" cy="713740"/>
            <a:chOff x="807195" y="2842900"/>
            <a:chExt cx="6559550" cy="713740"/>
          </a:xfrm>
        </p:grpSpPr>
        <p:sp>
          <p:nvSpPr>
            <p:cNvPr id="16" name="object 16"/>
            <p:cNvSpPr/>
            <p:nvPr/>
          </p:nvSpPr>
          <p:spPr>
            <a:xfrm>
              <a:off x="807195" y="2842900"/>
              <a:ext cx="6478905" cy="226060"/>
            </a:xfrm>
            <a:custGeom>
              <a:avLst/>
              <a:gdLst/>
              <a:ahLst/>
              <a:cxnLst/>
              <a:rect l="l" t="t" r="r" b="b"/>
              <a:pathLst>
                <a:path w="6478905" h="226060">
                  <a:moveTo>
                    <a:pt x="6478523" y="0"/>
                  </a:moveTo>
                  <a:lnTo>
                    <a:pt x="0" y="0"/>
                  </a:lnTo>
                  <a:lnTo>
                    <a:pt x="0" y="225551"/>
                  </a:lnTo>
                  <a:lnTo>
                    <a:pt x="6478523" y="225551"/>
                  </a:lnTo>
                  <a:lnTo>
                    <a:pt x="6478523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1947" y="2878195"/>
              <a:ext cx="6400900" cy="19025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807195" y="3086740"/>
              <a:ext cx="6559550" cy="226060"/>
            </a:xfrm>
            <a:custGeom>
              <a:avLst/>
              <a:gdLst/>
              <a:ahLst/>
              <a:cxnLst/>
              <a:rect l="l" t="t" r="r" b="b"/>
              <a:pathLst>
                <a:path w="6559550" h="226060">
                  <a:moveTo>
                    <a:pt x="6559295" y="0"/>
                  </a:moveTo>
                  <a:lnTo>
                    <a:pt x="0" y="0"/>
                  </a:lnTo>
                  <a:lnTo>
                    <a:pt x="0" y="225551"/>
                  </a:lnTo>
                  <a:lnTo>
                    <a:pt x="6559295" y="225551"/>
                  </a:lnTo>
                  <a:lnTo>
                    <a:pt x="6559295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7790" y="3122035"/>
              <a:ext cx="6491804" cy="19025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07195" y="3330580"/>
              <a:ext cx="1221105" cy="226060"/>
            </a:xfrm>
            <a:custGeom>
              <a:avLst/>
              <a:gdLst/>
              <a:ahLst/>
              <a:cxnLst/>
              <a:rect l="l" t="t" r="r" b="b"/>
              <a:pathLst>
                <a:path w="1221105" h="226060">
                  <a:moveTo>
                    <a:pt x="1220723" y="0"/>
                  </a:moveTo>
                  <a:lnTo>
                    <a:pt x="0" y="0"/>
                  </a:lnTo>
                  <a:lnTo>
                    <a:pt x="0" y="225551"/>
                  </a:lnTo>
                  <a:lnTo>
                    <a:pt x="1220723" y="225551"/>
                  </a:lnTo>
                  <a:lnTo>
                    <a:pt x="1220723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10768" y="3371605"/>
              <a:ext cx="1199515" cy="144780"/>
            </a:xfrm>
            <a:custGeom>
              <a:avLst/>
              <a:gdLst/>
              <a:ahLst/>
              <a:cxnLst/>
              <a:rect l="l" t="t" r="r" b="b"/>
              <a:pathLst>
                <a:path w="1199514" h="144779">
                  <a:moveTo>
                    <a:pt x="30778" y="50535"/>
                  </a:moveTo>
                  <a:lnTo>
                    <a:pt x="13060" y="50535"/>
                  </a:lnTo>
                  <a:lnTo>
                    <a:pt x="13076" y="121920"/>
                  </a:lnTo>
                  <a:lnTo>
                    <a:pt x="31324" y="143256"/>
                  </a:lnTo>
                  <a:lnTo>
                    <a:pt x="41754" y="143256"/>
                  </a:lnTo>
                  <a:lnTo>
                    <a:pt x="46256" y="142737"/>
                  </a:lnTo>
                  <a:lnTo>
                    <a:pt x="51255" y="141579"/>
                  </a:lnTo>
                  <a:lnTo>
                    <a:pt x="48802" y="126613"/>
                  </a:lnTo>
                  <a:lnTo>
                    <a:pt x="38231" y="126613"/>
                  </a:lnTo>
                  <a:lnTo>
                    <a:pt x="36207" y="126217"/>
                  </a:lnTo>
                  <a:lnTo>
                    <a:pt x="30778" y="117073"/>
                  </a:lnTo>
                  <a:lnTo>
                    <a:pt x="30778" y="50535"/>
                  </a:lnTo>
                  <a:close/>
                </a:path>
                <a:path w="1199514" h="144779">
                  <a:moveTo>
                    <a:pt x="48697" y="125973"/>
                  </a:moveTo>
                  <a:lnTo>
                    <a:pt x="42851" y="126613"/>
                  </a:lnTo>
                  <a:lnTo>
                    <a:pt x="48802" y="126613"/>
                  </a:lnTo>
                  <a:lnTo>
                    <a:pt x="48697" y="125973"/>
                  </a:lnTo>
                  <a:close/>
                </a:path>
                <a:path w="1199514" h="144779">
                  <a:moveTo>
                    <a:pt x="48697" y="36697"/>
                  </a:moveTo>
                  <a:lnTo>
                    <a:pt x="0" y="36697"/>
                  </a:lnTo>
                  <a:lnTo>
                    <a:pt x="0" y="50535"/>
                  </a:lnTo>
                  <a:lnTo>
                    <a:pt x="48697" y="50535"/>
                  </a:lnTo>
                  <a:lnTo>
                    <a:pt x="48697" y="36697"/>
                  </a:lnTo>
                  <a:close/>
                </a:path>
                <a:path w="1199514" h="144779">
                  <a:moveTo>
                    <a:pt x="30778" y="0"/>
                  </a:moveTo>
                  <a:lnTo>
                    <a:pt x="13060" y="10668"/>
                  </a:lnTo>
                  <a:lnTo>
                    <a:pt x="13060" y="36697"/>
                  </a:lnTo>
                  <a:lnTo>
                    <a:pt x="30778" y="36697"/>
                  </a:lnTo>
                  <a:lnTo>
                    <a:pt x="30778" y="0"/>
                  </a:lnTo>
                  <a:close/>
                </a:path>
                <a:path w="1199514" h="144779">
                  <a:moveTo>
                    <a:pt x="108834" y="34411"/>
                  </a:moveTo>
                  <a:lnTo>
                    <a:pt x="68682" y="54008"/>
                  </a:lnTo>
                  <a:lnTo>
                    <a:pt x="59554" y="89275"/>
                  </a:lnTo>
                  <a:lnTo>
                    <a:pt x="60403" y="101819"/>
                  </a:lnTo>
                  <a:lnTo>
                    <a:pt x="80495" y="136276"/>
                  </a:lnTo>
                  <a:lnTo>
                    <a:pt x="108834" y="144261"/>
                  </a:lnTo>
                  <a:lnTo>
                    <a:pt x="115579" y="143856"/>
                  </a:lnTo>
                  <a:lnTo>
                    <a:pt x="145857" y="129540"/>
                  </a:lnTo>
                  <a:lnTo>
                    <a:pt x="99940" y="129540"/>
                  </a:lnTo>
                  <a:lnTo>
                    <a:pt x="92546" y="126217"/>
                  </a:lnTo>
                  <a:lnTo>
                    <a:pt x="77867" y="89275"/>
                  </a:lnTo>
                  <a:lnTo>
                    <a:pt x="78416" y="79817"/>
                  </a:lnTo>
                  <a:lnTo>
                    <a:pt x="99940" y="49133"/>
                  </a:lnTo>
                  <a:lnTo>
                    <a:pt x="144670" y="49133"/>
                  </a:lnTo>
                  <a:lnTo>
                    <a:pt x="144267" y="48615"/>
                  </a:lnTo>
                  <a:lnTo>
                    <a:pt x="136896" y="42384"/>
                  </a:lnTo>
                  <a:lnTo>
                    <a:pt x="128533" y="37947"/>
                  </a:lnTo>
                  <a:lnTo>
                    <a:pt x="119179" y="35293"/>
                  </a:lnTo>
                  <a:lnTo>
                    <a:pt x="108834" y="34411"/>
                  </a:lnTo>
                  <a:close/>
                </a:path>
                <a:path w="1199514" h="144779">
                  <a:moveTo>
                    <a:pt x="144670" y="49133"/>
                  </a:moveTo>
                  <a:lnTo>
                    <a:pt x="117610" y="49133"/>
                  </a:lnTo>
                  <a:lnTo>
                    <a:pt x="124955" y="52425"/>
                  </a:lnTo>
                  <a:lnTo>
                    <a:pt x="130862" y="59161"/>
                  </a:lnTo>
                  <a:lnTo>
                    <a:pt x="139678" y="89275"/>
                  </a:lnTo>
                  <a:lnTo>
                    <a:pt x="139212" y="97450"/>
                  </a:lnTo>
                  <a:lnTo>
                    <a:pt x="117680" y="129540"/>
                  </a:lnTo>
                  <a:lnTo>
                    <a:pt x="145857" y="129540"/>
                  </a:lnTo>
                  <a:lnTo>
                    <a:pt x="157976" y="89275"/>
                  </a:lnTo>
                  <a:lnTo>
                    <a:pt x="158032" y="87873"/>
                  </a:lnTo>
                  <a:lnTo>
                    <a:pt x="157171" y="75991"/>
                  </a:lnTo>
                  <a:lnTo>
                    <a:pt x="154588" y="65490"/>
                  </a:lnTo>
                  <a:lnTo>
                    <a:pt x="150286" y="56365"/>
                  </a:lnTo>
                  <a:lnTo>
                    <a:pt x="144670" y="49133"/>
                  </a:lnTo>
                  <a:close/>
                </a:path>
                <a:path w="1199514" h="144779">
                  <a:moveTo>
                    <a:pt x="279321" y="34411"/>
                  </a:moveTo>
                  <a:lnTo>
                    <a:pt x="240255" y="53931"/>
                  </a:lnTo>
                  <a:lnTo>
                    <a:pt x="231434" y="89641"/>
                  </a:lnTo>
                  <a:lnTo>
                    <a:pt x="232253" y="102096"/>
                  </a:lnTo>
                  <a:lnTo>
                    <a:pt x="251631" y="136327"/>
                  </a:lnTo>
                  <a:lnTo>
                    <a:pt x="279236" y="144261"/>
                  </a:lnTo>
                  <a:lnTo>
                    <a:pt x="287508" y="143616"/>
                  </a:lnTo>
                  <a:lnTo>
                    <a:pt x="295105" y="141682"/>
                  </a:lnTo>
                  <a:lnTo>
                    <a:pt x="302028" y="138462"/>
                  </a:lnTo>
                  <a:lnTo>
                    <a:pt x="308277" y="133959"/>
                  </a:lnTo>
                  <a:lnTo>
                    <a:pt x="312488" y="129540"/>
                  </a:lnTo>
                  <a:lnTo>
                    <a:pt x="270321" y="129540"/>
                  </a:lnTo>
                  <a:lnTo>
                    <a:pt x="263258" y="126339"/>
                  </a:lnTo>
                  <a:lnTo>
                    <a:pt x="249759" y="89641"/>
                  </a:lnTo>
                  <a:lnTo>
                    <a:pt x="249734" y="89154"/>
                  </a:lnTo>
                  <a:lnTo>
                    <a:pt x="250154" y="81423"/>
                  </a:lnTo>
                  <a:lnTo>
                    <a:pt x="250261" y="79449"/>
                  </a:lnTo>
                  <a:lnTo>
                    <a:pt x="251839" y="71136"/>
                  </a:lnTo>
                  <a:lnTo>
                    <a:pt x="254469" y="64212"/>
                  </a:lnTo>
                  <a:lnTo>
                    <a:pt x="258150" y="58674"/>
                  </a:lnTo>
                  <a:lnTo>
                    <a:pt x="263758" y="52181"/>
                  </a:lnTo>
                  <a:lnTo>
                    <a:pt x="271046" y="49011"/>
                  </a:lnTo>
                  <a:lnTo>
                    <a:pt x="313133" y="49011"/>
                  </a:lnTo>
                  <a:lnTo>
                    <a:pt x="312289" y="47803"/>
                  </a:lnTo>
                  <a:lnTo>
                    <a:pt x="307335" y="43037"/>
                  </a:lnTo>
                  <a:lnTo>
                    <a:pt x="301500" y="39221"/>
                  </a:lnTo>
                  <a:lnTo>
                    <a:pt x="294886" y="36530"/>
                  </a:lnTo>
                  <a:lnTo>
                    <a:pt x="287494" y="34936"/>
                  </a:lnTo>
                  <a:lnTo>
                    <a:pt x="279321" y="34411"/>
                  </a:lnTo>
                  <a:close/>
                </a:path>
                <a:path w="1199514" h="144779">
                  <a:moveTo>
                    <a:pt x="305455" y="103357"/>
                  </a:moveTo>
                  <a:lnTo>
                    <a:pt x="286024" y="129540"/>
                  </a:lnTo>
                  <a:lnTo>
                    <a:pt x="312488" y="129540"/>
                  </a:lnTo>
                  <a:lnTo>
                    <a:pt x="322969" y="105643"/>
                  </a:lnTo>
                  <a:lnTo>
                    <a:pt x="305455" y="103357"/>
                  </a:lnTo>
                  <a:close/>
                </a:path>
                <a:path w="1199514" h="144779">
                  <a:moveTo>
                    <a:pt x="313133" y="49011"/>
                  </a:moveTo>
                  <a:lnTo>
                    <a:pt x="285951" y="49011"/>
                  </a:lnTo>
                  <a:lnTo>
                    <a:pt x="291023" y="50779"/>
                  </a:lnTo>
                  <a:lnTo>
                    <a:pt x="299405" y="57912"/>
                  </a:lnTo>
                  <a:lnTo>
                    <a:pt x="302325" y="63246"/>
                  </a:lnTo>
                  <a:lnTo>
                    <a:pt x="303977" y="70347"/>
                  </a:lnTo>
                  <a:lnTo>
                    <a:pt x="321301" y="67665"/>
                  </a:lnTo>
                  <a:lnTo>
                    <a:pt x="319275" y="60122"/>
                  </a:lnTo>
                  <a:lnTo>
                    <a:pt x="316270" y="53500"/>
                  </a:lnTo>
                  <a:lnTo>
                    <a:pt x="313133" y="49011"/>
                  </a:lnTo>
                  <a:close/>
                </a:path>
                <a:path w="1199514" h="144779">
                  <a:moveTo>
                    <a:pt x="356402" y="36697"/>
                  </a:moveTo>
                  <a:lnTo>
                    <a:pt x="338577" y="36697"/>
                  </a:lnTo>
                  <a:lnTo>
                    <a:pt x="338654" y="110611"/>
                  </a:lnTo>
                  <a:lnTo>
                    <a:pt x="338862" y="113781"/>
                  </a:lnTo>
                  <a:lnTo>
                    <a:pt x="338946" y="115062"/>
                  </a:lnTo>
                  <a:lnTo>
                    <a:pt x="339672" y="118475"/>
                  </a:lnTo>
                  <a:lnTo>
                    <a:pt x="340732" y="123687"/>
                  </a:lnTo>
                  <a:lnTo>
                    <a:pt x="342555" y="128137"/>
                  </a:lnTo>
                  <a:lnTo>
                    <a:pt x="368308" y="144261"/>
                  </a:lnTo>
                  <a:lnTo>
                    <a:pt x="374510" y="144261"/>
                  </a:lnTo>
                  <a:lnTo>
                    <a:pt x="384498" y="143141"/>
                  </a:lnTo>
                  <a:lnTo>
                    <a:pt x="393386" y="139781"/>
                  </a:lnTo>
                  <a:lnTo>
                    <a:pt x="401175" y="134180"/>
                  </a:lnTo>
                  <a:lnTo>
                    <a:pt x="405678" y="128899"/>
                  </a:lnTo>
                  <a:lnTo>
                    <a:pt x="372736" y="128899"/>
                  </a:lnTo>
                  <a:lnTo>
                    <a:pt x="368238" y="127497"/>
                  </a:lnTo>
                  <a:lnTo>
                    <a:pt x="364617" y="124815"/>
                  </a:lnTo>
                  <a:lnTo>
                    <a:pt x="360986" y="122163"/>
                  </a:lnTo>
                  <a:lnTo>
                    <a:pt x="358603" y="118475"/>
                  </a:lnTo>
                  <a:lnTo>
                    <a:pt x="357484" y="113781"/>
                  </a:lnTo>
                  <a:lnTo>
                    <a:pt x="356759" y="110611"/>
                  </a:lnTo>
                  <a:lnTo>
                    <a:pt x="356402" y="104394"/>
                  </a:lnTo>
                  <a:lnTo>
                    <a:pt x="356402" y="36697"/>
                  </a:lnTo>
                  <a:close/>
                </a:path>
                <a:path w="1199514" h="144779">
                  <a:moveTo>
                    <a:pt x="423803" y="126339"/>
                  </a:moveTo>
                  <a:lnTo>
                    <a:pt x="407862" y="126339"/>
                  </a:lnTo>
                  <a:lnTo>
                    <a:pt x="407862" y="141853"/>
                  </a:lnTo>
                  <a:lnTo>
                    <a:pt x="423803" y="141853"/>
                  </a:lnTo>
                  <a:lnTo>
                    <a:pt x="423803" y="126339"/>
                  </a:lnTo>
                  <a:close/>
                </a:path>
                <a:path w="1199514" h="144779">
                  <a:moveTo>
                    <a:pt x="423803" y="36697"/>
                  </a:moveTo>
                  <a:lnTo>
                    <a:pt x="405978" y="36697"/>
                  </a:lnTo>
                  <a:lnTo>
                    <a:pt x="405978" y="101955"/>
                  </a:lnTo>
                  <a:lnTo>
                    <a:pt x="405003" y="108813"/>
                  </a:lnTo>
                  <a:lnTo>
                    <a:pt x="383417" y="128899"/>
                  </a:lnTo>
                  <a:lnTo>
                    <a:pt x="405678" y="128899"/>
                  </a:lnTo>
                  <a:lnTo>
                    <a:pt x="407862" y="126339"/>
                  </a:lnTo>
                  <a:lnTo>
                    <a:pt x="423803" y="126339"/>
                  </a:lnTo>
                  <a:lnTo>
                    <a:pt x="423803" y="36697"/>
                  </a:lnTo>
                  <a:close/>
                </a:path>
                <a:path w="1199514" h="144779">
                  <a:moveTo>
                    <a:pt x="462284" y="107685"/>
                  </a:moveTo>
                  <a:lnTo>
                    <a:pt x="444627" y="110490"/>
                  </a:lnTo>
                  <a:lnTo>
                    <a:pt x="446595" y="118338"/>
                  </a:lnTo>
                  <a:lnTo>
                    <a:pt x="449535" y="125158"/>
                  </a:lnTo>
                  <a:lnTo>
                    <a:pt x="489585" y="144261"/>
                  </a:lnTo>
                  <a:lnTo>
                    <a:pt x="497835" y="144261"/>
                  </a:lnTo>
                  <a:lnTo>
                    <a:pt x="505206" y="142737"/>
                  </a:lnTo>
                  <a:lnTo>
                    <a:pt x="518291" y="137007"/>
                  </a:lnTo>
                  <a:lnTo>
                    <a:pt x="523244" y="132953"/>
                  </a:lnTo>
                  <a:lnTo>
                    <a:pt x="525489" y="129540"/>
                  </a:lnTo>
                  <a:lnTo>
                    <a:pt x="481334" y="129540"/>
                  </a:lnTo>
                  <a:lnTo>
                    <a:pt x="475407" y="127863"/>
                  </a:lnTo>
                  <a:lnTo>
                    <a:pt x="475118" y="127863"/>
                  </a:lnTo>
                  <a:lnTo>
                    <a:pt x="470535" y="123931"/>
                  </a:lnTo>
                  <a:lnTo>
                    <a:pt x="465963" y="120121"/>
                  </a:lnTo>
                  <a:lnTo>
                    <a:pt x="463296" y="114787"/>
                  </a:lnTo>
                  <a:lnTo>
                    <a:pt x="462284" y="107685"/>
                  </a:lnTo>
                  <a:close/>
                </a:path>
                <a:path w="1199514" h="144779">
                  <a:moveTo>
                    <a:pt x="494538" y="34411"/>
                  </a:moveTo>
                  <a:lnTo>
                    <a:pt x="480822" y="34411"/>
                  </a:lnTo>
                  <a:lnTo>
                    <a:pt x="475737" y="35052"/>
                  </a:lnTo>
                  <a:lnTo>
                    <a:pt x="447604" y="59923"/>
                  </a:lnTo>
                  <a:lnTo>
                    <a:pt x="447604" y="69829"/>
                  </a:lnTo>
                  <a:lnTo>
                    <a:pt x="448788" y="74157"/>
                  </a:lnTo>
                  <a:lnTo>
                    <a:pt x="448888" y="74523"/>
                  </a:lnTo>
                  <a:lnTo>
                    <a:pt x="451509" y="78729"/>
                  </a:lnTo>
                  <a:lnTo>
                    <a:pt x="454115" y="83058"/>
                  </a:lnTo>
                  <a:lnTo>
                    <a:pt x="499872" y="99822"/>
                  </a:lnTo>
                  <a:lnTo>
                    <a:pt x="505968" y="101711"/>
                  </a:lnTo>
                  <a:lnTo>
                    <a:pt x="508385" y="103357"/>
                  </a:lnTo>
                  <a:lnTo>
                    <a:pt x="511814" y="105643"/>
                  </a:lnTo>
                  <a:lnTo>
                    <a:pt x="513588" y="108813"/>
                  </a:lnTo>
                  <a:lnTo>
                    <a:pt x="513588" y="117348"/>
                  </a:lnTo>
                  <a:lnTo>
                    <a:pt x="511683" y="121279"/>
                  </a:lnTo>
                  <a:lnTo>
                    <a:pt x="507623" y="124571"/>
                  </a:lnTo>
                  <a:lnTo>
                    <a:pt x="503682" y="127863"/>
                  </a:lnTo>
                  <a:lnTo>
                    <a:pt x="497586" y="129540"/>
                  </a:lnTo>
                  <a:lnTo>
                    <a:pt x="525489" y="129540"/>
                  </a:lnTo>
                  <a:lnTo>
                    <a:pt x="526592" y="127863"/>
                  </a:lnTo>
                  <a:lnTo>
                    <a:pt x="530220" y="122529"/>
                  </a:lnTo>
                  <a:lnTo>
                    <a:pt x="531758" y="117348"/>
                  </a:lnTo>
                  <a:lnTo>
                    <a:pt x="531876" y="104881"/>
                  </a:lnTo>
                  <a:lnTo>
                    <a:pt x="530483" y="99822"/>
                  </a:lnTo>
                  <a:lnTo>
                    <a:pt x="480822" y="75681"/>
                  </a:lnTo>
                  <a:lnTo>
                    <a:pt x="475619" y="74157"/>
                  </a:lnTo>
                  <a:lnTo>
                    <a:pt x="464820" y="64891"/>
                  </a:lnTo>
                  <a:lnTo>
                    <a:pt x="464820" y="58917"/>
                  </a:lnTo>
                  <a:lnTo>
                    <a:pt x="466593" y="55747"/>
                  </a:lnTo>
                  <a:lnTo>
                    <a:pt x="470022" y="53065"/>
                  </a:lnTo>
                  <a:lnTo>
                    <a:pt x="473419" y="50535"/>
                  </a:lnTo>
                  <a:lnTo>
                    <a:pt x="473074" y="50535"/>
                  </a:lnTo>
                  <a:lnTo>
                    <a:pt x="479429" y="49011"/>
                  </a:lnTo>
                  <a:lnTo>
                    <a:pt x="522852" y="49011"/>
                  </a:lnTo>
                  <a:lnTo>
                    <a:pt x="521838" y="47609"/>
                  </a:lnTo>
                  <a:lnTo>
                    <a:pt x="518790" y="43555"/>
                  </a:lnTo>
                  <a:lnTo>
                    <a:pt x="514218" y="40233"/>
                  </a:lnTo>
                  <a:lnTo>
                    <a:pt x="508004" y="37947"/>
                  </a:lnTo>
                  <a:lnTo>
                    <a:pt x="501777" y="35539"/>
                  </a:lnTo>
                  <a:lnTo>
                    <a:pt x="494538" y="34411"/>
                  </a:lnTo>
                  <a:close/>
                </a:path>
                <a:path w="1199514" h="144779">
                  <a:moveTo>
                    <a:pt x="522852" y="49011"/>
                  </a:moveTo>
                  <a:lnTo>
                    <a:pt x="494538" y="49011"/>
                  </a:lnTo>
                  <a:lnTo>
                    <a:pt x="499872" y="50535"/>
                  </a:lnTo>
                  <a:lnTo>
                    <a:pt x="507492" y="56631"/>
                  </a:lnTo>
                  <a:lnTo>
                    <a:pt x="509778" y="60807"/>
                  </a:lnTo>
                  <a:lnTo>
                    <a:pt x="510540" y="66294"/>
                  </a:lnTo>
                  <a:lnTo>
                    <a:pt x="527934" y="63855"/>
                  </a:lnTo>
                  <a:lnTo>
                    <a:pt x="526791" y="56997"/>
                  </a:lnTo>
                  <a:lnTo>
                    <a:pt x="524768" y="51663"/>
                  </a:lnTo>
                  <a:lnTo>
                    <a:pt x="522852" y="49011"/>
                  </a:lnTo>
                  <a:close/>
                </a:path>
                <a:path w="1199514" h="144779">
                  <a:moveTo>
                    <a:pt x="574797" y="50535"/>
                  </a:moveTo>
                  <a:lnTo>
                    <a:pt x="557153" y="50535"/>
                  </a:lnTo>
                  <a:lnTo>
                    <a:pt x="557169" y="121920"/>
                  </a:lnTo>
                  <a:lnTo>
                    <a:pt x="575441" y="143256"/>
                  </a:lnTo>
                  <a:lnTo>
                    <a:pt x="585846" y="143256"/>
                  </a:lnTo>
                  <a:lnTo>
                    <a:pt x="590300" y="142737"/>
                  </a:lnTo>
                  <a:lnTo>
                    <a:pt x="595371" y="141579"/>
                  </a:lnTo>
                  <a:lnTo>
                    <a:pt x="592814" y="126613"/>
                  </a:lnTo>
                  <a:lnTo>
                    <a:pt x="582299" y="126613"/>
                  </a:lnTo>
                  <a:lnTo>
                    <a:pt x="580889" y="126339"/>
                  </a:lnTo>
                  <a:lnTo>
                    <a:pt x="580455" y="126339"/>
                  </a:lnTo>
                  <a:lnTo>
                    <a:pt x="577464" y="124449"/>
                  </a:lnTo>
                  <a:lnTo>
                    <a:pt x="576453" y="123291"/>
                  </a:lnTo>
                  <a:lnTo>
                    <a:pt x="575822" y="121920"/>
                  </a:lnTo>
                  <a:lnTo>
                    <a:pt x="575178" y="120396"/>
                  </a:lnTo>
                  <a:lnTo>
                    <a:pt x="574797" y="117073"/>
                  </a:lnTo>
                  <a:lnTo>
                    <a:pt x="574797" y="50535"/>
                  </a:lnTo>
                  <a:close/>
                </a:path>
                <a:path w="1199514" h="144779">
                  <a:moveTo>
                    <a:pt x="592704" y="125973"/>
                  </a:moveTo>
                  <a:lnTo>
                    <a:pt x="589538" y="126339"/>
                  </a:lnTo>
                  <a:lnTo>
                    <a:pt x="586871" y="126613"/>
                  </a:lnTo>
                  <a:lnTo>
                    <a:pt x="592814" y="126613"/>
                  </a:lnTo>
                  <a:lnTo>
                    <a:pt x="592704" y="125973"/>
                  </a:lnTo>
                  <a:close/>
                </a:path>
                <a:path w="1199514" h="144779">
                  <a:moveTo>
                    <a:pt x="592704" y="36697"/>
                  </a:moveTo>
                  <a:lnTo>
                    <a:pt x="544068" y="36697"/>
                  </a:lnTo>
                  <a:lnTo>
                    <a:pt x="544068" y="50535"/>
                  </a:lnTo>
                  <a:lnTo>
                    <a:pt x="592704" y="50535"/>
                  </a:lnTo>
                  <a:lnTo>
                    <a:pt x="592704" y="36697"/>
                  </a:lnTo>
                  <a:close/>
                </a:path>
                <a:path w="1199514" h="144779">
                  <a:moveTo>
                    <a:pt x="574797" y="0"/>
                  </a:moveTo>
                  <a:lnTo>
                    <a:pt x="557153" y="10668"/>
                  </a:lnTo>
                  <a:lnTo>
                    <a:pt x="557153" y="36697"/>
                  </a:lnTo>
                  <a:lnTo>
                    <a:pt x="574797" y="36697"/>
                  </a:lnTo>
                  <a:lnTo>
                    <a:pt x="574797" y="0"/>
                  </a:lnTo>
                  <a:close/>
                </a:path>
                <a:path w="1199514" h="144779">
                  <a:moveTo>
                    <a:pt x="652902" y="34411"/>
                  </a:moveTo>
                  <a:lnTo>
                    <a:pt x="612791" y="54008"/>
                  </a:lnTo>
                  <a:lnTo>
                    <a:pt x="603739" y="87873"/>
                  </a:lnTo>
                  <a:lnTo>
                    <a:pt x="603635" y="89275"/>
                  </a:lnTo>
                  <a:lnTo>
                    <a:pt x="617220" y="130027"/>
                  </a:lnTo>
                  <a:lnTo>
                    <a:pt x="652902" y="144261"/>
                  </a:lnTo>
                  <a:lnTo>
                    <a:pt x="659640" y="143856"/>
                  </a:lnTo>
                  <a:lnTo>
                    <a:pt x="689897" y="129540"/>
                  </a:lnTo>
                  <a:lnTo>
                    <a:pt x="644021" y="129540"/>
                  </a:lnTo>
                  <a:lnTo>
                    <a:pt x="636651" y="126217"/>
                  </a:lnTo>
                  <a:lnTo>
                    <a:pt x="621923" y="89275"/>
                  </a:lnTo>
                  <a:lnTo>
                    <a:pt x="622470" y="79817"/>
                  </a:lnTo>
                  <a:lnTo>
                    <a:pt x="644021" y="49133"/>
                  </a:lnTo>
                  <a:lnTo>
                    <a:pt x="688737" y="49133"/>
                  </a:lnTo>
                  <a:lnTo>
                    <a:pt x="688335" y="48615"/>
                  </a:lnTo>
                  <a:lnTo>
                    <a:pt x="680977" y="42384"/>
                  </a:lnTo>
                  <a:lnTo>
                    <a:pt x="672619" y="37947"/>
                  </a:lnTo>
                  <a:lnTo>
                    <a:pt x="663261" y="35293"/>
                  </a:lnTo>
                  <a:lnTo>
                    <a:pt x="652902" y="34411"/>
                  </a:lnTo>
                  <a:close/>
                </a:path>
                <a:path w="1199514" h="144779">
                  <a:moveTo>
                    <a:pt x="688737" y="49133"/>
                  </a:moveTo>
                  <a:lnTo>
                    <a:pt x="661665" y="49133"/>
                  </a:lnTo>
                  <a:lnTo>
                    <a:pt x="669036" y="52425"/>
                  </a:lnTo>
                  <a:lnTo>
                    <a:pt x="674882" y="59161"/>
                  </a:lnTo>
                  <a:lnTo>
                    <a:pt x="683734" y="89275"/>
                  </a:lnTo>
                  <a:lnTo>
                    <a:pt x="683270" y="97450"/>
                  </a:lnTo>
                  <a:lnTo>
                    <a:pt x="661797" y="129540"/>
                  </a:lnTo>
                  <a:lnTo>
                    <a:pt x="689897" y="129540"/>
                  </a:lnTo>
                  <a:lnTo>
                    <a:pt x="701996" y="89275"/>
                  </a:lnTo>
                  <a:lnTo>
                    <a:pt x="702051" y="87873"/>
                  </a:lnTo>
                  <a:lnTo>
                    <a:pt x="701194" y="75991"/>
                  </a:lnTo>
                  <a:lnTo>
                    <a:pt x="698622" y="65490"/>
                  </a:lnTo>
                  <a:lnTo>
                    <a:pt x="694336" y="56365"/>
                  </a:lnTo>
                  <a:lnTo>
                    <a:pt x="688737" y="49133"/>
                  </a:lnTo>
                  <a:close/>
                </a:path>
                <a:path w="1199514" h="144779">
                  <a:moveTo>
                    <a:pt x="739008" y="36697"/>
                  </a:moveTo>
                  <a:lnTo>
                    <a:pt x="723006" y="36697"/>
                  </a:lnTo>
                  <a:lnTo>
                    <a:pt x="723006" y="141853"/>
                  </a:lnTo>
                  <a:lnTo>
                    <a:pt x="740795" y="141853"/>
                  </a:lnTo>
                  <a:lnTo>
                    <a:pt x="740795" y="77724"/>
                  </a:lnTo>
                  <a:lnTo>
                    <a:pt x="741807" y="70469"/>
                  </a:lnTo>
                  <a:lnTo>
                    <a:pt x="745617" y="60319"/>
                  </a:lnTo>
                  <a:lnTo>
                    <a:pt x="748665" y="56388"/>
                  </a:lnTo>
                  <a:lnTo>
                    <a:pt x="752987" y="53705"/>
                  </a:lnTo>
                  <a:lnTo>
                    <a:pt x="756572" y="51541"/>
                  </a:lnTo>
                  <a:lnTo>
                    <a:pt x="739008" y="51541"/>
                  </a:lnTo>
                  <a:lnTo>
                    <a:pt x="739008" y="36697"/>
                  </a:lnTo>
                  <a:close/>
                </a:path>
                <a:path w="1199514" h="144779">
                  <a:moveTo>
                    <a:pt x="799420" y="49773"/>
                  </a:moveTo>
                  <a:lnTo>
                    <a:pt x="773430" y="49773"/>
                  </a:lnTo>
                  <a:lnTo>
                    <a:pt x="778251" y="51816"/>
                  </a:lnTo>
                  <a:lnTo>
                    <a:pt x="781181" y="55747"/>
                  </a:lnTo>
                  <a:lnTo>
                    <a:pt x="783966" y="59679"/>
                  </a:lnTo>
                  <a:lnTo>
                    <a:pt x="785490" y="65653"/>
                  </a:lnTo>
                  <a:lnTo>
                    <a:pt x="785490" y="141853"/>
                  </a:lnTo>
                  <a:lnTo>
                    <a:pt x="803279" y="141853"/>
                  </a:lnTo>
                  <a:lnTo>
                    <a:pt x="803353" y="69707"/>
                  </a:lnTo>
                  <a:lnTo>
                    <a:pt x="805683" y="62087"/>
                  </a:lnTo>
                  <a:lnTo>
                    <a:pt x="814952" y="52821"/>
                  </a:lnTo>
                  <a:lnTo>
                    <a:pt x="800481" y="52821"/>
                  </a:lnTo>
                  <a:lnTo>
                    <a:pt x="799420" y="49773"/>
                  </a:lnTo>
                  <a:close/>
                </a:path>
                <a:path w="1199514" h="144779">
                  <a:moveTo>
                    <a:pt x="861494" y="49773"/>
                  </a:moveTo>
                  <a:lnTo>
                    <a:pt x="833115" y="49773"/>
                  </a:lnTo>
                  <a:lnTo>
                    <a:pt x="836676" y="50779"/>
                  </a:lnTo>
                  <a:lnTo>
                    <a:pt x="842772" y="54589"/>
                  </a:lnTo>
                  <a:lnTo>
                    <a:pt x="844808" y="57150"/>
                  </a:lnTo>
                  <a:lnTo>
                    <a:pt x="845995" y="60319"/>
                  </a:lnTo>
                  <a:lnTo>
                    <a:pt x="847094" y="63367"/>
                  </a:lnTo>
                  <a:lnTo>
                    <a:pt x="847725" y="68580"/>
                  </a:lnTo>
                  <a:lnTo>
                    <a:pt x="847725" y="141853"/>
                  </a:lnTo>
                  <a:lnTo>
                    <a:pt x="865500" y="141853"/>
                  </a:lnTo>
                  <a:lnTo>
                    <a:pt x="865428" y="68580"/>
                  </a:lnTo>
                  <a:lnTo>
                    <a:pt x="865093" y="63367"/>
                  </a:lnTo>
                  <a:lnTo>
                    <a:pt x="865011" y="62087"/>
                  </a:lnTo>
                  <a:lnTo>
                    <a:pt x="864957" y="61254"/>
                  </a:lnTo>
                  <a:lnTo>
                    <a:pt x="863344" y="53995"/>
                  </a:lnTo>
                  <a:lnTo>
                    <a:pt x="861494" y="49773"/>
                  </a:lnTo>
                  <a:close/>
                </a:path>
                <a:path w="1199514" h="144779">
                  <a:moveTo>
                    <a:pt x="832997" y="34411"/>
                  </a:moveTo>
                  <a:lnTo>
                    <a:pt x="823469" y="35556"/>
                  </a:lnTo>
                  <a:lnTo>
                    <a:pt x="814311" y="39227"/>
                  </a:lnTo>
                  <a:lnTo>
                    <a:pt x="814577" y="39227"/>
                  </a:lnTo>
                  <a:lnTo>
                    <a:pt x="807222" y="44750"/>
                  </a:lnTo>
                  <a:lnTo>
                    <a:pt x="800481" y="52821"/>
                  </a:lnTo>
                  <a:lnTo>
                    <a:pt x="814952" y="52821"/>
                  </a:lnTo>
                  <a:lnTo>
                    <a:pt x="815471" y="52303"/>
                  </a:lnTo>
                  <a:lnTo>
                    <a:pt x="821685" y="49773"/>
                  </a:lnTo>
                  <a:lnTo>
                    <a:pt x="861494" y="49773"/>
                  </a:lnTo>
                  <a:lnTo>
                    <a:pt x="860684" y="47925"/>
                  </a:lnTo>
                  <a:lnTo>
                    <a:pt x="857000" y="43037"/>
                  </a:lnTo>
                  <a:lnTo>
                    <a:pt x="852360" y="39227"/>
                  </a:lnTo>
                  <a:lnTo>
                    <a:pt x="846802" y="36530"/>
                  </a:lnTo>
                  <a:lnTo>
                    <a:pt x="840350" y="34936"/>
                  </a:lnTo>
                  <a:lnTo>
                    <a:pt x="832997" y="34411"/>
                  </a:lnTo>
                  <a:close/>
                </a:path>
                <a:path w="1199514" h="144779">
                  <a:moveTo>
                    <a:pt x="778632" y="34411"/>
                  </a:moveTo>
                  <a:lnTo>
                    <a:pt x="763773" y="34411"/>
                  </a:lnTo>
                  <a:lnTo>
                    <a:pt x="757559" y="35935"/>
                  </a:lnTo>
                  <a:lnTo>
                    <a:pt x="751875" y="39227"/>
                  </a:lnTo>
                  <a:lnTo>
                    <a:pt x="746628" y="42153"/>
                  </a:lnTo>
                  <a:lnTo>
                    <a:pt x="742319" y="46329"/>
                  </a:lnTo>
                  <a:lnTo>
                    <a:pt x="739008" y="51541"/>
                  </a:lnTo>
                  <a:lnTo>
                    <a:pt x="756572" y="51541"/>
                  </a:lnTo>
                  <a:lnTo>
                    <a:pt x="757178" y="51175"/>
                  </a:lnTo>
                  <a:lnTo>
                    <a:pt x="761868" y="49773"/>
                  </a:lnTo>
                  <a:lnTo>
                    <a:pt x="799420" y="49773"/>
                  </a:lnTo>
                  <a:lnTo>
                    <a:pt x="798444" y="46969"/>
                  </a:lnTo>
                  <a:lnTo>
                    <a:pt x="795015" y="42397"/>
                  </a:lnTo>
                  <a:lnTo>
                    <a:pt x="789944" y="39227"/>
                  </a:lnTo>
                  <a:lnTo>
                    <a:pt x="784991" y="35935"/>
                  </a:lnTo>
                  <a:lnTo>
                    <a:pt x="778632" y="34411"/>
                  </a:lnTo>
                  <a:close/>
                </a:path>
                <a:path w="1199514" h="144779">
                  <a:moveTo>
                    <a:pt x="935355" y="34411"/>
                  </a:moveTo>
                  <a:lnTo>
                    <a:pt x="899922" y="49011"/>
                  </a:lnTo>
                  <a:lnTo>
                    <a:pt x="886275" y="89154"/>
                  </a:lnTo>
                  <a:lnTo>
                    <a:pt x="886206" y="90159"/>
                  </a:lnTo>
                  <a:lnTo>
                    <a:pt x="887042" y="102012"/>
                  </a:lnTo>
                  <a:lnTo>
                    <a:pt x="887061" y="102278"/>
                  </a:lnTo>
                  <a:lnTo>
                    <a:pt x="907153" y="136225"/>
                  </a:lnTo>
                  <a:lnTo>
                    <a:pt x="936366" y="144261"/>
                  </a:lnTo>
                  <a:lnTo>
                    <a:pt x="945106" y="143694"/>
                  </a:lnTo>
                  <a:lnTo>
                    <a:pt x="972532" y="129540"/>
                  </a:lnTo>
                  <a:lnTo>
                    <a:pt x="927603" y="129540"/>
                  </a:lnTo>
                  <a:lnTo>
                    <a:pt x="920364" y="126492"/>
                  </a:lnTo>
                  <a:lnTo>
                    <a:pt x="914400" y="120396"/>
                  </a:lnTo>
                  <a:lnTo>
                    <a:pt x="910513" y="115300"/>
                  </a:lnTo>
                  <a:lnTo>
                    <a:pt x="907606" y="109167"/>
                  </a:lnTo>
                  <a:lnTo>
                    <a:pt x="905724" y="102278"/>
                  </a:lnTo>
                  <a:lnTo>
                    <a:pt x="905651" y="102012"/>
                  </a:lnTo>
                  <a:lnTo>
                    <a:pt x="904625" y="93847"/>
                  </a:lnTo>
                  <a:lnTo>
                    <a:pt x="983111" y="93847"/>
                  </a:lnTo>
                  <a:lnTo>
                    <a:pt x="983111" y="89154"/>
                  </a:lnTo>
                  <a:lnTo>
                    <a:pt x="982439" y="79248"/>
                  </a:lnTo>
                  <a:lnTo>
                    <a:pt x="905637" y="79248"/>
                  </a:lnTo>
                  <a:lnTo>
                    <a:pt x="906241" y="70347"/>
                  </a:lnTo>
                  <a:lnTo>
                    <a:pt x="906267" y="69951"/>
                  </a:lnTo>
                  <a:lnTo>
                    <a:pt x="909315" y="62727"/>
                  </a:lnTo>
                  <a:lnTo>
                    <a:pt x="920496" y="51816"/>
                  </a:lnTo>
                  <a:lnTo>
                    <a:pt x="927354" y="49011"/>
                  </a:lnTo>
                  <a:lnTo>
                    <a:pt x="969956" y="49011"/>
                  </a:lnTo>
                  <a:lnTo>
                    <a:pt x="969776" y="48768"/>
                  </a:lnTo>
                  <a:lnTo>
                    <a:pt x="962628" y="42448"/>
                  </a:lnTo>
                  <a:lnTo>
                    <a:pt x="954654" y="38042"/>
                  </a:lnTo>
                  <a:lnTo>
                    <a:pt x="945501" y="35317"/>
                  </a:lnTo>
                  <a:lnTo>
                    <a:pt x="945668" y="35317"/>
                  </a:lnTo>
                  <a:lnTo>
                    <a:pt x="935355" y="34411"/>
                  </a:lnTo>
                  <a:close/>
                </a:path>
                <a:path w="1199514" h="144779">
                  <a:moveTo>
                    <a:pt x="964179" y="107929"/>
                  </a:moveTo>
                  <a:lnTo>
                    <a:pt x="961485" y="115300"/>
                  </a:lnTo>
                  <a:lnTo>
                    <a:pt x="961394" y="115549"/>
                  </a:lnTo>
                  <a:lnTo>
                    <a:pt x="957834" y="121005"/>
                  </a:lnTo>
                  <a:lnTo>
                    <a:pt x="953130" y="124449"/>
                  </a:lnTo>
                  <a:lnTo>
                    <a:pt x="948558" y="127863"/>
                  </a:lnTo>
                  <a:lnTo>
                    <a:pt x="942975" y="129540"/>
                  </a:lnTo>
                  <a:lnTo>
                    <a:pt x="972532" y="129540"/>
                  </a:lnTo>
                  <a:lnTo>
                    <a:pt x="976345" y="124594"/>
                  </a:lnTo>
                  <a:lnTo>
                    <a:pt x="979937" y="117856"/>
                  </a:lnTo>
                  <a:lnTo>
                    <a:pt x="982599" y="110215"/>
                  </a:lnTo>
                  <a:lnTo>
                    <a:pt x="964179" y="107929"/>
                  </a:lnTo>
                  <a:close/>
                </a:path>
                <a:path w="1199514" h="144779">
                  <a:moveTo>
                    <a:pt x="969956" y="49011"/>
                  </a:moveTo>
                  <a:lnTo>
                    <a:pt x="944630" y="49011"/>
                  </a:lnTo>
                  <a:lnTo>
                    <a:pt x="951987" y="52425"/>
                  </a:lnTo>
                  <a:lnTo>
                    <a:pt x="957584" y="59283"/>
                  </a:lnTo>
                  <a:lnTo>
                    <a:pt x="961263" y="63733"/>
                  </a:lnTo>
                  <a:lnTo>
                    <a:pt x="963549" y="70347"/>
                  </a:lnTo>
                  <a:lnTo>
                    <a:pt x="964311" y="79248"/>
                  </a:lnTo>
                  <a:lnTo>
                    <a:pt x="982439" y="79248"/>
                  </a:lnTo>
                  <a:lnTo>
                    <a:pt x="982332" y="77661"/>
                  </a:lnTo>
                  <a:lnTo>
                    <a:pt x="982276" y="76838"/>
                  </a:lnTo>
                  <a:lnTo>
                    <a:pt x="979774" y="66000"/>
                  </a:lnTo>
                  <a:lnTo>
                    <a:pt x="975606" y="56642"/>
                  </a:lnTo>
                  <a:lnTo>
                    <a:pt x="969956" y="49011"/>
                  </a:lnTo>
                  <a:close/>
                </a:path>
                <a:path w="1199514" h="144779">
                  <a:moveTo>
                    <a:pt x="1020830" y="36697"/>
                  </a:moveTo>
                  <a:lnTo>
                    <a:pt x="1004828" y="36697"/>
                  </a:lnTo>
                  <a:lnTo>
                    <a:pt x="1004828" y="141853"/>
                  </a:lnTo>
                  <a:lnTo>
                    <a:pt x="1022604" y="141853"/>
                  </a:lnTo>
                  <a:lnTo>
                    <a:pt x="1022604" y="79248"/>
                  </a:lnTo>
                  <a:lnTo>
                    <a:pt x="1023615" y="72390"/>
                  </a:lnTo>
                  <a:lnTo>
                    <a:pt x="1038737" y="52821"/>
                  </a:lnTo>
                  <a:lnTo>
                    <a:pt x="1020830" y="52821"/>
                  </a:lnTo>
                  <a:lnTo>
                    <a:pt x="1020830" y="36697"/>
                  </a:lnTo>
                  <a:close/>
                </a:path>
                <a:path w="1199514" h="144779">
                  <a:moveTo>
                    <a:pt x="1049523" y="34411"/>
                  </a:moveTo>
                  <a:lnTo>
                    <a:pt x="1039368" y="34411"/>
                  </a:lnTo>
                  <a:lnTo>
                    <a:pt x="1035558" y="35539"/>
                  </a:lnTo>
                  <a:lnTo>
                    <a:pt x="1032129" y="37947"/>
                  </a:lnTo>
                  <a:lnTo>
                    <a:pt x="1028700" y="40233"/>
                  </a:lnTo>
                  <a:lnTo>
                    <a:pt x="1024890" y="45201"/>
                  </a:lnTo>
                  <a:lnTo>
                    <a:pt x="1020764" y="52821"/>
                  </a:lnTo>
                  <a:lnTo>
                    <a:pt x="1046988" y="52821"/>
                  </a:lnTo>
                  <a:lnTo>
                    <a:pt x="1051428" y="54102"/>
                  </a:lnTo>
                  <a:lnTo>
                    <a:pt x="1055751" y="56631"/>
                  </a:lnTo>
                  <a:lnTo>
                    <a:pt x="1061802" y="40233"/>
                  </a:lnTo>
                  <a:lnTo>
                    <a:pt x="1062046" y="40233"/>
                  </a:lnTo>
                  <a:lnTo>
                    <a:pt x="1055619" y="36301"/>
                  </a:lnTo>
                  <a:lnTo>
                    <a:pt x="1049523" y="34411"/>
                  </a:lnTo>
                  <a:close/>
                </a:path>
                <a:path w="1199514" h="144779">
                  <a:moveTo>
                    <a:pt x="1082552" y="107685"/>
                  </a:moveTo>
                  <a:lnTo>
                    <a:pt x="1064895" y="110490"/>
                  </a:lnTo>
                  <a:lnTo>
                    <a:pt x="1066897" y="118338"/>
                  </a:lnTo>
                  <a:lnTo>
                    <a:pt x="1069851" y="125158"/>
                  </a:lnTo>
                  <a:lnTo>
                    <a:pt x="1109853" y="144261"/>
                  </a:lnTo>
                  <a:lnTo>
                    <a:pt x="1118103" y="144261"/>
                  </a:lnTo>
                  <a:lnTo>
                    <a:pt x="1125474" y="142737"/>
                  </a:lnTo>
                  <a:lnTo>
                    <a:pt x="1138559" y="137007"/>
                  </a:lnTo>
                  <a:lnTo>
                    <a:pt x="1143512" y="132953"/>
                  </a:lnTo>
                  <a:lnTo>
                    <a:pt x="1145757" y="129540"/>
                  </a:lnTo>
                  <a:lnTo>
                    <a:pt x="1101602" y="129540"/>
                  </a:lnTo>
                  <a:lnTo>
                    <a:pt x="1095675" y="127863"/>
                  </a:lnTo>
                  <a:lnTo>
                    <a:pt x="1095386" y="127863"/>
                  </a:lnTo>
                  <a:lnTo>
                    <a:pt x="1090803" y="123931"/>
                  </a:lnTo>
                  <a:lnTo>
                    <a:pt x="1086231" y="120121"/>
                  </a:lnTo>
                  <a:lnTo>
                    <a:pt x="1083564" y="114787"/>
                  </a:lnTo>
                  <a:lnTo>
                    <a:pt x="1082552" y="107685"/>
                  </a:lnTo>
                  <a:close/>
                </a:path>
                <a:path w="1199514" h="144779">
                  <a:moveTo>
                    <a:pt x="1114806" y="34411"/>
                  </a:moveTo>
                  <a:lnTo>
                    <a:pt x="1101090" y="34411"/>
                  </a:lnTo>
                  <a:lnTo>
                    <a:pt x="1096005" y="35052"/>
                  </a:lnTo>
                  <a:lnTo>
                    <a:pt x="1067811" y="59923"/>
                  </a:lnTo>
                  <a:lnTo>
                    <a:pt x="1067811" y="69829"/>
                  </a:lnTo>
                  <a:lnTo>
                    <a:pt x="1069107" y="74157"/>
                  </a:lnTo>
                  <a:lnTo>
                    <a:pt x="1069217" y="74523"/>
                  </a:lnTo>
                  <a:lnTo>
                    <a:pt x="1120140" y="99822"/>
                  </a:lnTo>
                  <a:lnTo>
                    <a:pt x="1126236" y="101711"/>
                  </a:lnTo>
                  <a:lnTo>
                    <a:pt x="1128653" y="103357"/>
                  </a:lnTo>
                  <a:lnTo>
                    <a:pt x="1132082" y="105643"/>
                  </a:lnTo>
                  <a:lnTo>
                    <a:pt x="1133856" y="108813"/>
                  </a:lnTo>
                  <a:lnTo>
                    <a:pt x="1133856" y="117348"/>
                  </a:lnTo>
                  <a:lnTo>
                    <a:pt x="1131951" y="121279"/>
                  </a:lnTo>
                  <a:lnTo>
                    <a:pt x="1127891" y="124571"/>
                  </a:lnTo>
                  <a:lnTo>
                    <a:pt x="1123950" y="127863"/>
                  </a:lnTo>
                  <a:lnTo>
                    <a:pt x="1117854" y="129540"/>
                  </a:lnTo>
                  <a:lnTo>
                    <a:pt x="1145757" y="129540"/>
                  </a:lnTo>
                  <a:lnTo>
                    <a:pt x="1146860" y="127863"/>
                  </a:lnTo>
                  <a:lnTo>
                    <a:pt x="1150488" y="122529"/>
                  </a:lnTo>
                  <a:lnTo>
                    <a:pt x="1152026" y="117348"/>
                  </a:lnTo>
                  <a:lnTo>
                    <a:pt x="1152144" y="104881"/>
                  </a:lnTo>
                  <a:lnTo>
                    <a:pt x="1150751" y="99822"/>
                  </a:lnTo>
                  <a:lnTo>
                    <a:pt x="1101090" y="75681"/>
                  </a:lnTo>
                  <a:lnTo>
                    <a:pt x="1095887" y="74157"/>
                  </a:lnTo>
                  <a:lnTo>
                    <a:pt x="1085088" y="64891"/>
                  </a:lnTo>
                  <a:lnTo>
                    <a:pt x="1085088" y="58917"/>
                  </a:lnTo>
                  <a:lnTo>
                    <a:pt x="1086861" y="55747"/>
                  </a:lnTo>
                  <a:lnTo>
                    <a:pt x="1090290" y="53065"/>
                  </a:lnTo>
                  <a:lnTo>
                    <a:pt x="1093687" y="50535"/>
                  </a:lnTo>
                  <a:lnTo>
                    <a:pt x="1093342" y="50535"/>
                  </a:lnTo>
                  <a:lnTo>
                    <a:pt x="1099697" y="49011"/>
                  </a:lnTo>
                  <a:lnTo>
                    <a:pt x="1143120" y="49011"/>
                  </a:lnTo>
                  <a:lnTo>
                    <a:pt x="1142106" y="47609"/>
                  </a:lnTo>
                  <a:lnTo>
                    <a:pt x="1139058" y="43555"/>
                  </a:lnTo>
                  <a:lnTo>
                    <a:pt x="1134486" y="40233"/>
                  </a:lnTo>
                  <a:lnTo>
                    <a:pt x="1128272" y="37947"/>
                  </a:lnTo>
                  <a:lnTo>
                    <a:pt x="1122045" y="35539"/>
                  </a:lnTo>
                  <a:lnTo>
                    <a:pt x="1114806" y="34411"/>
                  </a:lnTo>
                  <a:close/>
                </a:path>
                <a:path w="1199514" h="144779">
                  <a:moveTo>
                    <a:pt x="1143120" y="49011"/>
                  </a:moveTo>
                  <a:lnTo>
                    <a:pt x="1114806" y="49011"/>
                  </a:lnTo>
                  <a:lnTo>
                    <a:pt x="1120140" y="50535"/>
                  </a:lnTo>
                  <a:lnTo>
                    <a:pt x="1127760" y="56631"/>
                  </a:lnTo>
                  <a:lnTo>
                    <a:pt x="1130046" y="60807"/>
                  </a:lnTo>
                  <a:lnTo>
                    <a:pt x="1130808" y="66294"/>
                  </a:lnTo>
                  <a:lnTo>
                    <a:pt x="1148202" y="63855"/>
                  </a:lnTo>
                  <a:lnTo>
                    <a:pt x="1147059" y="56997"/>
                  </a:lnTo>
                  <a:lnTo>
                    <a:pt x="1145036" y="51663"/>
                  </a:lnTo>
                  <a:lnTo>
                    <a:pt x="1143120" y="49011"/>
                  </a:lnTo>
                  <a:close/>
                </a:path>
                <a:path w="1199514" h="144779">
                  <a:moveTo>
                    <a:pt x="1199519" y="121523"/>
                  </a:moveTo>
                  <a:lnTo>
                    <a:pt x="1179195" y="121523"/>
                  </a:lnTo>
                  <a:lnTo>
                    <a:pt x="1179195" y="141835"/>
                  </a:lnTo>
                  <a:lnTo>
                    <a:pt x="1199519" y="141835"/>
                  </a:lnTo>
                  <a:lnTo>
                    <a:pt x="1199519" y="121523"/>
                  </a:lnTo>
                  <a:close/>
                </a:path>
              </a:pathLst>
            </a:custGeom>
            <a:solidFill>
              <a:srgbClr val="000000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027931" y="3330580"/>
              <a:ext cx="56515" cy="226060"/>
            </a:xfrm>
            <a:custGeom>
              <a:avLst/>
              <a:gdLst/>
              <a:ahLst/>
              <a:cxnLst/>
              <a:rect l="l" t="t" r="r" b="b"/>
              <a:pathLst>
                <a:path w="56514" h="226060">
                  <a:moveTo>
                    <a:pt x="56387" y="0"/>
                  </a:moveTo>
                  <a:lnTo>
                    <a:pt x="0" y="0"/>
                  </a:lnTo>
                  <a:lnTo>
                    <a:pt x="0" y="225551"/>
                  </a:lnTo>
                  <a:lnTo>
                    <a:pt x="56387" y="225551"/>
                  </a:lnTo>
                  <a:lnTo>
                    <a:pt x="56387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807195" y="4330700"/>
            <a:ext cx="6337300" cy="469900"/>
            <a:chOff x="807195" y="3702427"/>
            <a:chExt cx="6337300" cy="469900"/>
          </a:xfrm>
        </p:grpSpPr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7195" y="3702427"/>
              <a:ext cx="6336791" cy="22555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7195" y="3946267"/>
              <a:ext cx="3433571" cy="225551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240773" y="3946267"/>
              <a:ext cx="56515" cy="226060"/>
            </a:xfrm>
            <a:custGeom>
              <a:avLst/>
              <a:gdLst/>
              <a:ahLst/>
              <a:cxnLst/>
              <a:rect l="l" t="t" r="r" b="b"/>
              <a:pathLst>
                <a:path w="56514" h="226060">
                  <a:moveTo>
                    <a:pt x="56387" y="0"/>
                  </a:moveTo>
                  <a:lnTo>
                    <a:pt x="0" y="0"/>
                  </a:lnTo>
                  <a:lnTo>
                    <a:pt x="0" y="225551"/>
                  </a:lnTo>
                  <a:lnTo>
                    <a:pt x="56387" y="225551"/>
                  </a:lnTo>
                  <a:lnTo>
                    <a:pt x="56387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7589519" y="4419"/>
            <a:ext cx="4599940" cy="6790690"/>
            <a:chOff x="7589519" y="4419"/>
            <a:chExt cx="4599940" cy="6790690"/>
          </a:xfrm>
        </p:grpSpPr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89519" y="4419"/>
              <a:ext cx="4599432" cy="316486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89519" y="3169268"/>
              <a:ext cx="4599432" cy="36252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3" y="0"/>
            <a:ext cx="12189460" cy="6858000"/>
            <a:chOff x="1523" y="0"/>
            <a:chExt cx="1218946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3" y="0"/>
              <a:ext cx="12188951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004" y="7620"/>
              <a:ext cx="5772912" cy="241401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4" y="0"/>
              <a:ext cx="12189460" cy="6858000"/>
            </a:xfrm>
            <a:custGeom>
              <a:avLst/>
              <a:gdLst/>
              <a:ahLst/>
              <a:cxnLst/>
              <a:rect l="l" t="t" r="r" b="b"/>
              <a:pathLst>
                <a:path w="12189460" h="6858000">
                  <a:moveTo>
                    <a:pt x="12188952" y="0"/>
                  </a:moveTo>
                  <a:lnTo>
                    <a:pt x="11697576" y="0"/>
                  </a:lnTo>
                  <a:lnTo>
                    <a:pt x="11697576" y="491490"/>
                  </a:lnTo>
                  <a:lnTo>
                    <a:pt x="11697576" y="6366510"/>
                  </a:lnTo>
                  <a:lnTo>
                    <a:pt x="491299" y="6366510"/>
                  </a:lnTo>
                  <a:lnTo>
                    <a:pt x="491299" y="491490"/>
                  </a:lnTo>
                  <a:lnTo>
                    <a:pt x="11697576" y="491490"/>
                  </a:lnTo>
                  <a:lnTo>
                    <a:pt x="11697576" y="0"/>
                  </a:lnTo>
                  <a:lnTo>
                    <a:pt x="0" y="0"/>
                  </a:lnTo>
                  <a:lnTo>
                    <a:pt x="0" y="491490"/>
                  </a:lnTo>
                  <a:lnTo>
                    <a:pt x="0" y="6366510"/>
                  </a:lnTo>
                  <a:lnTo>
                    <a:pt x="0" y="6858000"/>
                  </a:lnTo>
                  <a:lnTo>
                    <a:pt x="12188952" y="6858000"/>
                  </a:lnTo>
                  <a:lnTo>
                    <a:pt x="12188952" y="6366700"/>
                  </a:lnTo>
                  <a:lnTo>
                    <a:pt x="12188952" y="6366510"/>
                  </a:lnTo>
                  <a:lnTo>
                    <a:pt x="12188952" y="491490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09542" y="863794"/>
            <a:ext cx="5772912" cy="633507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z="4000" b="0" spc="-10" dirty="0">
                <a:solidFill>
                  <a:schemeClr val="bg1"/>
                </a:solidFill>
                <a:latin typeface="Arial MT"/>
                <a:cs typeface="Arial MT"/>
              </a:rPr>
              <a:t>Business</a:t>
            </a:r>
            <a:r>
              <a:rPr sz="4000" b="0" spc="-1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4000" b="0" spc="-10" dirty="0">
                <a:solidFill>
                  <a:schemeClr val="bg1"/>
                </a:solidFill>
                <a:latin typeface="Arial MT"/>
                <a:cs typeface="Arial MT"/>
              </a:rPr>
              <a:t>Understanding</a:t>
            </a:r>
            <a:endParaRPr sz="40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7505" y="1676400"/>
            <a:ext cx="10876986" cy="4514697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469900" marR="345440" indent="-457200">
              <a:lnSpc>
                <a:spcPts val="1620"/>
              </a:lnSpc>
              <a:spcBef>
                <a:spcPts val="305"/>
              </a:spcBef>
              <a:buClr>
                <a:srgbClr val="E4DEF6"/>
              </a:buClr>
              <a:buSzPct val="80000"/>
              <a:buFont typeface="Wingdings"/>
              <a:buChar char=""/>
              <a:tabLst>
                <a:tab pos="469900" algn="l"/>
              </a:tabLst>
            </a:pP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The</a:t>
            </a:r>
            <a:r>
              <a:rPr sz="1600" spc="5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case</a:t>
            </a:r>
            <a:r>
              <a:rPr sz="1600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study</a:t>
            </a:r>
            <a:r>
              <a:rPr sz="1600" spc="-10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is</a:t>
            </a:r>
            <a:r>
              <a:rPr sz="1600" spc="15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about</a:t>
            </a:r>
            <a:r>
              <a:rPr sz="1600" spc="-5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a</a:t>
            </a:r>
            <a:r>
              <a:rPr sz="1600" spc="10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consumer</a:t>
            </a:r>
            <a:r>
              <a:rPr sz="1600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finance</a:t>
            </a:r>
            <a:r>
              <a:rPr sz="1600" spc="-15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company</a:t>
            </a:r>
            <a:r>
              <a:rPr sz="1600" spc="-5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that</a:t>
            </a:r>
            <a:r>
              <a:rPr sz="1600" spc="-5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lends</a:t>
            </a:r>
            <a:r>
              <a:rPr sz="1600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+mj-lt"/>
                <a:cs typeface="Arial MT"/>
              </a:rPr>
              <a:t>various</a:t>
            </a:r>
            <a:r>
              <a:rPr sz="1600" spc="-10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types</a:t>
            </a:r>
            <a:r>
              <a:rPr sz="1600" spc="10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of</a:t>
            </a:r>
            <a:r>
              <a:rPr sz="1600" spc="15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loans</a:t>
            </a:r>
            <a:r>
              <a:rPr sz="1600" spc="5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to</a:t>
            </a:r>
            <a:r>
              <a:rPr sz="1600" spc="15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urban</a:t>
            </a:r>
            <a:r>
              <a:rPr sz="1600" spc="5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+mj-lt"/>
                <a:cs typeface="Arial MT"/>
              </a:rPr>
              <a:t>customers.</a:t>
            </a:r>
            <a:endParaRPr lang="en-IN" sz="1600" spc="-10" dirty="0">
              <a:solidFill>
                <a:srgbClr val="FFFFFF"/>
              </a:solidFill>
              <a:latin typeface="+mj-lt"/>
              <a:cs typeface="Arial MT"/>
            </a:endParaRPr>
          </a:p>
          <a:p>
            <a:pPr marL="469900" marR="345440" indent="-457200">
              <a:lnSpc>
                <a:spcPts val="1620"/>
              </a:lnSpc>
              <a:spcBef>
                <a:spcPts val="305"/>
              </a:spcBef>
              <a:buClr>
                <a:srgbClr val="E4DEF6"/>
              </a:buClr>
              <a:buSzPct val="80000"/>
              <a:buFont typeface="Wingdings"/>
              <a:buChar char=""/>
              <a:tabLst>
                <a:tab pos="469900" algn="l"/>
              </a:tabLst>
            </a:pPr>
            <a:endParaRPr sz="1600" dirty="0">
              <a:latin typeface="+mj-lt"/>
              <a:cs typeface="Arial MT"/>
            </a:endParaRPr>
          </a:p>
          <a:p>
            <a:pPr marL="469900" marR="299720" indent="-457200">
              <a:lnSpc>
                <a:spcPts val="1620"/>
              </a:lnSpc>
              <a:spcBef>
                <a:spcPts val="994"/>
              </a:spcBef>
              <a:buClr>
                <a:srgbClr val="E4DEF6"/>
              </a:buClr>
              <a:buSzPct val="80000"/>
              <a:buFont typeface="Wingdings"/>
              <a:buChar char=""/>
              <a:tabLst>
                <a:tab pos="469900" algn="l"/>
              </a:tabLst>
            </a:pP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The</a:t>
            </a:r>
            <a:r>
              <a:rPr sz="1600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company</a:t>
            </a:r>
            <a:r>
              <a:rPr sz="1600" spc="-10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needs</a:t>
            </a:r>
            <a:r>
              <a:rPr sz="1600" spc="-10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to</a:t>
            </a:r>
            <a:r>
              <a:rPr sz="1600" spc="-5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use</a:t>
            </a:r>
            <a:r>
              <a:rPr sz="1600" spc="5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EDA</a:t>
            </a:r>
            <a:r>
              <a:rPr sz="1600" spc="-70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to</a:t>
            </a:r>
            <a:r>
              <a:rPr sz="1600" spc="-5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analyse</a:t>
            </a:r>
            <a:r>
              <a:rPr sz="1600" spc="10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loan</a:t>
            </a:r>
            <a:r>
              <a:rPr sz="1600" spc="5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application</a:t>
            </a:r>
            <a:r>
              <a:rPr sz="1600" spc="-20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patterns</a:t>
            </a:r>
            <a:r>
              <a:rPr sz="1600" spc="-30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+mj-lt"/>
                <a:cs typeface="Arial MT"/>
              </a:rPr>
              <a:t>and</a:t>
            </a:r>
            <a:r>
              <a:rPr sz="1600" spc="-25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make</a:t>
            </a:r>
            <a:r>
              <a:rPr sz="1600" spc="5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sure</a:t>
            </a:r>
            <a:r>
              <a:rPr sz="1600" spc="-5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that</a:t>
            </a:r>
            <a:r>
              <a:rPr sz="1600" spc="-15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only</a:t>
            </a:r>
            <a:r>
              <a:rPr sz="1600" spc="10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applicants</a:t>
            </a:r>
            <a:r>
              <a:rPr sz="1600" spc="-15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who</a:t>
            </a:r>
            <a:r>
              <a:rPr sz="1600" spc="25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are</a:t>
            </a:r>
            <a:r>
              <a:rPr sz="1600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likely</a:t>
            </a:r>
            <a:r>
              <a:rPr sz="1600" spc="10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to</a:t>
            </a:r>
            <a:r>
              <a:rPr sz="1600" spc="-5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repay</a:t>
            </a:r>
            <a:r>
              <a:rPr sz="1600" spc="-5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the</a:t>
            </a:r>
            <a:r>
              <a:rPr sz="1600" spc="5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loan</a:t>
            </a:r>
            <a:r>
              <a:rPr sz="1600" spc="-5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+mj-lt"/>
                <a:cs typeface="Arial MT"/>
              </a:rPr>
              <a:t>are</a:t>
            </a:r>
            <a:r>
              <a:rPr sz="1600" spc="-25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+mj-lt"/>
                <a:cs typeface="Arial MT"/>
              </a:rPr>
              <a:t>approved.</a:t>
            </a:r>
            <a:endParaRPr lang="en-IN" sz="1600" spc="-10" dirty="0">
              <a:solidFill>
                <a:srgbClr val="FFFFFF"/>
              </a:solidFill>
              <a:latin typeface="+mj-lt"/>
              <a:cs typeface="Arial MT"/>
            </a:endParaRPr>
          </a:p>
          <a:p>
            <a:pPr marL="469900" marR="299720" indent="-457200">
              <a:lnSpc>
                <a:spcPts val="1620"/>
              </a:lnSpc>
              <a:spcBef>
                <a:spcPts val="994"/>
              </a:spcBef>
              <a:buClr>
                <a:srgbClr val="E4DEF6"/>
              </a:buClr>
              <a:buSzPct val="80000"/>
              <a:buFont typeface="Wingdings"/>
              <a:buChar char=""/>
              <a:tabLst>
                <a:tab pos="469900" algn="l"/>
              </a:tabLst>
            </a:pPr>
            <a:endParaRPr sz="1600" dirty="0">
              <a:latin typeface="+mj-lt"/>
              <a:cs typeface="Arial MT"/>
            </a:endParaRPr>
          </a:p>
          <a:p>
            <a:pPr marL="469900" marR="5080" indent="-457200">
              <a:lnSpc>
                <a:spcPts val="1620"/>
              </a:lnSpc>
              <a:spcBef>
                <a:spcPts val="994"/>
              </a:spcBef>
              <a:buClr>
                <a:srgbClr val="E4DEF6"/>
              </a:buClr>
              <a:buSzPct val="80000"/>
              <a:buFont typeface="Wingdings"/>
              <a:buChar char=""/>
              <a:tabLst>
                <a:tab pos="469900" algn="l"/>
              </a:tabLst>
            </a:pP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Two</a:t>
            </a:r>
            <a:r>
              <a:rPr sz="1600" spc="10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types</a:t>
            </a:r>
            <a:r>
              <a:rPr sz="1600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of</a:t>
            </a:r>
            <a:r>
              <a:rPr sz="1600" spc="-5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risks</a:t>
            </a:r>
            <a:r>
              <a:rPr sz="1600" spc="-30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are</a:t>
            </a:r>
            <a:r>
              <a:rPr sz="1600" spc="5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associated</a:t>
            </a:r>
            <a:r>
              <a:rPr sz="1600" spc="-40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with</a:t>
            </a:r>
            <a:r>
              <a:rPr sz="1600" spc="15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loan</a:t>
            </a:r>
            <a:r>
              <a:rPr sz="1600" spc="-5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approval:</a:t>
            </a:r>
            <a:r>
              <a:rPr sz="1600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not</a:t>
            </a:r>
            <a:r>
              <a:rPr sz="1600" spc="-20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approving</a:t>
            </a:r>
            <a:r>
              <a:rPr sz="1600" spc="-5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a</a:t>
            </a:r>
            <a:r>
              <a:rPr sz="1600" spc="5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loan</a:t>
            </a:r>
            <a:r>
              <a:rPr sz="1600" spc="-10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+mj-lt"/>
                <a:cs typeface="Arial MT"/>
              </a:rPr>
              <a:t>to</a:t>
            </a:r>
            <a:r>
              <a:rPr sz="1600" spc="-25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someone</a:t>
            </a:r>
            <a:r>
              <a:rPr sz="1600" spc="-10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who</a:t>
            </a:r>
            <a:r>
              <a:rPr sz="1600" spc="25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can</a:t>
            </a:r>
            <a:r>
              <a:rPr sz="1600" spc="-5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repay</a:t>
            </a:r>
            <a:r>
              <a:rPr sz="1600" spc="-10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it</a:t>
            </a:r>
            <a:r>
              <a:rPr sz="1600" spc="5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results</a:t>
            </a:r>
            <a:r>
              <a:rPr sz="1600" spc="-20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in</a:t>
            </a:r>
            <a:r>
              <a:rPr sz="1600" spc="10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a</a:t>
            </a:r>
            <a:r>
              <a:rPr sz="1600" spc="5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loss</a:t>
            </a:r>
            <a:r>
              <a:rPr sz="1600" spc="5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of</a:t>
            </a:r>
            <a:r>
              <a:rPr sz="1600" spc="-10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business,</a:t>
            </a:r>
            <a:r>
              <a:rPr sz="1600" spc="-20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while</a:t>
            </a:r>
            <a:r>
              <a:rPr sz="1600" spc="20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approving</a:t>
            </a:r>
            <a:r>
              <a:rPr sz="1600" spc="5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+mj-lt"/>
                <a:cs typeface="Arial MT"/>
              </a:rPr>
              <a:t>a</a:t>
            </a:r>
            <a:r>
              <a:rPr sz="1600" spc="-50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loan</a:t>
            </a:r>
            <a:r>
              <a:rPr sz="1600" spc="10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to</a:t>
            </a:r>
            <a:r>
              <a:rPr sz="1600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someone</a:t>
            </a:r>
            <a:r>
              <a:rPr sz="1600" spc="5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who</a:t>
            </a:r>
            <a:r>
              <a:rPr sz="1600" spc="30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is</a:t>
            </a:r>
            <a:r>
              <a:rPr sz="1600" spc="15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likely</a:t>
            </a:r>
            <a:r>
              <a:rPr sz="1600" spc="15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to</a:t>
            </a:r>
            <a:r>
              <a:rPr sz="1600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default</a:t>
            </a:r>
            <a:r>
              <a:rPr sz="1600" spc="5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results</a:t>
            </a:r>
            <a:r>
              <a:rPr sz="1600" spc="-15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in</a:t>
            </a:r>
            <a:r>
              <a:rPr sz="1600" spc="20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a</a:t>
            </a:r>
            <a:r>
              <a:rPr sz="1600" spc="10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financial</a:t>
            </a:r>
            <a:r>
              <a:rPr sz="1600" spc="-5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loss</a:t>
            </a:r>
            <a:r>
              <a:rPr sz="1600" spc="5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for</a:t>
            </a:r>
            <a:r>
              <a:rPr sz="1600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+mj-lt"/>
                <a:cs typeface="Arial MT"/>
              </a:rPr>
              <a:t>the</a:t>
            </a:r>
            <a:r>
              <a:rPr sz="1600" spc="-25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+mj-lt"/>
                <a:cs typeface="Arial MT"/>
              </a:rPr>
              <a:t>company.</a:t>
            </a:r>
            <a:endParaRPr lang="en-IN" sz="1600" spc="-10" dirty="0">
              <a:solidFill>
                <a:srgbClr val="FFFFFF"/>
              </a:solidFill>
              <a:latin typeface="+mj-lt"/>
              <a:cs typeface="Arial MT"/>
            </a:endParaRPr>
          </a:p>
          <a:p>
            <a:pPr marL="469900" marR="5080" indent="-457200">
              <a:lnSpc>
                <a:spcPts val="1620"/>
              </a:lnSpc>
              <a:spcBef>
                <a:spcPts val="994"/>
              </a:spcBef>
              <a:buClr>
                <a:srgbClr val="E4DEF6"/>
              </a:buClr>
              <a:buSzPct val="80000"/>
              <a:buFont typeface="Wingdings"/>
              <a:buChar char=""/>
              <a:tabLst>
                <a:tab pos="469900" algn="l"/>
              </a:tabLst>
            </a:pPr>
            <a:endParaRPr sz="1600" dirty="0">
              <a:latin typeface="+mj-lt"/>
              <a:cs typeface="Arial MT"/>
            </a:endParaRPr>
          </a:p>
          <a:p>
            <a:pPr marL="469900" marR="190500" indent="-457200">
              <a:lnSpc>
                <a:spcPts val="1620"/>
              </a:lnSpc>
              <a:spcBef>
                <a:spcPts val="1010"/>
              </a:spcBef>
              <a:buClr>
                <a:srgbClr val="E4DEF6"/>
              </a:buClr>
              <a:buSzPct val="80000"/>
              <a:buFont typeface="Wingdings"/>
              <a:buChar char=""/>
              <a:tabLst>
                <a:tab pos="469900" algn="l"/>
              </a:tabLst>
            </a:pP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The</a:t>
            </a:r>
            <a:r>
              <a:rPr sz="1600" spc="-10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loan</a:t>
            </a:r>
            <a:r>
              <a:rPr sz="1600" spc="-5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application</a:t>
            </a:r>
            <a:r>
              <a:rPr sz="1600" spc="-25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data</a:t>
            </a:r>
            <a:r>
              <a:rPr sz="1600" spc="-15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contains</a:t>
            </a:r>
            <a:r>
              <a:rPr sz="1600" spc="-30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information</a:t>
            </a:r>
            <a:r>
              <a:rPr sz="1600" spc="-10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about</a:t>
            </a:r>
            <a:r>
              <a:rPr sz="1600" spc="-20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clients</a:t>
            </a:r>
            <a:r>
              <a:rPr sz="1600" spc="-25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who</a:t>
            </a:r>
            <a:r>
              <a:rPr sz="1600" spc="20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have</a:t>
            </a:r>
            <a:r>
              <a:rPr sz="1600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+mj-lt"/>
                <a:cs typeface="Arial MT"/>
              </a:rPr>
              <a:t>had</a:t>
            </a:r>
            <a:r>
              <a:rPr sz="1600" spc="-25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payment</a:t>
            </a:r>
            <a:r>
              <a:rPr sz="1600" spc="10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difficulties</a:t>
            </a:r>
            <a:r>
              <a:rPr sz="1600" spc="-30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in</a:t>
            </a:r>
            <a:r>
              <a:rPr sz="1600" spc="5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the</a:t>
            </a:r>
            <a:r>
              <a:rPr sz="1600" spc="-5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past,</a:t>
            </a:r>
            <a:r>
              <a:rPr sz="1600" spc="-5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and</a:t>
            </a:r>
            <a:r>
              <a:rPr sz="1600" spc="-10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those</a:t>
            </a:r>
            <a:r>
              <a:rPr sz="1600" spc="-5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who</a:t>
            </a:r>
            <a:r>
              <a:rPr sz="1600" spc="20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have</a:t>
            </a:r>
            <a:r>
              <a:rPr sz="1600" spc="15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+mj-lt"/>
                <a:cs typeface="Arial MT"/>
              </a:rPr>
              <a:t>not.</a:t>
            </a:r>
            <a:endParaRPr lang="en-IN" sz="1600" spc="-20" dirty="0">
              <a:solidFill>
                <a:srgbClr val="FFFFFF"/>
              </a:solidFill>
              <a:latin typeface="+mj-lt"/>
              <a:cs typeface="Arial MT"/>
            </a:endParaRPr>
          </a:p>
          <a:p>
            <a:pPr marL="469900" marR="190500" indent="-457200">
              <a:lnSpc>
                <a:spcPts val="1620"/>
              </a:lnSpc>
              <a:spcBef>
                <a:spcPts val="1010"/>
              </a:spcBef>
              <a:buClr>
                <a:srgbClr val="E4DEF6"/>
              </a:buClr>
              <a:buSzPct val="80000"/>
              <a:buFont typeface="Wingdings"/>
              <a:buChar char=""/>
              <a:tabLst>
                <a:tab pos="469900" algn="l"/>
              </a:tabLst>
            </a:pPr>
            <a:endParaRPr sz="1600" dirty="0">
              <a:latin typeface="+mj-lt"/>
              <a:cs typeface="Arial MT"/>
            </a:endParaRPr>
          </a:p>
          <a:p>
            <a:pPr marL="469900" marR="54610" indent="-457200">
              <a:lnSpc>
                <a:spcPts val="1620"/>
              </a:lnSpc>
              <a:spcBef>
                <a:spcPts val="1000"/>
              </a:spcBef>
              <a:buClr>
                <a:srgbClr val="E4DEF6"/>
              </a:buClr>
              <a:buSzPct val="80000"/>
              <a:buFont typeface="Wingdings"/>
              <a:buChar char=""/>
              <a:tabLst>
                <a:tab pos="469900" algn="l"/>
              </a:tabLst>
            </a:pP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When</a:t>
            </a:r>
            <a:r>
              <a:rPr sz="1600" spc="-25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a</a:t>
            </a:r>
            <a:r>
              <a:rPr sz="1600" spc="25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client</a:t>
            </a:r>
            <a:r>
              <a:rPr sz="1600" spc="-5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applies</a:t>
            </a:r>
            <a:r>
              <a:rPr sz="1600" spc="5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for</a:t>
            </a:r>
            <a:r>
              <a:rPr sz="1600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a</a:t>
            </a:r>
            <a:r>
              <a:rPr sz="1600" spc="15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loan,</a:t>
            </a:r>
            <a:r>
              <a:rPr sz="1600" spc="10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there</a:t>
            </a:r>
            <a:r>
              <a:rPr sz="1600" spc="-5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are</a:t>
            </a:r>
            <a:r>
              <a:rPr sz="1600" spc="15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four</a:t>
            </a:r>
            <a:r>
              <a:rPr sz="1600" spc="5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possible</a:t>
            </a:r>
            <a:r>
              <a:rPr sz="1600" spc="5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decisions</a:t>
            </a:r>
            <a:r>
              <a:rPr sz="1600" spc="-10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that</a:t>
            </a:r>
            <a:r>
              <a:rPr sz="1600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+mj-lt"/>
                <a:cs typeface="Arial MT"/>
              </a:rPr>
              <a:t>could</a:t>
            </a:r>
            <a:r>
              <a:rPr sz="1600" spc="-10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be</a:t>
            </a:r>
            <a:r>
              <a:rPr sz="1600" spc="5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made</a:t>
            </a:r>
            <a:r>
              <a:rPr sz="1600" spc="5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by</a:t>
            </a:r>
            <a:r>
              <a:rPr sz="1600" spc="10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the</a:t>
            </a:r>
            <a:r>
              <a:rPr sz="1600" spc="-5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client</a:t>
            </a:r>
            <a:r>
              <a:rPr sz="1600" spc="-5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or</a:t>
            </a:r>
            <a:r>
              <a:rPr sz="1600" spc="5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the</a:t>
            </a:r>
            <a:r>
              <a:rPr sz="1600" spc="-5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+mj-lt"/>
                <a:cs typeface="Arial MT"/>
              </a:rPr>
              <a:t>company:</a:t>
            </a:r>
            <a:r>
              <a:rPr sz="1600" spc="-70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Approved,</a:t>
            </a:r>
            <a:r>
              <a:rPr sz="1600" spc="15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Cancelled,</a:t>
            </a:r>
            <a:r>
              <a:rPr sz="1600" spc="-5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Refused,</a:t>
            </a:r>
            <a:r>
              <a:rPr sz="1600" spc="-20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+mj-lt"/>
                <a:cs typeface="Arial MT"/>
              </a:rPr>
              <a:t>and</a:t>
            </a:r>
            <a:r>
              <a:rPr sz="1600" spc="-25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Unused</a:t>
            </a:r>
            <a:r>
              <a:rPr sz="1600" spc="-15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+mj-lt"/>
                <a:cs typeface="Arial MT"/>
              </a:rPr>
              <a:t>offer.</a:t>
            </a:r>
            <a:endParaRPr lang="en-IN" sz="1600" spc="-10" dirty="0">
              <a:solidFill>
                <a:srgbClr val="FFFFFF"/>
              </a:solidFill>
              <a:latin typeface="+mj-lt"/>
              <a:cs typeface="Arial MT"/>
            </a:endParaRPr>
          </a:p>
          <a:p>
            <a:pPr marL="469900" marR="54610" indent="-457200">
              <a:lnSpc>
                <a:spcPts val="1620"/>
              </a:lnSpc>
              <a:spcBef>
                <a:spcPts val="1000"/>
              </a:spcBef>
              <a:buClr>
                <a:srgbClr val="E4DEF6"/>
              </a:buClr>
              <a:buSzPct val="80000"/>
              <a:buFont typeface="Wingdings"/>
              <a:buChar char=""/>
              <a:tabLst>
                <a:tab pos="469900" algn="l"/>
              </a:tabLst>
            </a:pPr>
            <a:endParaRPr sz="1600" dirty="0">
              <a:latin typeface="+mj-lt"/>
              <a:cs typeface="Arial MT"/>
            </a:endParaRPr>
          </a:p>
          <a:p>
            <a:pPr marL="469265" indent="-456565">
              <a:lnSpc>
                <a:spcPts val="1710"/>
              </a:lnSpc>
              <a:spcBef>
                <a:spcPts val="790"/>
              </a:spcBef>
              <a:buClr>
                <a:srgbClr val="E4DEF6"/>
              </a:buClr>
              <a:buSzPct val="80000"/>
              <a:buFont typeface="Wingdings"/>
              <a:buChar char=""/>
              <a:tabLst>
                <a:tab pos="469265" algn="l"/>
              </a:tabLst>
            </a:pP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The</a:t>
            </a:r>
            <a:r>
              <a:rPr sz="1600" spc="5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goal</a:t>
            </a:r>
            <a:r>
              <a:rPr sz="1600" spc="10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of</a:t>
            </a:r>
            <a:r>
              <a:rPr sz="1600" spc="-10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the</a:t>
            </a:r>
            <a:r>
              <a:rPr sz="1600" spc="10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EDA</a:t>
            </a:r>
            <a:r>
              <a:rPr sz="1600" spc="-65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is</a:t>
            </a:r>
            <a:r>
              <a:rPr sz="1600" spc="15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to</a:t>
            </a:r>
            <a:r>
              <a:rPr sz="1600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understand</a:t>
            </a:r>
            <a:r>
              <a:rPr sz="1600" spc="-20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how</a:t>
            </a:r>
            <a:r>
              <a:rPr sz="1600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different</a:t>
            </a:r>
            <a:r>
              <a:rPr sz="1600" spc="-25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consumer</a:t>
            </a:r>
            <a:r>
              <a:rPr sz="1600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and</a:t>
            </a:r>
            <a:r>
              <a:rPr sz="1600" spc="-5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+mj-lt"/>
                <a:cs typeface="Arial MT"/>
              </a:rPr>
              <a:t>loan</a:t>
            </a:r>
            <a:endParaRPr sz="1600" dirty="0">
              <a:latin typeface="+mj-lt"/>
              <a:cs typeface="Arial MT"/>
            </a:endParaRPr>
          </a:p>
          <a:p>
            <a:pPr marL="469900">
              <a:lnSpc>
                <a:spcPts val="1710"/>
              </a:lnSpc>
            </a:pP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attributes</a:t>
            </a:r>
            <a:r>
              <a:rPr sz="1600" spc="-30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affect</a:t>
            </a:r>
            <a:r>
              <a:rPr sz="1600" spc="-35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the</a:t>
            </a:r>
            <a:r>
              <a:rPr sz="1600" spc="5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likelihood</a:t>
            </a:r>
            <a:r>
              <a:rPr sz="1600" spc="-10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+mj-lt"/>
                <a:cs typeface="Arial MT"/>
              </a:rPr>
              <a:t>of</a:t>
            </a:r>
            <a:r>
              <a:rPr sz="1600" spc="5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+mj-lt"/>
                <a:cs typeface="Arial MT"/>
              </a:rPr>
              <a:t>default.</a:t>
            </a:r>
            <a:endParaRPr sz="1600" dirty="0">
              <a:latin typeface="+mj-l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8050" y="638627"/>
            <a:ext cx="50622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1100AE"/>
                </a:solidFill>
                <a:latin typeface="Arial MT"/>
                <a:cs typeface="Arial MT"/>
              </a:rPr>
              <a:t>Business</a:t>
            </a:r>
            <a:r>
              <a:rPr sz="4400" b="0" spc="95" dirty="0">
                <a:solidFill>
                  <a:srgbClr val="1100AE"/>
                </a:solidFill>
                <a:latin typeface="Times New Roman"/>
                <a:cs typeface="Times New Roman"/>
              </a:rPr>
              <a:t> </a:t>
            </a:r>
            <a:r>
              <a:rPr sz="4400" b="0" spc="-10" dirty="0">
                <a:solidFill>
                  <a:srgbClr val="1100AE"/>
                </a:solidFill>
                <a:latin typeface="Arial MT"/>
                <a:cs typeface="Arial MT"/>
              </a:rPr>
              <a:t>Objectives</a:t>
            </a:r>
            <a:endParaRPr sz="4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5500" y="1469893"/>
            <a:ext cx="10012680" cy="478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The</a:t>
            </a:r>
            <a:r>
              <a:rPr sz="2400" spc="15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goal</a:t>
            </a:r>
            <a:r>
              <a:rPr sz="2400" spc="35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of</a:t>
            </a:r>
            <a:r>
              <a:rPr sz="2400" spc="25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this</a:t>
            </a:r>
            <a:r>
              <a:rPr sz="2400" spc="30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case</a:t>
            </a:r>
            <a:r>
              <a:rPr sz="2400" spc="30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study</a:t>
            </a:r>
            <a:r>
              <a:rPr sz="2400" spc="15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is</a:t>
            </a:r>
            <a:r>
              <a:rPr sz="2400" spc="30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to</a:t>
            </a:r>
            <a:r>
              <a:rPr sz="2400" spc="25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find</a:t>
            </a:r>
            <a:r>
              <a:rPr sz="2400" spc="20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out</a:t>
            </a:r>
            <a:r>
              <a:rPr sz="2400" spc="35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if</a:t>
            </a:r>
            <a:r>
              <a:rPr sz="2400" spc="20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a</a:t>
            </a:r>
            <a:r>
              <a:rPr sz="2400" spc="30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client</a:t>
            </a:r>
            <a:r>
              <a:rPr sz="2400" spc="40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may</a:t>
            </a:r>
            <a:r>
              <a:rPr sz="2400" spc="20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have</a:t>
            </a:r>
            <a:r>
              <a:rPr sz="2400" spc="20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58D74"/>
                </a:solidFill>
                <a:latin typeface="Arial MT"/>
                <a:cs typeface="Arial MT"/>
              </a:rPr>
              <a:t>trouble</a:t>
            </a:r>
            <a:r>
              <a:rPr sz="2400" spc="-10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paying</a:t>
            </a:r>
            <a:r>
              <a:rPr sz="2400" spc="15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their</a:t>
            </a:r>
            <a:r>
              <a:rPr sz="2400" spc="5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loan</a:t>
            </a:r>
            <a:r>
              <a:rPr sz="2400" spc="5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installments,</a:t>
            </a:r>
            <a:r>
              <a:rPr sz="2400" spc="20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and</a:t>
            </a:r>
            <a:r>
              <a:rPr sz="2400" spc="-10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to</a:t>
            </a:r>
            <a:r>
              <a:rPr sz="2400" spc="-5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use</a:t>
            </a:r>
            <a:r>
              <a:rPr sz="2400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this</a:t>
            </a:r>
            <a:r>
              <a:rPr sz="2400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information</a:t>
            </a:r>
            <a:r>
              <a:rPr sz="2400" spc="5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to</a:t>
            </a:r>
            <a:r>
              <a:rPr sz="2400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158D74"/>
                </a:solidFill>
                <a:latin typeface="Arial MT"/>
                <a:cs typeface="Arial MT"/>
              </a:rPr>
              <a:t>make</a:t>
            </a:r>
            <a:r>
              <a:rPr sz="2400" spc="-20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decisions</a:t>
            </a:r>
            <a:r>
              <a:rPr sz="2400" spc="30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such</a:t>
            </a:r>
            <a:r>
              <a:rPr sz="2400" spc="-5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as</a:t>
            </a:r>
            <a:r>
              <a:rPr sz="2400" spc="-10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whether</a:t>
            </a:r>
            <a:r>
              <a:rPr sz="2400" spc="10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to</a:t>
            </a:r>
            <a:r>
              <a:rPr sz="2400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deny</a:t>
            </a:r>
            <a:r>
              <a:rPr sz="2400" spc="5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the</a:t>
            </a:r>
            <a:r>
              <a:rPr sz="2400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loan,</a:t>
            </a:r>
            <a:r>
              <a:rPr sz="2400" spc="15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reduce</a:t>
            </a:r>
            <a:r>
              <a:rPr sz="2400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the</a:t>
            </a:r>
            <a:r>
              <a:rPr sz="2400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loan</a:t>
            </a:r>
            <a:r>
              <a:rPr sz="2400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amount,</a:t>
            </a:r>
            <a:r>
              <a:rPr sz="2400" spc="5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158D74"/>
                </a:solidFill>
                <a:latin typeface="Arial MT"/>
                <a:cs typeface="Arial MT"/>
              </a:rPr>
              <a:t>or</a:t>
            </a:r>
            <a:r>
              <a:rPr sz="2400" spc="-25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charge</a:t>
            </a:r>
            <a:r>
              <a:rPr sz="2400" spc="10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a</a:t>
            </a:r>
            <a:r>
              <a:rPr sz="2400" spc="-5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higher</a:t>
            </a:r>
            <a:r>
              <a:rPr sz="2400" spc="25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interest</a:t>
            </a:r>
            <a:r>
              <a:rPr sz="2400" spc="5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58D74"/>
                </a:solidFill>
                <a:latin typeface="Arial MT"/>
                <a:cs typeface="Arial MT"/>
              </a:rPr>
              <a:t>rate.</a:t>
            </a:r>
            <a:endParaRPr sz="2400">
              <a:latin typeface="Arial MT"/>
              <a:cs typeface="Arial MT"/>
            </a:endParaRPr>
          </a:p>
          <a:p>
            <a:pPr marL="355600" marR="37465" indent="-343535">
              <a:lnSpc>
                <a:spcPct val="100000"/>
              </a:lnSpc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The</a:t>
            </a:r>
            <a:r>
              <a:rPr sz="2400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company</a:t>
            </a:r>
            <a:r>
              <a:rPr sz="2400" spc="25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wants</a:t>
            </a:r>
            <a:r>
              <a:rPr sz="2400" spc="15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to</a:t>
            </a:r>
            <a:r>
              <a:rPr sz="2400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identify</a:t>
            </a:r>
            <a:r>
              <a:rPr sz="2400" spc="15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patterns</a:t>
            </a:r>
            <a:r>
              <a:rPr sz="2400" spc="5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that</a:t>
            </a:r>
            <a:r>
              <a:rPr sz="2400" spc="15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can</a:t>
            </a:r>
            <a:r>
              <a:rPr sz="2400" spc="10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help</a:t>
            </a:r>
            <a:r>
              <a:rPr sz="2400" spc="20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them</a:t>
            </a:r>
            <a:r>
              <a:rPr sz="2400" spc="20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58D74"/>
                </a:solidFill>
                <a:latin typeface="Arial MT"/>
                <a:cs typeface="Arial MT"/>
              </a:rPr>
              <a:t>distinguish</a:t>
            </a:r>
            <a:r>
              <a:rPr sz="2400" spc="-10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between</a:t>
            </a:r>
            <a:r>
              <a:rPr sz="2400" spc="5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clients</a:t>
            </a:r>
            <a:r>
              <a:rPr sz="2400" spc="20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who</a:t>
            </a:r>
            <a:r>
              <a:rPr sz="2400" spc="10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are</a:t>
            </a:r>
            <a:r>
              <a:rPr sz="2400" spc="5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likely</a:t>
            </a:r>
            <a:r>
              <a:rPr sz="2400" spc="25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to</a:t>
            </a:r>
            <a:r>
              <a:rPr sz="2400" spc="5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pay</a:t>
            </a:r>
            <a:r>
              <a:rPr sz="2400" spc="5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back</a:t>
            </a:r>
            <a:r>
              <a:rPr sz="2400" spc="5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their</a:t>
            </a:r>
            <a:r>
              <a:rPr sz="2400" spc="10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loan</a:t>
            </a:r>
            <a:r>
              <a:rPr sz="2400" spc="15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and</a:t>
            </a:r>
            <a:r>
              <a:rPr sz="2400" spc="5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those</a:t>
            </a:r>
            <a:r>
              <a:rPr sz="2400" spc="5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who</a:t>
            </a:r>
            <a:r>
              <a:rPr sz="2400" spc="15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158D74"/>
                </a:solidFill>
                <a:latin typeface="Arial MT"/>
                <a:cs typeface="Arial MT"/>
              </a:rPr>
              <a:t>are</a:t>
            </a:r>
            <a:r>
              <a:rPr sz="2400" spc="-25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158D74"/>
                </a:solidFill>
                <a:latin typeface="Arial MT"/>
                <a:cs typeface="Arial MT"/>
              </a:rPr>
              <a:t>not.</a:t>
            </a:r>
            <a:endParaRPr sz="2400">
              <a:latin typeface="Arial MT"/>
              <a:cs typeface="Arial MT"/>
            </a:endParaRPr>
          </a:p>
          <a:p>
            <a:pPr marL="355600" marR="137160" indent="-343535">
              <a:lnSpc>
                <a:spcPct val="100000"/>
              </a:lnSpc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By</a:t>
            </a:r>
            <a:r>
              <a:rPr sz="2400" spc="20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doing</a:t>
            </a:r>
            <a:r>
              <a:rPr sz="2400" spc="35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this,</a:t>
            </a:r>
            <a:r>
              <a:rPr sz="2400" spc="20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the</a:t>
            </a:r>
            <a:r>
              <a:rPr sz="2400" spc="25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company</a:t>
            </a:r>
            <a:r>
              <a:rPr sz="2400" spc="30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can</a:t>
            </a:r>
            <a:r>
              <a:rPr sz="2400" spc="30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make</a:t>
            </a:r>
            <a:r>
              <a:rPr sz="2400" spc="25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sure</a:t>
            </a:r>
            <a:r>
              <a:rPr sz="2400" spc="30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that</a:t>
            </a:r>
            <a:r>
              <a:rPr sz="2400" spc="20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they</a:t>
            </a:r>
            <a:r>
              <a:rPr sz="2400" spc="15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don't</a:t>
            </a:r>
            <a:r>
              <a:rPr sz="2400" spc="30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reject</a:t>
            </a:r>
            <a:r>
              <a:rPr sz="2400" spc="20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58D74"/>
                </a:solidFill>
                <a:latin typeface="Arial MT"/>
                <a:cs typeface="Arial MT"/>
              </a:rPr>
              <a:t>clients</a:t>
            </a:r>
            <a:r>
              <a:rPr sz="2400" spc="-10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who</a:t>
            </a:r>
            <a:r>
              <a:rPr sz="2400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are</a:t>
            </a:r>
            <a:r>
              <a:rPr sz="2400" spc="-5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capable</a:t>
            </a:r>
            <a:r>
              <a:rPr sz="2400" spc="15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of</a:t>
            </a:r>
            <a:r>
              <a:rPr sz="2400" spc="-5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repaying</a:t>
            </a:r>
            <a:r>
              <a:rPr sz="2400" spc="15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their</a:t>
            </a:r>
            <a:r>
              <a:rPr sz="2400" spc="-5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loans</a:t>
            </a:r>
            <a:r>
              <a:rPr sz="2400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while</a:t>
            </a:r>
            <a:r>
              <a:rPr sz="2400" spc="25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minimizing</a:t>
            </a:r>
            <a:r>
              <a:rPr sz="2400" spc="25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the</a:t>
            </a:r>
            <a:r>
              <a:rPr sz="2400" spc="-5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risk</a:t>
            </a:r>
            <a:r>
              <a:rPr sz="2400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158D74"/>
                </a:solidFill>
                <a:latin typeface="Arial MT"/>
                <a:cs typeface="Arial MT"/>
              </a:rPr>
              <a:t>of</a:t>
            </a:r>
            <a:r>
              <a:rPr sz="2400" spc="-25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58D74"/>
                </a:solidFill>
                <a:latin typeface="Arial MT"/>
                <a:cs typeface="Arial MT"/>
              </a:rPr>
              <a:t>defaults.</a:t>
            </a:r>
            <a:endParaRPr sz="2400">
              <a:latin typeface="Arial MT"/>
              <a:cs typeface="Arial MT"/>
            </a:endParaRPr>
          </a:p>
          <a:p>
            <a:pPr marL="355600" marR="40005" indent="-34353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Risk</a:t>
            </a:r>
            <a:r>
              <a:rPr sz="2400" spc="35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analytics</a:t>
            </a:r>
            <a:r>
              <a:rPr sz="2400" spc="40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is</a:t>
            </a:r>
            <a:r>
              <a:rPr sz="2400" spc="25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an</a:t>
            </a:r>
            <a:r>
              <a:rPr sz="2400" spc="20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important</a:t>
            </a:r>
            <a:r>
              <a:rPr sz="2400" spc="30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tool</a:t>
            </a:r>
            <a:r>
              <a:rPr sz="2400" spc="30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for</a:t>
            </a:r>
            <a:r>
              <a:rPr sz="2400" spc="25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understanding</a:t>
            </a:r>
            <a:r>
              <a:rPr sz="2400" spc="65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the</a:t>
            </a:r>
            <a:r>
              <a:rPr sz="2400" spc="15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types</a:t>
            </a:r>
            <a:r>
              <a:rPr sz="2400" spc="15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158D74"/>
                </a:solidFill>
                <a:latin typeface="Arial MT"/>
                <a:cs typeface="Arial MT"/>
              </a:rPr>
              <a:t>of</a:t>
            </a:r>
            <a:r>
              <a:rPr sz="2400" spc="-25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variables</a:t>
            </a:r>
            <a:r>
              <a:rPr sz="2400" spc="20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that</a:t>
            </a:r>
            <a:r>
              <a:rPr sz="2400" spc="5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are</a:t>
            </a:r>
            <a:r>
              <a:rPr sz="2400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strong</a:t>
            </a:r>
            <a:r>
              <a:rPr sz="2400" spc="-5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indicators</a:t>
            </a:r>
            <a:r>
              <a:rPr sz="2400" spc="30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of</a:t>
            </a:r>
            <a:r>
              <a:rPr sz="2400" spc="-15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default</a:t>
            </a:r>
            <a:r>
              <a:rPr sz="2400" spc="20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and</a:t>
            </a:r>
            <a:r>
              <a:rPr sz="2400" spc="-5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for</a:t>
            </a:r>
            <a:r>
              <a:rPr sz="2400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assessing</a:t>
            </a:r>
            <a:r>
              <a:rPr sz="2400" spc="25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risk</a:t>
            </a:r>
            <a:r>
              <a:rPr sz="2400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in</a:t>
            </a:r>
            <a:r>
              <a:rPr sz="2400" spc="5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158D74"/>
                </a:solidFill>
                <a:latin typeface="Arial MT"/>
                <a:cs typeface="Arial MT"/>
              </a:rPr>
              <a:t>a</a:t>
            </a:r>
            <a:r>
              <a:rPr sz="2400" spc="-50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company's</a:t>
            </a:r>
            <a:r>
              <a:rPr sz="2400" spc="-15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58D74"/>
                </a:solidFill>
                <a:latin typeface="Arial MT"/>
                <a:cs typeface="Arial MT"/>
              </a:rPr>
              <a:t>loan</a:t>
            </a:r>
            <a:r>
              <a:rPr sz="2400" spc="-5" dirty="0">
                <a:solidFill>
                  <a:srgbClr val="158D74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158D74"/>
                </a:solidFill>
                <a:latin typeface="Arial MT"/>
                <a:cs typeface="Arial MT"/>
              </a:rPr>
              <a:t>portfolio.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1706" y="457200"/>
            <a:ext cx="11214354" cy="603849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92" y="0"/>
            <a:ext cx="12189460" cy="6858000"/>
            <a:chOff x="-392" y="0"/>
            <a:chExt cx="1218946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92" y="0"/>
              <a:ext cx="12188952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4145" y="482970"/>
              <a:ext cx="9735952" cy="378918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04283" y="4572000"/>
            <a:ext cx="9379601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2565" indent="-193675">
              <a:lnSpc>
                <a:spcPct val="100000"/>
              </a:lnSpc>
              <a:spcBef>
                <a:spcPts val="100"/>
              </a:spcBef>
              <a:buSzPct val="94444"/>
              <a:buAutoNum type="arabicPeriod"/>
              <a:tabLst>
                <a:tab pos="202565" algn="l"/>
              </a:tabLst>
            </a:pPr>
            <a:r>
              <a:rPr sz="1800" dirty="0">
                <a:latin typeface="Arial MT"/>
                <a:cs typeface="Arial MT"/>
              </a:rPr>
              <a:t>Female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 MT"/>
                <a:cs typeface="Arial MT"/>
              </a:rPr>
              <a:t>counts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 MT"/>
                <a:cs typeface="Arial MT"/>
              </a:rPr>
              <a:t>are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 MT"/>
                <a:cs typeface="Arial MT"/>
              </a:rPr>
              <a:t>higher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 MT"/>
                <a:cs typeface="Arial MT"/>
              </a:rPr>
              <a:t>than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 MT"/>
                <a:cs typeface="Arial MT"/>
              </a:rPr>
              <a:t>male.</a:t>
            </a:r>
            <a:endParaRPr sz="1800" dirty="0">
              <a:latin typeface="Arial MT"/>
              <a:cs typeface="Arial MT"/>
            </a:endParaRPr>
          </a:p>
          <a:p>
            <a:pPr marL="202565" indent="-193675">
              <a:lnSpc>
                <a:spcPct val="100000"/>
              </a:lnSpc>
              <a:buSzPct val="94444"/>
              <a:buAutoNum type="arabicPeriod"/>
              <a:tabLst>
                <a:tab pos="202565" algn="l"/>
              </a:tabLst>
            </a:pPr>
            <a:r>
              <a:rPr sz="1800" dirty="0">
                <a:latin typeface="Arial MT"/>
                <a:cs typeface="Arial MT"/>
              </a:rPr>
              <a:t>Income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 MT"/>
                <a:cs typeface="Arial MT"/>
              </a:rPr>
              <a:t>range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 MT"/>
                <a:cs typeface="Arial MT"/>
              </a:rPr>
              <a:t>from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 MT"/>
                <a:cs typeface="Arial MT"/>
              </a:rPr>
              <a:t>100000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 MT"/>
                <a:cs typeface="Arial MT"/>
              </a:rPr>
              <a:t>200000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 MT"/>
                <a:cs typeface="Arial MT"/>
              </a:rPr>
              <a:t>having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 MT"/>
                <a:cs typeface="Arial MT"/>
              </a:rPr>
              <a:t>more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 MT"/>
                <a:cs typeface="Arial MT"/>
              </a:rPr>
              <a:t>number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 MT"/>
                <a:cs typeface="Arial MT"/>
              </a:rPr>
              <a:t>credits.</a:t>
            </a:r>
            <a:endParaRPr sz="1800" dirty="0">
              <a:latin typeface="Arial MT"/>
              <a:cs typeface="Arial MT"/>
            </a:endParaRPr>
          </a:p>
          <a:p>
            <a:pPr marL="12700" marR="5080" indent="-3810">
              <a:lnSpc>
                <a:spcPct val="100000"/>
              </a:lnSpc>
              <a:buSzPct val="94444"/>
              <a:buAutoNum type="arabicPeriod"/>
              <a:tabLst>
                <a:tab pos="202565" algn="l"/>
              </a:tabLst>
            </a:pPr>
            <a:r>
              <a:rPr sz="1800" dirty="0">
                <a:latin typeface="Arial MT"/>
                <a:cs typeface="Arial MT"/>
              </a:rPr>
              <a:t>	This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 MT"/>
                <a:cs typeface="Arial MT"/>
              </a:rPr>
              <a:t>graph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 MT"/>
                <a:cs typeface="Arial MT"/>
              </a:rPr>
              <a:t>show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 MT"/>
                <a:cs typeface="Arial MT"/>
              </a:rPr>
              <a:t>that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 MT"/>
                <a:cs typeface="Arial MT"/>
              </a:rPr>
              <a:t>females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 MT"/>
                <a:cs typeface="Arial MT"/>
              </a:rPr>
              <a:t>are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 MT"/>
                <a:cs typeface="Arial MT"/>
              </a:rPr>
              <a:t>more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 MT"/>
                <a:cs typeface="Arial MT"/>
              </a:rPr>
              <a:t>than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 MT"/>
                <a:cs typeface="Arial MT"/>
              </a:rPr>
              <a:t>male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 MT"/>
                <a:cs typeface="Arial MT"/>
              </a:rPr>
              <a:t>having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 MT"/>
                <a:cs typeface="Arial MT"/>
              </a:rPr>
              <a:t>credits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Arial MT"/>
                <a:cs typeface="Arial MT"/>
              </a:rPr>
              <a:t>that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 MT"/>
                <a:cs typeface="Arial MT"/>
              </a:rPr>
              <a:t>range.</a:t>
            </a:r>
            <a:endParaRPr sz="1800" dirty="0">
              <a:latin typeface="Arial MT"/>
              <a:cs typeface="Arial MT"/>
            </a:endParaRPr>
          </a:p>
          <a:p>
            <a:pPr marL="201930" indent="-193675">
              <a:lnSpc>
                <a:spcPct val="100000"/>
              </a:lnSpc>
              <a:buSzPct val="94444"/>
              <a:buAutoNum type="arabicPeriod"/>
              <a:tabLst>
                <a:tab pos="201930" algn="l"/>
              </a:tabLst>
            </a:pPr>
            <a:r>
              <a:rPr sz="1800" dirty="0">
                <a:latin typeface="Arial MT"/>
                <a:cs typeface="Arial MT"/>
              </a:rPr>
              <a:t>Very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 MT"/>
                <a:cs typeface="Arial MT"/>
              </a:rPr>
              <a:t>less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 MT"/>
                <a:cs typeface="Arial MT"/>
              </a:rPr>
              <a:t>count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 MT"/>
                <a:cs typeface="Arial MT"/>
              </a:rPr>
              <a:t>income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 MT"/>
                <a:cs typeface="Arial MT"/>
              </a:rPr>
              <a:t>range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 MT"/>
                <a:cs typeface="Arial MT"/>
              </a:rPr>
              <a:t>400000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 MT"/>
                <a:cs typeface="Arial MT"/>
              </a:rPr>
              <a:t>above.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5043" y="600290"/>
            <a:ext cx="8504045" cy="424046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07545" y="4990590"/>
            <a:ext cx="11088370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2565" indent="-193675">
              <a:lnSpc>
                <a:spcPct val="100000"/>
              </a:lnSpc>
              <a:spcBef>
                <a:spcPts val="100"/>
              </a:spcBef>
              <a:buSzPct val="94444"/>
              <a:buAutoNum type="arabicPeriod"/>
              <a:tabLst>
                <a:tab pos="202565" algn="l"/>
              </a:tabLst>
            </a:pPr>
            <a:r>
              <a:rPr lang="en-IN" sz="18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income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type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‘working’,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’commercial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associate’,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‘State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Servant’</a:t>
            </a:r>
            <a:r>
              <a:rPr sz="1800" spc="-9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number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credits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are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higher</a:t>
            </a:r>
            <a:r>
              <a:rPr sz="1800" spc="-25" dirty="0">
                <a:latin typeface="Arial MT"/>
                <a:cs typeface="Arial MT"/>
              </a:rPr>
              <a:t> </a:t>
            </a:r>
            <a:endParaRPr lang="en-IN" sz="1800" spc="-25" dirty="0">
              <a:latin typeface="Arial MT"/>
              <a:cs typeface="Arial MT"/>
            </a:endParaRPr>
          </a:p>
          <a:p>
            <a:pPr marL="8890">
              <a:lnSpc>
                <a:spcPct val="100000"/>
              </a:lnSpc>
              <a:spcBef>
                <a:spcPts val="100"/>
              </a:spcBef>
              <a:buSzPct val="94444"/>
              <a:tabLst>
                <a:tab pos="202565" algn="l"/>
              </a:tabLst>
            </a:pPr>
            <a:r>
              <a:rPr lang="en-IN" sz="1800" spc="-20" dirty="0">
                <a:latin typeface="Arial MT"/>
                <a:cs typeface="Arial MT"/>
              </a:rPr>
              <a:t>than </a:t>
            </a:r>
            <a:r>
              <a:rPr sz="1800" spc="-10" dirty="0">
                <a:latin typeface="Arial MT"/>
                <a:cs typeface="Arial MT"/>
              </a:rPr>
              <a:t>others.</a:t>
            </a:r>
            <a:endParaRPr sz="1800" dirty="0">
              <a:latin typeface="Arial MT"/>
              <a:cs typeface="Arial MT"/>
            </a:endParaRPr>
          </a:p>
          <a:p>
            <a:pPr marL="201930" indent="-193675">
              <a:lnSpc>
                <a:spcPct val="100000"/>
              </a:lnSpc>
              <a:buSzPct val="94444"/>
              <a:buAutoNum type="arabicPeriod" startAt="2"/>
              <a:tabLst>
                <a:tab pos="201930" algn="l"/>
              </a:tabLst>
            </a:pPr>
            <a:r>
              <a:rPr lang="en-IN" sz="18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 MT"/>
                <a:cs typeface="Arial MT"/>
              </a:rPr>
              <a:t>this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 MT"/>
                <a:cs typeface="Arial MT"/>
              </a:rPr>
              <a:t>Females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 MT"/>
                <a:cs typeface="Arial MT"/>
              </a:rPr>
              <a:t>are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 MT"/>
                <a:cs typeface="Arial MT"/>
              </a:rPr>
              <a:t>having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 MT"/>
                <a:cs typeface="Arial MT"/>
              </a:rPr>
              <a:t>more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 MT"/>
                <a:cs typeface="Arial MT"/>
              </a:rPr>
              <a:t>number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 MT"/>
                <a:cs typeface="Arial MT"/>
              </a:rPr>
              <a:t>credits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 MT"/>
                <a:cs typeface="Arial MT"/>
              </a:rPr>
              <a:t>than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 MT"/>
                <a:cs typeface="Arial MT"/>
              </a:rPr>
              <a:t>male.</a:t>
            </a:r>
            <a:endParaRPr sz="1800" dirty="0">
              <a:latin typeface="Arial MT"/>
              <a:cs typeface="Arial MT"/>
            </a:endParaRPr>
          </a:p>
          <a:p>
            <a:pPr marL="202565" indent="-193675">
              <a:lnSpc>
                <a:spcPct val="100000"/>
              </a:lnSpc>
              <a:buSzPct val="94444"/>
              <a:buAutoNum type="arabicPeriod" startAt="2"/>
              <a:tabLst>
                <a:tab pos="202565" algn="l"/>
              </a:tabLst>
            </a:pPr>
            <a:r>
              <a:rPr lang="en-IN" sz="18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Less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number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credits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income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type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‘student’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,’pensioner’, ‘Businessman’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‘Maternity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leave’.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504768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12140" y="5084824"/>
            <a:ext cx="591502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515" marR="443865" indent="-17145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84785" algn="l"/>
              </a:tabLst>
            </a:pPr>
            <a:r>
              <a:rPr sz="1200" dirty="0">
                <a:latin typeface="Arial MT"/>
                <a:cs typeface="Arial MT"/>
              </a:rPr>
              <a:t>Credit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amount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is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inversely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proportional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date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birth,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which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means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Arial MT"/>
                <a:cs typeface="Arial MT"/>
              </a:rPr>
              <a:t>Credit</a:t>
            </a:r>
            <a:r>
              <a:rPr sz="1200" spc="-10" dirty="0">
                <a:latin typeface="Times New Roman"/>
                <a:cs typeface="Times New Roman"/>
              </a:rPr>
              <a:t> 	</a:t>
            </a:r>
            <a:r>
              <a:rPr sz="1200" dirty="0">
                <a:latin typeface="Arial MT"/>
                <a:cs typeface="Arial MT"/>
              </a:rPr>
              <a:t>amount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is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higher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for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low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age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Arial MT"/>
                <a:cs typeface="Arial MT"/>
              </a:rPr>
              <a:t>vice-versa.</a:t>
            </a:r>
            <a:endParaRPr sz="1200" dirty="0">
              <a:latin typeface="Arial MT"/>
              <a:cs typeface="Arial MT"/>
            </a:endParaRPr>
          </a:p>
          <a:p>
            <a:pPr marL="183515" marR="97155" indent="-171450">
              <a:lnSpc>
                <a:spcPct val="100000"/>
              </a:lnSpc>
              <a:buFont typeface="Wingdings"/>
              <a:buChar char=""/>
              <a:tabLst>
                <a:tab pos="184785" algn="l"/>
              </a:tabLst>
            </a:pPr>
            <a:r>
              <a:rPr sz="1200" dirty="0">
                <a:latin typeface="Arial MT"/>
                <a:cs typeface="Arial MT"/>
              </a:rPr>
              <a:t>Credit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amount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is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inversely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proportional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number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children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client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have,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Arial MT"/>
                <a:cs typeface="Arial MT"/>
              </a:rPr>
              <a:t>means</a:t>
            </a:r>
            <a:r>
              <a:rPr sz="1200" spc="-10" dirty="0">
                <a:latin typeface="Times New Roman"/>
                <a:cs typeface="Times New Roman"/>
              </a:rPr>
              <a:t> 	</a:t>
            </a:r>
            <a:r>
              <a:rPr sz="1200" dirty="0">
                <a:latin typeface="Arial MT"/>
                <a:cs typeface="Arial MT"/>
              </a:rPr>
              <a:t>Credit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amount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is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higher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for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less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children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count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client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have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vice-</a:t>
            </a:r>
            <a:r>
              <a:rPr sz="1200" spc="-10" dirty="0">
                <a:latin typeface="Arial MT"/>
                <a:cs typeface="Arial MT"/>
              </a:rPr>
              <a:t>versa.</a:t>
            </a:r>
            <a:endParaRPr sz="1200" dirty="0">
              <a:latin typeface="Arial MT"/>
              <a:cs typeface="Arial MT"/>
            </a:endParaRPr>
          </a:p>
          <a:p>
            <a:pPr marL="184150" indent="-171450">
              <a:lnSpc>
                <a:spcPct val="100000"/>
              </a:lnSpc>
              <a:buFont typeface="Wingdings"/>
              <a:buChar char=""/>
              <a:tabLst>
                <a:tab pos="184150" algn="l"/>
              </a:tabLst>
            </a:pPr>
            <a:r>
              <a:rPr sz="1200" dirty="0">
                <a:latin typeface="Arial MT"/>
                <a:cs typeface="Arial MT"/>
              </a:rPr>
              <a:t>Income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amount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is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inversely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proportional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number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children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client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have,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Arial MT"/>
                <a:cs typeface="Arial MT"/>
              </a:rPr>
              <a:t>means</a:t>
            </a:r>
            <a:endParaRPr sz="1200" dirty="0">
              <a:latin typeface="Arial MT"/>
              <a:cs typeface="Arial MT"/>
            </a:endParaRPr>
          </a:p>
          <a:p>
            <a:pPr marL="184785">
              <a:lnSpc>
                <a:spcPct val="100000"/>
              </a:lnSpc>
            </a:pPr>
            <a:r>
              <a:rPr sz="1200" dirty="0">
                <a:latin typeface="Arial MT"/>
                <a:cs typeface="Arial MT"/>
              </a:rPr>
              <a:t>more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income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for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less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children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client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have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Arial MT"/>
                <a:cs typeface="Arial MT"/>
              </a:rPr>
              <a:t>vice-versa.</a:t>
            </a:r>
            <a:endParaRPr sz="12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34002" y="5306058"/>
            <a:ext cx="45624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44450" indent="-17272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84785" algn="l"/>
              </a:tabLst>
            </a:pPr>
            <a:r>
              <a:rPr sz="1200" dirty="0">
                <a:latin typeface="Arial MT"/>
                <a:cs typeface="Arial MT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client's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permanent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address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does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not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match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contact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Arial MT"/>
                <a:cs typeface="Arial MT"/>
              </a:rPr>
              <a:t>address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are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having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less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children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Arial MT"/>
                <a:cs typeface="Arial MT"/>
              </a:rPr>
              <a:t>vice-</a:t>
            </a:r>
            <a:r>
              <a:rPr sz="1200" spc="-10" dirty="0">
                <a:latin typeface="Arial MT"/>
                <a:cs typeface="Arial MT"/>
              </a:rPr>
              <a:t>versa</a:t>
            </a:r>
            <a:endParaRPr sz="1200" dirty="0">
              <a:latin typeface="Arial MT"/>
              <a:cs typeface="Arial MT"/>
            </a:endParaRPr>
          </a:p>
          <a:p>
            <a:pPr marL="184785" marR="5080" indent="-172720">
              <a:lnSpc>
                <a:spcPct val="100000"/>
              </a:lnSpc>
              <a:buFont typeface="Wingdings"/>
              <a:buChar char=""/>
              <a:tabLst>
                <a:tab pos="184785" algn="l"/>
              </a:tabLst>
            </a:pPr>
            <a:r>
              <a:rPr sz="1200" dirty="0">
                <a:latin typeface="Arial MT"/>
                <a:cs typeface="Arial MT"/>
              </a:rPr>
              <a:t>the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client's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permanent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address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does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not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match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work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address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Arial MT"/>
                <a:cs typeface="Arial MT"/>
              </a:rPr>
              <a:t>are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having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less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children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Arial MT"/>
                <a:cs typeface="Arial MT"/>
              </a:rPr>
              <a:t>vice-versa</a:t>
            </a:r>
            <a:endParaRPr sz="12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797</Words>
  <Application>Microsoft Office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MT</vt:lpstr>
      <vt:lpstr>Calibri</vt:lpstr>
      <vt:lpstr>Times New Roman</vt:lpstr>
      <vt:lpstr>Wingdings</vt:lpstr>
      <vt:lpstr>Office Theme</vt:lpstr>
      <vt:lpstr>Credit EDA Documentation</vt:lpstr>
      <vt:lpstr>PowerPoint Presentation</vt:lpstr>
      <vt:lpstr>PowerPoint Presentation</vt:lpstr>
      <vt:lpstr>Business Understanding</vt:lpstr>
      <vt:lpstr>Business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EDA Documentation</dc:title>
  <cp:lastModifiedBy>Aditya Jain - 70412300017</cp:lastModifiedBy>
  <cp:revision>18</cp:revision>
  <dcterms:created xsi:type="dcterms:W3CDTF">2025-02-19T07:59:06Z</dcterms:created>
  <dcterms:modified xsi:type="dcterms:W3CDTF">2025-02-19T08:27:42Z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2023-04-27T00:00:00Z</vt:filetime>
  </property>
  <property fmtid="{D5CDD505-2E9C-101B-9397-08002B2CF9AE}" pid="3" name="Creator">
    <vt:lpwstr>Online2PDF.com</vt:lpwstr>
  </property>
  <property fmtid="{D5CDD505-2E9C-101B-9397-08002B2CF9AE}" pid="4" name="Producer">
    <vt:lpwstr>Online2PDF.com</vt:lpwstr>
  </property>
  <property fmtid="{D5CDD505-2E9C-101B-9397-08002B2CF9AE}" pid="5" name="LastSaved">
    <vt:filetime>2023-04-27T00:00:00Z</vt:filetime>
  </property>
</Properties>
</file>