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7" d="100"/>
          <a:sy n="217" d="100"/>
        </p:scale>
        <p:origin x="858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96865" y="2473505"/>
            <a:ext cx="527143" cy="54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743" y="651242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0" y="82384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7743" y="695661"/>
            <a:ext cx="5584825" cy="665480"/>
          </a:xfrm>
          <a:custGeom>
            <a:avLst/>
            <a:gdLst/>
            <a:ahLst/>
            <a:cxnLst/>
            <a:rect l="l" t="t" r="r" b="b"/>
            <a:pathLst>
              <a:path w="5584825" h="665480">
                <a:moveTo>
                  <a:pt x="5584580" y="0"/>
                </a:moveTo>
                <a:lnTo>
                  <a:pt x="0" y="0"/>
                </a:lnTo>
                <a:lnTo>
                  <a:pt x="0" y="614597"/>
                </a:lnTo>
                <a:lnTo>
                  <a:pt x="4008" y="634322"/>
                </a:lnTo>
                <a:lnTo>
                  <a:pt x="14922" y="650475"/>
                </a:lnTo>
                <a:lnTo>
                  <a:pt x="31075" y="661389"/>
                </a:lnTo>
                <a:lnTo>
                  <a:pt x="50800" y="665397"/>
                </a:lnTo>
                <a:lnTo>
                  <a:pt x="5533780" y="665397"/>
                </a:lnTo>
                <a:lnTo>
                  <a:pt x="5553505" y="661389"/>
                </a:lnTo>
                <a:lnTo>
                  <a:pt x="5569658" y="650475"/>
                </a:lnTo>
                <a:lnTo>
                  <a:pt x="5580572" y="634322"/>
                </a:lnTo>
                <a:lnTo>
                  <a:pt x="5584580" y="614597"/>
                </a:lnTo>
                <a:lnTo>
                  <a:pt x="5584580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2688" y="753793"/>
            <a:ext cx="4800422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96865" y="2473505"/>
            <a:ext cx="527143" cy="54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5"/>
            <a:ext cx="5760085" cy="349250"/>
          </a:xfrm>
          <a:custGeom>
            <a:avLst/>
            <a:gdLst/>
            <a:ahLst/>
            <a:cxnLst/>
            <a:rect l="l" t="t" r="r" b="b"/>
            <a:pathLst>
              <a:path w="5760085" h="349250">
                <a:moveTo>
                  <a:pt x="0" y="349097"/>
                </a:moveTo>
                <a:lnTo>
                  <a:pt x="5759996" y="349097"/>
                </a:lnTo>
                <a:lnTo>
                  <a:pt x="5759996" y="0"/>
                </a:lnTo>
                <a:lnTo>
                  <a:pt x="0" y="0"/>
                </a:lnTo>
                <a:lnTo>
                  <a:pt x="0" y="349097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96865" y="2473505"/>
            <a:ext cx="527143" cy="54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5"/>
            <a:ext cx="5760085" cy="349250"/>
          </a:xfrm>
          <a:custGeom>
            <a:avLst/>
            <a:gdLst/>
            <a:ahLst/>
            <a:cxnLst/>
            <a:rect l="l" t="t" r="r" b="b"/>
            <a:pathLst>
              <a:path w="5760085" h="349250">
                <a:moveTo>
                  <a:pt x="0" y="349097"/>
                </a:moveTo>
                <a:lnTo>
                  <a:pt x="5759996" y="349097"/>
                </a:lnTo>
                <a:lnTo>
                  <a:pt x="5759996" y="0"/>
                </a:lnTo>
                <a:lnTo>
                  <a:pt x="0" y="0"/>
                </a:lnTo>
                <a:lnTo>
                  <a:pt x="0" y="349097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96865" y="2473505"/>
            <a:ext cx="527143" cy="540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2699" y="1129066"/>
            <a:ext cx="300040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104" y="885796"/>
            <a:ext cx="4442460" cy="1847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7245" y="3125016"/>
            <a:ext cx="517525" cy="109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92356" y="3125016"/>
            <a:ext cx="249554" cy="109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96035" marR="5080" indent="-1283970">
              <a:lnSpc>
                <a:spcPct val="106700"/>
              </a:lnSpc>
              <a:spcBef>
                <a:spcPts val="20"/>
              </a:spcBef>
            </a:pPr>
            <a:r>
              <a:rPr spc="15" dirty="0"/>
              <a:t>Анализ </a:t>
            </a:r>
            <a:r>
              <a:rPr spc="10" dirty="0"/>
              <a:t>алгоритмов </a:t>
            </a:r>
            <a:r>
              <a:rPr spc="-10" dirty="0"/>
              <a:t>глубокого </a:t>
            </a:r>
            <a:r>
              <a:rPr spc="10" dirty="0"/>
              <a:t>машинного обучения </a:t>
            </a:r>
            <a:r>
              <a:rPr spc="15" dirty="0"/>
              <a:t>в </a:t>
            </a:r>
            <a:r>
              <a:rPr spc="5" dirty="0"/>
              <a:t>задачах  </a:t>
            </a:r>
            <a:r>
              <a:rPr spc="15" dirty="0"/>
              <a:t>распознавания</a:t>
            </a:r>
            <a:r>
              <a:rPr dirty="0"/>
              <a:t> </a:t>
            </a:r>
            <a:r>
              <a:rPr spc="10" dirty="0"/>
              <a:t>изображений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6546" y="1543353"/>
            <a:ext cx="1887220" cy="834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Александр </a:t>
            </a:r>
            <a:r>
              <a:rPr sz="1100" spc="-5" dirty="0">
                <a:latin typeface="Times New Roman"/>
                <a:cs typeface="Times New Roman"/>
              </a:rPr>
              <a:t>Сергеевич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Коротков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-10" dirty="0">
                <a:latin typeface="Times New Roman"/>
                <a:cs typeface="Times New Roman"/>
              </a:rPr>
              <a:t>Научный руководитель: Д.В.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Матвеев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16.06.2020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382"/>
            <a:ext cx="88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Результаты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682" y="596798"/>
            <a:ext cx="65684" cy="6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13764"/>
            <a:ext cx="402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Adam: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1416" y="717509"/>
          <a:ext cx="3796024" cy="55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19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19405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Inception</a:t>
                      </a:r>
                      <a:r>
                        <a:rPr sz="6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V3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7815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ResNet­50</a:t>
                      </a:r>
                      <a:r>
                        <a:rPr sz="6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V2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6545">
                        <a:lnSpc>
                          <a:spcPts val="740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DenseNet­201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715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recall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f1­score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recall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f1­score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recall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f1­score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20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20" dirty="0">
                          <a:latin typeface="Times New Roman"/>
                          <a:cs typeface="Times New Roman"/>
                        </a:rPr>
                        <a:t>COVID­19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0.38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0.44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0.40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0.46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12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0.58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920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Pneumonia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0.59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0.68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80682" y="1391284"/>
            <a:ext cx="65684" cy="6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1308250"/>
            <a:ext cx="610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RMSprop: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21416" y="1539736"/>
          <a:ext cx="3796024" cy="55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19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19405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Inception</a:t>
                      </a:r>
                      <a:r>
                        <a:rPr sz="6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V3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7815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ResNet­50</a:t>
                      </a:r>
                      <a:r>
                        <a:rPr sz="6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V2</a:t>
                      </a:r>
                      <a:endParaRPr sz="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6545">
                        <a:lnSpc>
                          <a:spcPts val="740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DenseNet­201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715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recall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f1­score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recall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f1­score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recall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f1­score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20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20" dirty="0">
                          <a:latin typeface="Times New Roman"/>
                          <a:cs typeface="Times New Roman"/>
                        </a:rPr>
                        <a:t>COVID­19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0.84</a:t>
                      </a:r>
                      <a:endParaRPr sz="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0.23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0.32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20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0.70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0.36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0.46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912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Pneumonia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0.58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0.49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0.77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0.64</a:t>
                      </a:r>
                      <a:endParaRPr sz="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80682" y="2213508"/>
            <a:ext cx="65684" cy="6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32" y="2130487"/>
            <a:ext cx="340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imes New Roman"/>
                <a:cs typeface="Times New Roman"/>
              </a:rPr>
              <a:t>SGD: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21416" y="2334440"/>
          <a:ext cx="3796024" cy="55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19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19405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Inception</a:t>
                      </a:r>
                      <a:r>
                        <a:rPr sz="6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V3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7815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ResNet­50</a:t>
                      </a:r>
                      <a:r>
                        <a:rPr sz="6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V2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6545">
                        <a:lnSpc>
                          <a:spcPts val="740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DenseNet­201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715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recall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f1­score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recall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f1­score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recall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f1­score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12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20" dirty="0">
                          <a:latin typeface="Times New Roman"/>
                          <a:cs typeface="Times New Roman"/>
                        </a:rPr>
                        <a:t>COVID­19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0.58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0.33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0.88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0.48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20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0.56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920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0" dirty="0">
                          <a:latin typeface="Times New Roman"/>
                          <a:cs typeface="Times New Roman"/>
                        </a:rPr>
                        <a:t>Pneumonia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0.65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0.52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0.45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0.48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0.33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5" dirty="0">
                          <a:latin typeface="Times New Roman"/>
                          <a:cs typeface="Times New Roman"/>
                        </a:rPr>
                        <a:t>0.11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0.17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382"/>
            <a:ext cx="955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Закл</a:t>
            </a:r>
            <a:r>
              <a:rPr sz="1400" spc="-30" dirty="0">
                <a:solidFill>
                  <a:srgbClr val="FFFFFF"/>
                </a:solidFill>
              </a:rPr>
              <a:t>ю</a:t>
            </a:r>
            <a:r>
              <a:rPr sz="1400" spc="15" dirty="0">
                <a:solidFill>
                  <a:srgbClr val="FFFFFF"/>
                </a:solidFill>
              </a:rPr>
              <a:t>чение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280682" y="1136345"/>
            <a:ext cx="65684" cy="6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682" y="1518449"/>
            <a:ext cx="65684" cy="6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82" y="1900554"/>
            <a:ext cx="65684" cy="65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82" y="2282659"/>
            <a:ext cx="65684" cy="65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799500"/>
            <a:ext cx="5348605" cy="15919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Times New Roman"/>
                <a:cs typeface="Times New Roman"/>
              </a:rPr>
              <a:t>Итоги</a:t>
            </a:r>
            <a:r>
              <a:rPr sz="1100" spc="-1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560" marR="8509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Times New Roman"/>
                <a:cs typeface="Times New Roman"/>
              </a:rPr>
              <a:t>Собрана база </a:t>
            </a:r>
            <a:r>
              <a:rPr sz="1100" spc="-10" dirty="0">
                <a:latin typeface="Times New Roman"/>
                <a:cs typeface="Times New Roman"/>
              </a:rPr>
              <a:t>рентгеновских </a:t>
            </a:r>
            <a:r>
              <a:rPr sz="1100" spc="-15" dirty="0">
                <a:latin typeface="Times New Roman"/>
                <a:cs typeface="Times New Roman"/>
              </a:rPr>
              <a:t>снимков </a:t>
            </a:r>
            <a:r>
              <a:rPr sz="1100" spc="-10" dirty="0">
                <a:latin typeface="Times New Roman"/>
                <a:cs typeface="Times New Roman"/>
              </a:rPr>
              <a:t>здоровых пациентов </a:t>
            </a:r>
            <a:r>
              <a:rPr sz="1100" spc="-5" dirty="0">
                <a:latin typeface="Times New Roman"/>
                <a:cs typeface="Times New Roman"/>
              </a:rPr>
              <a:t>и </a:t>
            </a:r>
            <a:r>
              <a:rPr sz="1100" spc="-10" dirty="0">
                <a:latin typeface="Times New Roman"/>
                <a:cs typeface="Times New Roman"/>
              </a:rPr>
              <a:t>пациентов </a:t>
            </a:r>
            <a:r>
              <a:rPr sz="1100" spc="-5" dirty="0">
                <a:latin typeface="Times New Roman"/>
                <a:cs typeface="Times New Roman"/>
              </a:rPr>
              <a:t>с Covid­19 и  </a:t>
            </a:r>
            <a:r>
              <a:rPr sz="1100" spc="-10" dirty="0">
                <a:latin typeface="Times New Roman"/>
                <a:cs typeface="Times New Roman"/>
              </a:rPr>
              <a:t>пневмонией.</a:t>
            </a:r>
            <a:endParaRPr sz="1100">
              <a:latin typeface="Times New Roman"/>
              <a:cs typeface="Times New Roman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Times New Roman"/>
                <a:cs typeface="Times New Roman"/>
              </a:rPr>
              <a:t>Проведен </a:t>
            </a:r>
            <a:r>
              <a:rPr sz="1100" spc="-5" dirty="0">
                <a:latin typeface="Times New Roman"/>
                <a:cs typeface="Times New Roman"/>
              </a:rPr>
              <a:t>анализ </a:t>
            </a:r>
            <a:r>
              <a:rPr sz="1100" spc="-10" dirty="0">
                <a:latin typeface="Times New Roman"/>
                <a:cs typeface="Times New Roman"/>
              </a:rPr>
              <a:t>вариантов предварительной обработки </a:t>
            </a:r>
            <a:r>
              <a:rPr sz="1100" spc="-5" dirty="0">
                <a:latin typeface="Times New Roman"/>
                <a:cs typeface="Times New Roman"/>
              </a:rPr>
              <a:t>данных для решения данной  </a:t>
            </a:r>
            <a:r>
              <a:rPr sz="1100" spc="-15" dirty="0">
                <a:latin typeface="Times New Roman"/>
                <a:cs typeface="Times New Roman"/>
              </a:rPr>
              <a:t>задачи.</a:t>
            </a:r>
            <a:endParaRPr sz="1100">
              <a:latin typeface="Times New Roman"/>
              <a:cs typeface="Times New Roman"/>
            </a:endParaRPr>
          </a:p>
          <a:p>
            <a:pPr marL="289560" marR="44450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Times New Roman"/>
                <a:cs typeface="Times New Roman"/>
              </a:rPr>
              <a:t>Разработаны </a:t>
            </a:r>
            <a:r>
              <a:rPr sz="1100" spc="-5" dirty="0">
                <a:latin typeface="Times New Roman"/>
                <a:cs typeface="Times New Roman"/>
              </a:rPr>
              <a:t>и </a:t>
            </a:r>
            <a:r>
              <a:rPr sz="1100" spc="-15" dirty="0">
                <a:latin typeface="Times New Roman"/>
                <a:cs typeface="Times New Roman"/>
              </a:rPr>
              <a:t>обучены </a:t>
            </a:r>
            <a:r>
              <a:rPr sz="1100" spc="-10" dirty="0">
                <a:latin typeface="Times New Roman"/>
                <a:cs typeface="Times New Roman"/>
              </a:rPr>
              <a:t>модели </a:t>
            </a:r>
            <a:r>
              <a:rPr sz="1100" spc="-5" dirty="0">
                <a:latin typeface="Times New Roman"/>
                <a:cs typeface="Times New Roman"/>
              </a:rPr>
              <a:t>Inception, ResNet и </a:t>
            </a:r>
            <a:r>
              <a:rPr sz="1100" spc="-10" dirty="0">
                <a:latin typeface="Times New Roman"/>
                <a:cs typeface="Times New Roman"/>
              </a:rPr>
              <a:t>DenseNet </a:t>
            </a:r>
            <a:r>
              <a:rPr sz="1100" spc="-5" dirty="0">
                <a:latin typeface="Times New Roman"/>
                <a:cs typeface="Times New Roman"/>
              </a:rPr>
              <a:t>для диагностики  COVID­19.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15" dirty="0">
                <a:latin typeface="Times New Roman"/>
                <a:cs typeface="Times New Roman"/>
              </a:rPr>
              <a:t>Лучшие </a:t>
            </a:r>
            <a:r>
              <a:rPr sz="1100" spc="-20" dirty="0">
                <a:latin typeface="Times New Roman"/>
                <a:cs typeface="Times New Roman"/>
              </a:rPr>
              <a:t>результаты </a:t>
            </a:r>
            <a:r>
              <a:rPr sz="1100" spc="-10" dirty="0">
                <a:latin typeface="Times New Roman"/>
                <a:cs typeface="Times New Roman"/>
              </a:rPr>
              <a:t>показала </a:t>
            </a:r>
            <a:r>
              <a:rPr sz="1100" spc="-5" dirty="0">
                <a:latin typeface="Times New Roman"/>
                <a:cs typeface="Times New Roman"/>
              </a:rPr>
              <a:t>сеть Inception </a:t>
            </a:r>
            <a:r>
              <a:rPr sz="1100" spc="-10" dirty="0">
                <a:latin typeface="Times New Roman"/>
                <a:cs typeface="Times New Roman"/>
              </a:rPr>
              <a:t>V3 </a:t>
            </a:r>
            <a:r>
              <a:rPr sz="1100" spc="-5" dirty="0">
                <a:latin typeface="Times New Roman"/>
                <a:cs typeface="Times New Roman"/>
              </a:rPr>
              <a:t>вместе с </a:t>
            </a:r>
            <a:r>
              <a:rPr sz="1100" spc="-10" dirty="0">
                <a:latin typeface="Times New Roman"/>
                <a:cs typeface="Times New Roman"/>
              </a:rPr>
              <a:t>оптимизатором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SGD.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99" y="1129066"/>
            <a:ext cx="29952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Спасибо за</a:t>
            </a:r>
            <a:r>
              <a:rPr spc="-55" dirty="0"/>
              <a:t> </a:t>
            </a:r>
            <a:r>
              <a:rPr spc="10" dirty="0"/>
              <a:t>внимание!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382"/>
            <a:ext cx="1724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Цели и </a:t>
            </a:r>
            <a:r>
              <a:rPr sz="1400" spc="5" dirty="0">
                <a:solidFill>
                  <a:srgbClr val="FFFFFF"/>
                </a:solidFill>
              </a:rPr>
              <a:t>задачи</a:t>
            </a:r>
            <a:r>
              <a:rPr sz="1400" spc="-7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работы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280682" y="1327759"/>
            <a:ext cx="65684" cy="6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682" y="1709864"/>
            <a:ext cx="65684" cy="6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82" y="1919897"/>
            <a:ext cx="65684" cy="65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82" y="2129929"/>
            <a:ext cx="65684" cy="65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82" y="2512034"/>
            <a:ext cx="65684" cy="65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844" y="690535"/>
            <a:ext cx="5486400" cy="19304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b="1" spc="-5" dirty="0">
                <a:latin typeface="Times New Roman"/>
                <a:cs typeface="Times New Roman"/>
              </a:rPr>
              <a:t>Цель: </a:t>
            </a:r>
            <a:r>
              <a:rPr sz="1100" spc="-10" dirty="0">
                <a:latin typeface="Times New Roman"/>
                <a:cs typeface="Times New Roman"/>
              </a:rPr>
              <a:t>Изучить </a:t>
            </a:r>
            <a:r>
              <a:rPr sz="1100" spc="-5" dirty="0">
                <a:latin typeface="Times New Roman"/>
                <a:cs typeface="Times New Roman"/>
              </a:rPr>
              <a:t>и </a:t>
            </a:r>
            <a:r>
              <a:rPr sz="1100" spc="-10" dirty="0">
                <a:latin typeface="Times New Roman"/>
                <a:cs typeface="Times New Roman"/>
              </a:rPr>
              <a:t>проанализировать применение алгоритмов </a:t>
            </a:r>
            <a:r>
              <a:rPr sz="1100" spc="-25" dirty="0">
                <a:latin typeface="Times New Roman"/>
                <a:cs typeface="Times New Roman"/>
              </a:rPr>
              <a:t>глубокого </a:t>
            </a:r>
            <a:r>
              <a:rPr sz="1100" spc="-10" dirty="0">
                <a:latin typeface="Times New Roman"/>
                <a:cs typeface="Times New Roman"/>
              </a:rPr>
              <a:t>машинного </a:t>
            </a:r>
            <a:r>
              <a:rPr sz="1100" spc="-15" dirty="0">
                <a:latin typeface="Times New Roman"/>
                <a:cs typeface="Times New Roman"/>
              </a:rPr>
              <a:t>обучения  </a:t>
            </a:r>
            <a:r>
              <a:rPr sz="1100" spc="-5" dirty="0">
                <a:latin typeface="Times New Roman"/>
                <a:cs typeface="Times New Roman"/>
              </a:rPr>
              <a:t>в </a:t>
            </a:r>
            <a:r>
              <a:rPr sz="1100" spc="-15" dirty="0">
                <a:latin typeface="Times New Roman"/>
                <a:cs typeface="Times New Roman"/>
              </a:rPr>
              <a:t>задачах </a:t>
            </a:r>
            <a:r>
              <a:rPr sz="1100" spc="-10" dirty="0">
                <a:latin typeface="Times New Roman"/>
                <a:cs typeface="Times New Roman"/>
              </a:rPr>
              <a:t>распознавания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изображений.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5" dirty="0">
                <a:latin typeface="Times New Roman"/>
                <a:cs typeface="Times New Roman"/>
              </a:rPr>
              <a:t>Задачи:</a:t>
            </a:r>
            <a:endParaRPr sz="1100">
              <a:latin typeface="Times New Roman"/>
              <a:cs typeface="Times New Roman"/>
            </a:endParaRPr>
          </a:p>
          <a:p>
            <a:pPr marL="289560" marR="48577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Times New Roman"/>
                <a:cs typeface="Times New Roman"/>
              </a:rPr>
              <a:t>Изучить </a:t>
            </a:r>
            <a:r>
              <a:rPr sz="1100" spc="-5" dirty="0">
                <a:latin typeface="Times New Roman"/>
                <a:cs typeface="Times New Roman"/>
              </a:rPr>
              <a:t>теоретический </a:t>
            </a:r>
            <a:r>
              <a:rPr sz="1100" spc="-10" dirty="0">
                <a:latin typeface="Times New Roman"/>
                <a:cs typeface="Times New Roman"/>
              </a:rPr>
              <a:t>материал про </a:t>
            </a:r>
            <a:r>
              <a:rPr sz="1100" spc="-15" dirty="0">
                <a:latin typeface="Times New Roman"/>
                <a:cs typeface="Times New Roman"/>
              </a:rPr>
              <a:t>обучение глубоких </a:t>
            </a:r>
            <a:r>
              <a:rPr sz="1100" spc="-10" dirty="0">
                <a:latin typeface="Times New Roman"/>
                <a:cs typeface="Times New Roman"/>
              </a:rPr>
              <a:t>нейронных </a:t>
            </a:r>
            <a:r>
              <a:rPr sz="1100" spc="-5" dirty="0">
                <a:latin typeface="Times New Roman"/>
                <a:cs typeface="Times New Roman"/>
              </a:rPr>
              <a:t>сетей и </a:t>
            </a:r>
            <a:r>
              <a:rPr sz="1100" spc="-10" dirty="0">
                <a:latin typeface="Times New Roman"/>
                <a:cs typeface="Times New Roman"/>
              </a:rPr>
              <a:t>их  применение </a:t>
            </a:r>
            <a:r>
              <a:rPr sz="1100" spc="-5" dirty="0">
                <a:latin typeface="Times New Roman"/>
                <a:cs typeface="Times New Roman"/>
              </a:rPr>
              <a:t>в </a:t>
            </a:r>
            <a:r>
              <a:rPr sz="1100" spc="-10" dirty="0">
                <a:latin typeface="Times New Roman"/>
                <a:cs typeface="Times New Roman"/>
              </a:rPr>
              <a:t>классификации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изображений.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Times New Roman"/>
                <a:cs typeface="Times New Roman"/>
              </a:rPr>
              <a:t>Изучить документацию библиотеки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Tensorflow.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Times New Roman"/>
                <a:cs typeface="Times New Roman"/>
              </a:rPr>
              <a:t>Изучить </a:t>
            </a:r>
            <a:r>
              <a:rPr sz="1100" spc="-5" dirty="0">
                <a:latin typeface="Times New Roman"/>
                <a:cs typeface="Times New Roman"/>
              </a:rPr>
              <a:t>вопрос диагностики </a:t>
            </a:r>
            <a:r>
              <a:rPr sz="1100" spc="-10" dirty="0">
                <a:latin typeface="Times New Roman"/>
                <a:cs typeface="Times New Roman"/>
              </a:rPr>
              <a:t>COVID­19 по рентгеновским снимкам </a:t>
            </a:r>
            <a:r>
              <a:rPr sz="1100" spc="-20" dirty="0">
                <a:latin typeface="Times New Roman"/>
                <a:cs typeface="Times New Roman"/>
              </a:rPr>
              <a:t>грудной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клетки.</a:t>
            </a:r>
            <a:endParaRPr sz="1100">
              <a:latin typeface="Times New Roman"/>
              <a:cs typeface="Times New Roman"/>
            </a:endParaRPr>
          </a:p>
          <a:p>
            <a:pPr marL="289560" marR="362585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Times New Roman"/>
                <a:cs typeface="Times New Roman"/>
              </a:rPr>
              <a:t>Разработать </a:t>
            </a:r>
            <a:r>
              <a:rPr sz="1100" spc="-5" dirty="0">
                <a:latin typeface="Times New Roman"/>
                <a:cs typeface="Times New Roman"/>
              </a:rPr>
              <a:t>и </a:t>
            </a:r>
            <a:r>
              <a:rPr sz="1100" spc="-15" dirty="0">
                <a:latin typeface="Times New Roman"/>
                <a:cs typeface="Times New Roman"/>
              </a:rPr>
              <a:t>обучить </a:t>
            </a:r>
            <a:r>
              <a:rPr sz="1100" spc="-5" dirty="0">
                <a:latin typeface="Times New Roman"/>
                <a:cs typeface="Times New Roman"/>
              </a:rPr>
              <a:t>различные </a:t>
            </a:r>
            <a:r>
              <a:rPr sz="1100" spc="-15" dirty="0">
                <a:latin typeface="Times New Roman"/>
                <a:cs typeface="Times New Roman"/>
              </a:rPr>
              <a:t>модели сверточных </a:t>
            </a:r>
            <a:r>
              <a:rPr sz="1100" spc="-10" dirty="0">
                <a:latin typeface="Times New Roman"/>
                <a:cs typeface="Times New Roman"/>
              </a:rPr>
              <a:t>нейронных </a:t>
            </a:r>
            <a:r>
              <a:rPr sz="1100" spc="-5" dirty="0">
                <a:latin typeface="Times New Roman"/>
                <a:cs typeface="Times New Roman"/>
              </a:rPr>
              <a:t>сетей </a:t>
            </a:r>
            <a:r>
              <a:rPr sz="1100" spc="-10" dirty="0">
                <a:latin typeface="Times New Roman"/>
                <a:cs typeface="Times New Roman"/>
              </a:rPr>
              <a:t>на наборе  рентгеновских </a:t>
            </a:r>
            <a:r>
              <a:rPr sz="1100" spc="-15" dirty="0">
                <a:latin typeface="Times New Roman"/>
                <a:cs typeface="Times New Roman"/>
              </a:rPr>
              <a:t>снимков.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Times New Roman"/>
                <a:cs typeface="Times New Roman"/>
              </a:rPr>
              <a:t>Сравнить </a:t>
            </a:r>
            <a:r>
              <a:rPr sz="1100" spc="-10" dirty="0">
                <a:latin typeface="Times New Roman"/>
                <a:cs typeface="Times New Roman"/>
              </a:rPr>
              <a:t>точности работы </a:t>
            </a:r>
            <a:r>
              <a:rPr sz="1100" spc="-5" dirty="0">
                <a:latin typeface="Times New Roman"/>
                <a:cs typeface="Times New Roman"/>
              </a:rPr>
              <a:t>реализованных </a:t>
            </a:r>
            <a:r>
              <a:rPr sz="1100" spc="-10" dirty="0">
                <a:latin typeface="Times New Roman"/>
                <a:cs typeface="Times New Roman"/>
              </a:rPr>
              <a:t>нейронных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сетей.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382"/>
            <a:ext cx="2245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Сверточные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нейронные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сети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3357" y="1213822"/>
            <a:ext cx="5588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850" spc="1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7713" y="1213822"/>
            <a:ext cx="5588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850" spc="1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2079" y="1213822"/>
            <a:ext cx="5588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850" spc="1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357" y="1363916"/>
            <a:ext cx="5588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850" spc="1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7713" y="1363916"/>
            <a:ext cx="5588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850" spc="1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2079" y="1363916"/>
            <a:ext cx="5588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850" spc="1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3357" y="1513987"/>
            <a:ext cx="5588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850" spc="1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7713" y="1513987"/>
            <a:ext cx="5588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850" spc="1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2079" y="1513987"/>
            <a:ext cx="55880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850" spc="1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8189" y="898531"/>
          <a:ext cx="2263769" cy="1051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9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46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3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82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2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46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2FFB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235830" y="1048623"/>
            <a:ext cx="133985" cy="153035"/>
          </a:xfrm>
          <a:custGeom>
            <a:avLst/>
            <a:gdLst/>
            <a:ahLst/>
            <a:cxnLst/>
            <a:rect l="l" t="t" r="r" b="b"/>
            <a:pathLst>
              <a:path w="133985" h="153034">
                <a:moveTo>
                  <a:pt x="0" y="0"/>
                </a:moveTo>
                <a:lnTo>
                  <a:pt x="0" y="152842"/>
                </a:lnTo>
                <a:lnTo>
                  <a:pt x="133358" y="152842"/>
                </a:lnTo>
                <a:lnTo>
                  <a:pt x="133358" y="0"/>
                </a:lnTo>
                <a:lnTo>
                  <a:pt x="0" y="0"/>
                </a:lnTo>
                <a:close/>
              </a:path>
            </a:pathLst>
          </a:custGeom>
          <a:ln w="1518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777" y="898531"/>
            <a:ext cx="662940" cy="300355"/>
          </a:xfrm>
          <a:custGeom>
            <a:avLst/>
            <a:gdLst/>
            <a:ahLst/>
            <a:cxnLst/>
            <a:rect l="l" t="t" r="r" b="b"/>
            <a:pathLst>
              <a:path w="662940" h="300355">
                <a:moveTo>
                  <a:pt x="0" y="0"/>
                </a:moveTo>
                <a:lnTo>
                  <a:pt x="662641" y="300185"/>
                </a:lnTo>
              </a:path>
            </a:pathLst>
          </a:custGeom>
          <a:ln w="10122">
            <a:solidFill>
              <a:srgbClr val="0000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1777" y="1351559"/>
            <a:ext cx="662940" cy="300355"/>
          </a:xfrm>
          <a:custGeom>
            <a:avLst/>
            <a:gdLst/>
            <a:ahLst/>
            <a:cxnLst/>
            <a:rect l="l" t="t" r="r" b="b"/>
            <a:pathLst>
              <a:path w="662940" h="300355">
                <a:moveTo>
                  <a:pt x="0" y="0"/>
                </a:moveTo>
                <a:lnTo>
                  <a:pt x="662641" y="300184"/>
                </a:lnTo>
              </a:path>
            </a:pathLst>
          </a:custGeom>
          <a:ln w="10122">
            <a:solidFill>
              <a:srgbClr val="0000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3878" y="898530"/>
            <a:ext cx="662940" cy="300355"/>
          </a:xfrm>
          <a:custGeom>
            <a:avLst/>
            <a:gdLst/>
            <a:ahLst/>
            <a:cxnLst/>
            <a:rect l="l" t="t" r="r" b="b"/>
            <a:pathLst>
              <a:path w="662939" h="300355">
                <a:moveTo>
                  <a:pt x="0" y="0"/>
                </a:moveTo>
                <a:lnTo>
                  <a:pt x="662641" y="300185"/>
                </a:lnTo>
              </a:path>
            </a:pathLst>
          </a:custGeom>
          <a:ln w="10122">
            <a:solidFill>
              <a:srgbClr val="0000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3878" y="1351559"/>
            <a:ext cx="662940" cy="300355"/>
          </a:xfrm>
          <a:custGeom>
            <a:avLst/>
            <a:gdLst/>
            <a:ahLst/>
            <a:cxnLst/>
            <a:rect l="l" t="t" r="r" b="b"/>
            <a:pathLst>
              <a:path w="662939" h="300355">
                <a:moveTo>
                  <a:pt x="0" y="0"/>
                </a:moveTo>
                <a:lnTo>
                  <a:pt x="662641" y="300184"/>
                </a:lnTo>
              </a:path>
            </a:pathLst>
          </a:custGeom>
          <a:ln w="10122">
            <a:solidFill>
              <a:srgbClr val="0000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4419" y="1048623"/>
            <a:ext cx="931544" cy="150495"/>
          </a:xfrm>
          <a:custGeom>
            <a:avLst/>
            <a:gdLst/>
            <a:ahLst/>
            <a:cxnLst/>
            <a:rect l="l" t="t" r="r" b="b"/>
            <a:pathLst>
              <a:path w="931544" h="150494">
                <a:moveTo>
                  <a:pt x="931411" y="0"/>
                </a:moveTo>
                <a:lnTo>
                  <a:pt x="0" y="150092"/>
                </a:lnTo>
              </a:path>
            </a:pathLst>
          </a:custGeom>
          <a:ln w="10122">
            <a:solidFill>
              <a:srgbClr val="00FF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04419" y="1201466"/>
            <a:ext cx="931544" cy="450850"/>
          </a:xfrm>
          <a:custGeom>
            <a:avLst/>
            <a:gdLst/>
            <a:ahLst/>
            <a:cxnLst/>
            <a:rect l="l" t="t" r="r" b="b"/>
            <a:pathLst>
              <a:path w="931544" h="450850">
                <a:moveTo>
                  <a:pt x="931411" y="0"/>
                </a:moveTo>
                <a:lnTo>
                  <a:pt x="0" y="450277"/>
                </a:lnTo>
              </a:path>
            </a:pathLst>
          </a:custGeom>
          <a:ln w="10122">
            <a:solidFill>
              <a:srgbClr val="00FF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6519" y="1048623"/>
            <a:ext cx="662940" cy="150495"/>
          </a:xfrm>
          <a:custGeom>
            <a:avLst/>
            <a:gdLst/>
            <a:ahLst/>
            <a:cxnLst/>
            <a:rect l="l" t="t" r="r" b="b"/>
            <a:pathLst>
              <a:path w="662939" h="150494">
                <a:moveTo>
                  <a:pt x="662669" y="0"/>
                </a:moveTo>
                <a:lnTo>
                  <a:pt x="0" y="150092"/>
                </a:lnTo>
              </a:path>
            </a:pathLst>
          </a:custGeom>
          <a:ln w="10122">
            <a:solidFill>
              <a:srgbClr val="00FF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6519" y="1201466"/>
            <a:ext cx="662940" cy="450850"/>
          </a:xfrm>
          <a:custGeom>
            <a:avLst/>
            <a:gdLst/>
            <a:ahLst/>
            <a:cxnLst/>
            <a:rect l="l" t="t" r="r" b="b"/>
            <a:pathLst>
              <a:path w="662939" h="450850">
                <a:moveTo>
                  <a:pt x="662669" y="0"/>
                </a:moveTo>
                <a:lnTo>
                  <a:pt x="0" y="450277"/>
                </a:lnTo>
              </a:path>
            </a:pathLst>
          </a:custGeom>
          <a:ln w="10122">
            <a:solidFill>
              <a:srgbClr val="00FF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296827" y="1191124"/>
          <a:ext cx="402589" cy="453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842644" y="2055500"/>
            <a:ext cx="1002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Операция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свертки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076228" y="839238"/>
          <a:ext cx="2099944" cy="1771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Сеть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Top­1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Top­5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VGG­16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71.3%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90.1%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VGG­19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71.3%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90.0%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Inception</a:t>
                      </a: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5" dirty="0">
                          <a:latin typeface="Times New Roman"/>
                          <a:cs typeface="Times New Roman"/>
                        </a:rPr>
                        <a:t>V3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77.9%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93.7%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ResNet­50</a:t>
                      </a: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5" dirty="0">
                          <a:latin typeface="Times New Roman"/>
                          <a:cs typeface="Times New Roman"/>
                        </a:rPr>
                        <a:t>V2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76.0%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93.0%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ResNet­101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V2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77.2%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93.8%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ResNet­152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V2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78.0%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94.2%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DenseNet­121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75.0%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92.3%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DenseNet­169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76.2%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93.2%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DenseNet­201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77.3%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93.6%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382"/>
            <a:ext cx="2430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Задача </a:t>
            </a:r>
            <a:r>
              <a:rPr sz="1400" spc="20" dirty="0">
                <a:solidFill>
                  <a:srgbClr val="FFFFFF"/>
                </a:solidFill>
              </a:rPr>
              <a:t>диагностики</a:t>
            </a:r>
            <a:r>
              <a:rPr sz="1400" spc="-4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COVID­19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822450" y="674247"/>
            <a:ext cx="2115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Рентгеновские снимки </a:t>
            </a:r>
            <a:r>
              <a:rPr sz="1000" spc="-15" dirty="0">
                <a:latin typeface="Times New Roman"/>
                <a:cs typeface="Times New Roman"/>
              </a:rPr>
              <a:t>грудных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клеток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518" y="960235"/>
            <a:ext cx="1096567" cy="109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1720" y="960235"/>
            <a:ext cx="1096567" cy="1096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2921" y="967712"/>
            <a:ext cx="1096567" cy="1089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3295" y="2103572"/>
            <a:ext cx="4573270" cy="80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115" algn="ctr">
              <a:lnSpc>
                <a:spcPct val="100000"/>
              </a:lnSpc>
              <a:spcBef>
                <a:spcPts val="95"/>
              </a:spcBef>
              <a:tabLst>
                <a:tab pos="1172845" algn="l"/>
                <a:tab pos="2322195" algn="l"/>
              </a:tabLst>
            </a:pPr>
            <a:r>
              <a:rPr sz="900" spc="-10" dirty="0">
                <a:latin typeface="Times New Roman"/>
                <a:cs typeface="Times New Roman"/>
              </a:rPr>
              <a:t>Норма	Пневмония	</a:t>
            </a:r>
            <a:r>
              <a:rPr sz="900" spc="-5" dirty="0">
                <a:latin typeface="Times New Roman"/>
                <a:cs typeface="Times New Roman"/>
              </a:rPr>
              <a:t>COVID­19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Times New Roman"/>
                <a:cs typeface="Times New Roman"/>
              </a:rPr>
              <a:t>Всего </a:t>
            </a:r>
            <a:r>
              <a:rPr sz="1100" spc="-5" dirty="0">
                <a:latin typeface="Times New Roman"/>
                <a:cs typeface="Times New Roman"/>
              </a:rPr>
              <a:t>было собрано 14 197 </a:t>
            </a:r>
            <a:r>
              <a:rPr sz="1100" spc="-15" dirty="0">
                <a:latin typeface="Times New Roman"/>
                <a:cs typeface="Times New Roman"/>
              </a:rPr>
              <a:t>cнимков, </a:t>
            </a:r>
            <a:r>
              <a:rPr sz="1100" spc="-10" dirty="0">
                <a:latin typeface="Times New Roman"/>
                <a:cs typeface="Times New Roman"/>
              </a:rPr>
              <a:t>из них </a:t>
            </a:r>
            <a:r>
              <a:rPr sz="1100" spc="-5" dirty="0">
                <a:latin typeface="Times New Roman"/>
                <a:cs typeface="Times New Roman"/>
              </a:rPr>
              <a:t>8 066 </a:t>
            </a:r>
            <a:r>
              <a:rPr sz="1100" spc="-10" dirty="0">
                <a:latin typeface="Times New Roman"/>
                <a:cs typeface="Times New Roman"/>
              </a:rPr>
              <a:t>здоровых пациентов, </a:t>
            </a:r>
            <a:r>
              <a:rPr sz="1100" spc="-5" dirty="0">
                <a:latin typeface="Times New Roman"/>
                <a:cs typeface="Times New Roman"/>
              </a:rPr>
              <a:t>5 558  с </a:t>
            </a:r>
            <a:r>
              <a:rPr sz="1100" spc="-10" dirty="0">
                <a:latin typeface="Times New Roman"/>
                <a:cs typeface="Times New Roman"/>
              </a:rPr>
              <a:t>пневмонией </a:t>
            </a:r>
            <a:r>
              <a:rPr sz="1100" spc="-5" dirty="0">
                <a:latin typeface="Times New Roman"/>
                <a:cs typeface="Times New Roman"/>
              </a:rPr>
              <a:t>и 573 с COVID­19. </a:t>
            </a:r>
            <a:r>
              <a:rPr sz="1100" spc="-10" dirty="0">
                <a:latin typeface="Times New Roman"/>
                <a:cs typeface="Times New Roman"/>
              </a:rPr>
              <a:t>По </a:t>
            </a:r>
            <a:r>
              <a:rPr sz="1100" spc="-5" dirty="0">
                <a:latin typeface="Times New Roman"/>
                <a:cs typeface="Times New Roman"/>
              </a:rPr>
              <a:t>100 </a:t>
            </a:r>
            <a:r>
              <a:rPr sz="1100" spc="-10" dirty="0">
                <a:latin typeface="Times New Roman"/>
                <a:cs typeface="Times New Roman"/>
              </a:rPr>
              <a:t>изображений </a:t>
            </a:r>
            <a:r>
              <a:rPr sz="1100" spc="-15" dirty="0">
                <a:latin typeface="Times New Roman"/>
                <a:cs typeface="Times New Roman"/>
              </a:rPr>
              <a:t>каждого </a:t>
            </a:r>
            <a:r>
              <a:rPr sz="1100" spc="-5" dirty="0">
                <a:latin typeface="Times New Roman"/>
                <a:cs typeface="Times New Roman"/>
              </a:rPr>
              <a:t>класса было  </a:t>
            </a:r>
            <a:r>
              <a:rPr sz="1100" spc="-10" dirty="0">
                <a:latin typeface="Times New Roman"/>
                <a:cs typeface="Times New Roman"/>
              </a:rPr>
              <a:t>отобрано </a:t>
            </a:r>
            <a:r>
              <a:rPr sz="1100" spc="-5" dirty="0">
                <a:latin typeface="Times New Roman"/>
                <a:cs typeface="Times New Roman"/>
              </a:rPr>
              <a:t>для </a:t>
            </a:r>
            <a:r>
              <a:rPr sz="1100" spc="-10" dirty="0">
                <a:latin typeface="Times New Roman"/>
                <a:cs typeface="Times New Roman"/>
              </a:rPr>
              <a:t>валидации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обучения.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5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382"/>
            <a:ext cx="1306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Оценка</a:t>
            </a:r>
            <a:r>
              <a:rPr sz="1400" spc="-5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качества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642771"/>
            <a:ext cx="4660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Для </a:t>
            </a:r>
            <a:r>
              <a:rPr sz="1100" spc="-5" dirty="0">
                <a:latin typeface="Times New Roman"/>
                <a:cs typeface="Times New Roman"/>
              </a:rPr>
              <a:t>оценки </a:t>
            </a:r>
            <a:r>
              <a:rPr sz="1100" spc="-15" dirty="0">
                <a:latin typeface="Times New Roman"/>
                <a:cs typeface="Times New Roman"/>
              </a:rPr>
              <a:t>качества </a:t>
            </a:r>
            <a:r>
              <a:rPr sz="1100" spc="-10" dirty="0">
                <a:latin typeface="Times New Roman"/>
                <a:cs typeface="Times New Roman"/>
              </a:rPr>
              <a:t>работы алгоритмов использовались следующие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метрики: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682" y="935837"/>
            <a:ext cx="65684" cy="6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852803"/>
            <a:ext cx="579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Precision: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5849" y="105281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Times New Roman"/>
                <a:cs typeface="Times New Roman"/>
              </a:rPr>
              <a:t>P</a:t>
            </a:r>
            <a:r>
              <a:rPr sz="1100" i="1" spc="-4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9683" y="959089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latin typeface="Times New Roman"/>
                <a:cs typeface="Times New Roman"/>
              </a:rPr>
              <a:t>TP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03092" y="116941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500265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90392" y="1147850"/>
            <a:ext cx="525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Times New Roman"/>
                <a:cs typeface="Times New Roman"/>
              </a:rPr>
              <a:t>TP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20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FP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682" y="1433512"/>
            <a:ext cx="65684" cy="6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1350478"/>
            <a:ext cx="417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Recall: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1963" y="1550490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Times New Roman"/>
                <a:cs typeface="Times New Roman"/>
              </a:rPr>
              <a:t>R</a:t>
            </a:r>
            <a:r>
              <a:rPr sz="1100" i="1" spc="-4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9683" y="1456764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latin typeface="Times New Roman"/>
                <a:cs typeface="Times New Roman"/>
              </a:rPr>
              <a:t>TP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9194" y="1667103"/>
            <a:ext cx="508634" cy="0"/>
          </a:xfrm>
          <a:custGeom>
            <a:avLst/>
            <a:gdLst/>
            <a:ahLst/>
            <a:cxnLst/>
            <a:rect l="l" t="t" r="r" b="b"/>
            <a:pathLst>
              <a:path w="508635">
                <a:moveTo>
                  <a:pt x="0" y="0"/>
                </a:moveTo>
                <a:lnTo>
                  <a:pt x="508050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86494" y="1645524"/>
            <a:ext cx="534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Times New Roman"/>
                <a:cs typeface="Times New Roman"/>
              </a:rPr>
              <a:t>TP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20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FN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0682" y="1928621"/>
            <a:ext cx="65684" cy="6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2932" y="1845588"/>
            <a:ext cx="536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F1­мера: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7381" y="2073337"/>
            <a:ext cx="5029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Times New Roman"/>
                <a:cs typeface="Times New Roman"/>
              </a:rPr>
              <a:t>F</a:t>
            </a:r>
            <a:r>
              <a:rPr sz="600" spc="-35" dirty="0">
                <a:latin typeface="Tahoma"/>
                <a:cs typeface="Tahoma"/>
              </a:rPr>
              <a:t>1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55" dirty="0">
                <a:latin typeface="Tahoma"/>
                <a:cs typeface="Tahoma"/>
              </a:rPr>
              <a:t>2</a:t>
            </a:r>
            <a:r>
              <a:rPr sz="1100" spc="-280" dirty="0">
                <a:latin typeface="Tahoma"/>
                <a:cs typeface="Tahoma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·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0532" y="1957080"/>
            <a:ext cx="364490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99"/>
              </a:lnSpc>
              <a:spcBef>
                <a:spcPts val="10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 </a:t>
            </a:r>
            <a:r>
              <a:rPr sz="1100" i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· 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 </a:t>
            </a:r>
            <a:r>
              <a:rPr sz="1100" i="1" spc="-10" dirty="0">
                <a:latin typeface="Times New Roman"/>
                <a:cs typeface="Times New Roman"/>
              </a:rPr>
              <a:t> P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21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2366541"/>
            <a:ext cx="48133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imes New Roman"/>
                <a:cs typeface="Times New Roman"/>
              </a:rPr>
              <a:t>где </a:t>
            </a:r>
            <a:r>
              <a:rPr sz="1100" spc="-10" dirty="0">
                <a:latin typeface="Times New Roman"/>
                <a:cs typeface="Times New Roman"/>
              </a:rPr>
              <a:t>TP </a:t>
            </a:r>
            <a:r>
              <a:rPr sz="1100" spc="-5" dirty="0">
                <a:latin typeface="Times New Roman"/>
                <a:cs typeface="Times New Roman"/>
              </a:rPr>
              <a:t>­ </a:t>
            </a:r>
            <a:r>
              <a:rPr sz="1100" spc="-10" dirty="0">
                <a:latin typeface="Times New Roman"/>
                <a:cs typeface="Times New Roman"/>
              </a:rPr>
              <a:t>количество истинно­положительных, TN </a:t>
            </a:r>
            <a:r>
              <a:rPr sz="1100" spc="-5" dirty="0">
                <a:latin typeface="Times New Roman"/>
                <a:cs typeface="Times New Roman"/>
              </a:rPr>
              <a:t>­ </a:t>
            </a:r>
            <a:r>
              <a:rPr sz="1100" spc="-10" dirty="0">
                <a:latin typeface="Times New Roman"/>
                <a:cs typeface="Times New Roman"/>
              </a:rPr>
              <a:t>истинно­отрицательных, FN </a:t>
            </a:r>
            <a:r>
              <a:rPr sz="1100" spc="-5" dirty="0">
                <a:latin typeface="Times New Roman"/>
                <a:cs typeface="Times New Roman"/>
              </a:rPr>
              <a:t>­  </a:t>
            </a:r>
            <a:r>
              <a:rPr sz="1100" spc="-10" dirty="0">
                <a:latin typeface="Times New Roman"/>
                <a:cs typeface="Times New Roman"/>
              </a:rPr>
              <a:t>ложно­отрицательных ответов.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382"/>
            <a:ext cx="3265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Предварительная обработка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изображений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280682" y="1648625"/>
            <a:ext cx="65684" cy="6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682" y="1858657"/>
            <a:ext cx="65684" cy="6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1011413"/>
            <a:ext cx="521906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Предварительная обработка </a:t>
            </a:r>
            <a:r>
              <a:rPr sz="1100" spc="-20" dirty="0">
                <a:latin typeface="Times New Roman"/>
                <a:cs typeface="Times New Roman"/>
              </a:rPr>
              <a:t>входных </a:t>
            </a:r>
            <a:r>
              <a:rPr sz="1100" spc="-5" dirty="0">
                <a:latin typeface="Times New Roman"/>
                <a:cs typeface="Times New Roman"/>
              </a:rPr>
              <a:t>данных </a:t>
            </a:r>
            <a:r>
              <a:rPr sz="1100" spc="-15" dirty="0">
                <a:latin typeface="Times New Roman"/>
                <a:cs typeface="Times New Roman"/>
              </a:rPr>
              <a:t>может </a:t>
            </a:r>
            <a:r>
              <a:rPr sz="1100" spc="-5" dirty="0">
                <a:latin typeface="Times New Roman"/>
                <a:cs typeface="Times New Roman"/>
              </a:rPr>
              <a:t>существенно </a:t>
            </a:r>
            <a:r>
              <a:rPr sz="1100" spc="-10" dirty="0">
                <a:latin typeface="Times New Roman"/>
                <a:cs typeface="Times New Roman"/>
              </a:rPr>
              <a:t>повлиять на </a:t>
            </a:r>
            <a:r>
              <a:rPr sz="1100" spc="-15" dirty="0">
                <a:latin typeface="Times New Roman"/>
                <a:cs typeface="Times New Roman"/>
              </a:rPr>
              <a:t>обучение  </a:t>
            </a:r>
            <a:r>
              <a:rPr sz="1100" spc="-10" dirty="0">
                <a:latin typeface="Times New Roman"/>
                <a:cs typeface="Times New Roman"/>
              </a:rPr>
              <a:t>моделей. В рамках исследования рассматривались следующие варианты обработки  изображений: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Times New Roman"/>
                <a:cs typeface="Times New Roman"/>
              </a:rPr>
              <a:t>Масштабирование </a:t>
            </a:r>
            <a:r>
              <a:rPr sz="1100" spc="-5" dirty="0">
                <a:latin typeface="Times New Roman"/>
                <a:cs typeface="Times New Roman"/>
              </a:rPr>
              <a:t>­ </a:t>
            </a:r>
            <a:r>
              <a:rPr sz="1100" spc="-10" dirty="0">
                <a:latin typeface="Times New Roman"/>
                <a:cs typeface="Times New Roman"/>
              </a:rPr>
              <a:t>приведение всех </a:t>
            </a:r>
            <a:r>
              <a:rPr sz="1100" spc="-15" dirty="0">
                <a:latin typeface="Times New Roman"/>
                <a:cs typeface="Times New Roman"/>
              </a:rPr>
              <a:t>значений </a:t>
            </a:r>
            <a:r>
              <a:rPr sz="1100" spc="-5" dirty="0">
                <a:latin typeface="Times New Roman"/>
                <a:cs typeface="Times New Roman"/>
              </a:rPr>
              <a:t>в </a:t>
            </a:r>
            <a:r>
              <a:rPr sz="1100" spc="-10" dirty="0">
                <a:latin typeface="Times New Roman"/>
                <a:cs typeface="Times New Roman"/>
              </a:rPr>
              <a:t>изображении </a:t>
            </a:r>
            <a:r>
              <a:rPr sz="1100" spc="-5" dirty="0">
                <a:latin typeface="Times New Roman"/>
                <a:cs typeface="Times New Roman"/>
              </a:rPr>
              <a:t>к </a:t>
            </a:r>
            <a:r>
              <a:rPr sz="1100" spc="-10" dirty="0">
                <a:latin typeface="Times New Roman"/>
                <a:cs typeface="Times New Roman"/>
              </a:rPr>
              <a:t>диапазону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[0,1].</a:t>
            </a:r>
            <a:endParaRPr sz="1100">
              <a:latin typeface="Times New Roman"/>
              <a:cs typeface="Times New Roman"/>
            </a:endParaRPr>
          </a:p>
          <a:p>
            <a:pPr marL="289560" marR="90995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Times New Roman"/>
                <a:cs typeface="Times New Roman"/>
              </a:rPr>
              <a:t>Центрирование среднего значения изображения </a:t>
            </a:r>
            <a:r>
              <a:rPr sz="1100" spc="-5" dirty="0">
                <a:latin typeface="Times New Roman"/>
                <a:cs typeface="Times New Roman"/>
              </a:rPr>
              <a:t>в 0 и </a:t>
            </a:r>
            <a:r>
              <a:rPr sz="1100" spc="-10" dirty="0">
                <a:latin typeface="Times New Roman"/>
                <a:cs typeface="Times New Roman"/>
              </a:rPr>
              <a:t>нормализация  среднеквадратичного отклонения </a:t>
            </a:r>
            <a:r>
              <a:rPr sz="1100" spc="-5" dirty="0">
                <a:latin typeface="Times New Roman"/>
                <a:cs typeface="Times New Roman"/>
              </a:rPr>
              <a:t>в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382"/>
            <a:ext cx="3265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Предварительная обработка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изображений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5744" y="638497"/>
            <a:ext cx="5069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9599E"/>
                </a:solidFill>
                <a:latin typeface="Times New Roman"/>
                <a:cs typeface="Times New Roman"/>
              </a:rPr>
              <a:t>Таблица: </a:t>
            </a:r>
            <a:r>
              <a:rPr sz="1000" b="1" spc="-15" dirty="0">
                <a:latin typeface="Times New Roman"/>
                <a:cs typeface="Times New Roman"/>
              </a:rPr>
              <a:t>Результаты </a:t>
            </a:r>
            <a:r>
              <a:rPr sz="1000" b="1" spc="-10" dirty="0">
                <a:latin typeface="Times New Roman"/>
                <a:cs typeface="Times New Roman"/>
              </a:rPr>
              <a:t>обучение моделей </a:t>
            </a:r>
            <a:r>
              <a:rPr sz="1000" b="1" spc="-5" dirty="0">
                <a:latin typeface="Times New Roman"/>
                <a:cs typeface="Times New Roman"/>
              </a:rPr>
              <a:t>с предварительным маштабированием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значений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9998" y="924493"/>
          <a:ext cx="4914261" cy="708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Сеть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loss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recall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val_loss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val_precision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val_recall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Inception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V3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0.2352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0.9176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0.9106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0.2737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0.7884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0.7700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ResNet­50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0.3242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0.8870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0.8732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0.2373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0.7354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0.7133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DenseNet­201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0.2742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0.9054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0.8969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0.3196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0.7560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0.7333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0545" y="1934126"/>
            <a:ext cx="4959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9599E"/>
                </a:solidFill>
                <a:latin typeface="Times New Roman"/>
                <a:cs typeface="Times New Roman"/>
              </a:rPr>
              <a:t>Таблица: </a:t>
            </a:r>
            <a:r>
              <a:rPr sz="1000" b="1" spc="-15" dirty="0">
                <a:latin typeface="Times New Roman"/>
                <a:cs typeface="Times New Roman"/>
              </a:rPr>
              <a:t>Результаты </a:t>
            </a:r>
            <a:r>
              <a:rPr sz="1000" b="1" spc="-10" dirty="0">
                <a:latin typeface="Times New Roman"/>
                <a:cs typeface="Times New Roman"/>
              </a:rPr>
              <a:t>обучение моделей </a:t>
            </a:r>
            <a:r>
              <a:rPr sz="1000" b="1" spc="-5" dirty="0">
                <a:latin typeface="Times New Roman"/>
                <a:cs typeface="Times New Roman"/>
              </a:rPr>
              <a:t>с предварительным </a:t>
            </a:r>
            <a:r>
              <a:rPr sz="1000" b="1" spc="-10" dirty="0">
                <a:latin typeface="Times New Roman"/>
                <a:cs typeface="Times New Roman"/>
              </a:rPr>
              <a:t>центрированием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значений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9998" y="2220109"/>
          <a:ext cx="4914261" cy="708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Сеть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loss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recall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val_loss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val_precision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val_recall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Inception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V3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0.3387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0.8860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0.8697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0.5269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0.7204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0.6700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ResNet­50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0.3353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0.8848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0.8705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0.9311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0.6537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0.6167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DenseNet­201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0.3655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0.8742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0.8622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0.3539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0.7643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0.7133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382"/>
            <a:ext cx="1305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Функции</a:t>
            </a:r>
            <a:r>
              <a:rPr sz="1400" spc="-6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потерь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761870" y="599800"/>
            <a:ext cx="22364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9599E"/>
                </a:solidFill>
                <a:latin typeface="Times New Roman"/>
                <a:cs typeface="Times New Roman"/>
              </a:rPr>
              <a:t>Таблица: </a:t>
            </a:r>
            <a:r>
              <a:rPr sz="1000" b="1" spc="-5" dirty="0">
                <a:latin typeface="Times New Roman"/>
                <a:cs typeface="Times New Roman"/>
              </a:rPr>
              <a:t>Популярные </a:t>
            </a:r>
            <a:r>
              <a:rPr sz="1000" b="1" spc="-10" dirty="0">
                <a:latin typeface="Times New Roman"/>
                <a:cs typeface="Times New Roman"/>
              </a:rPr>
              <a:t>функции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потерь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895" y="2723818"/>
            <a:ext cx="4632325" cy="3452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i="1" spc="-5" dirty="0">
                <a:latin typeface="Times New Roman"/>
                <a:cs typeface="Times New Roman"/>
              </a:rPr>
              <a:t>y</a:t>
            </a:r>
            <a:r>
              <a:rPr sz="1200" i="1" spc="-7" baseline="-10416" dirty="0">
                <a:latin typeface="Times New Roman"/>
                <a:cs typeface="Times New Roman"/>
              </a:rPr>
              <a:t>i </a:t>
            </a:r>
            <a:r>
              <a:rPr sz="1100" spc="-5" dirty="0">
                <a:latin typeface="Times New Roman"/>
                <a:cs typeface="Times New Roman"/>
              </a:rPr>
              <a:t>– </a:t>
            </a:r>
            <a:r>
              <a:rPr sz="1100" spc="-10" dirty="0">
                <a:latin typeface="Times New Roman"/>
                <a:cs typeface="Times New Roman"/>
              </a:rPr>
              <a:t>ожидаемое значение </a:t>
            </a:r>
            <a:r>
              <a:rPr sz="1100" spc="-15" dirty="0">
                <a:latin typeface="Times New Roman"/>
                <a:cs typeface="Times New Roman"/>
              </a:rPr>
              <a:t>i­го </a:t>
            </a:r>
            <a:r>
              <a:rPr sz="1100" spc="-10" dirty="0">
                <a:latin typeface="Times New Roman"/>
                <a:cs typeface="Times New Roman"/>
              </a:rPr>
              <a:t>нейрона, </a:t>
            </a:r>
            <a:r>
              <a:rPr sz="1100" i="1" spc="-5" dirty="0">
                <a:latin typeface="Times New Roman"/>
                <a:cs typeface="Times New Roman"/>
              </a:rPr>
              <a:t>x</a:t>
            </a:r>
            <a:r>
              <a:rPr sz="1200" i="1" spc="-7" baseline="-10416" dirty="0">
                <a:latin typeface="Times New Roman"/>
                <a:cs typeface="Times New Roman"/>
              </a:rPr>
              <a:t>i </a:t>
            </a:r>
            <a:r>
              <a:rPr sz="1100" spc="-5" dirty="0">
                <a:latin typeface="Times New Roman"/>
                <a:cs typeface="Times New Roman"/>
              </a:rPr>
              <a:t>– </a:t>
            </a:r>
            <a:r>
              <a:rPr sz="1100" spc="-10" dirty="0">
                <a:latin typeface="Times New Roman"/>
                <a:cs typeface="Times New Roman"/>
              </a:rPr>
              <a:t>полученное значение </a:t>
            </a:r>
            <a:r>
              <a:rPr sz="1100" spc="-15" dirty="0" err="1">
                <a:latin typeface="Times New Roman"/>
                <a:cs typeface="Times New Roman"/>
              </a:rPr>
              <a:t>i­</a:t>
            </a:r>
            <a:r>
              <a:rPr lang="en-US" sz="1100" spc="-15" dirty="0" err="1">
                <a:latin typeface="Times New Roman"/>
                <a:cs typeface="Times New Roman"/>
              </a:rPr>
              <a:t>-</a:t>
            </a:r>
            <a:r>
              <a:rPr sz="1100" spc="-15" dirty="0" err="1">
                <a:latin typeface="Times New Roman"/>
                <a:cs typeface="Times New Roman"/>
              </a:rPr>
              <a:t>го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нейрона,  </a:t>
            </a:r>
            <a:r>
              <a:rPr sz="1100" spc="-5" dirty="0">
                <a:latin typeface="Times New Roman"/>
                <a:cs typeface="Times New Roman"/>
              </a:rPr>
              <a:t>n – </a:t>
            </a:r>
            <a:r>
              <a:rPr sz="1100" spc="-10" dirty="0">
                <a:latin typeface="Times New Roman"/>
                <a:cs typeface="Times New Roman"/>
              </a:rPr>
              <a:t>количество </a:t>
            </a:r>
            <a:r>
              <a:rPr sz="1100" spc="-20" dirty="0">
                <a:latin typeface="Times New Roman"/>
                <a:cs typeface="Times New Roman"/>
              </a:rPr>
              <a:t>выходных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нейронов.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E09532-93F2-4AB4-8528-6914C961D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793294"/>
            <a:ext cx="4401646" cy="185175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382"/>
            <a:ext cx="1657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Выбор</a:t>
            </a:r>
            <a:r>
              <a:rPr sz="1400" spc="-4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оптимизатора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30136" y="1238326"/>
            <a:ext cx="65684" cy="6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136" y="1448345"/>
            <a:ext cx="65684" cy="6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136" y="1658378"/>
            <a:ext cx="65684" cy="65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136" y="2212568"/>
            <a:ext cx="65684" cy="6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297" y="901481"/>
            <a:ext cx="1697355" cy="14198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Times New Roman"/>
                <a:cs typeface="Times New Roman"/>
              </a:rPr>
              <a:t>Параметры: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Times New Roman"/>
                <a:cs typeface="Times New Roman"/>
              </a:rPr>
              <a:t>количество </a:t>
            </a:r>
            <a:r>
              <a:rPr sz="1100" spc="-15" dirty="0">
                <a:latin typeface="Times New Roman"/>
                <a:cs typeface="Times New Roman"/>
              </a:rPr>
              <a:t>эпох: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Times New Roman"/>
                <a:cs typeface="Times New Roman"/>
              </a:rPr>
              <a:t>размер пакета: </a:t>
            </a:r>
            <a:r>
              <a:rPr sz="1100" spc="-5" dirty="0"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  <a:p>
            <a:pPr marL="289560" marR="29209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Times New Roman"/>
                <a:cs typeface="Times New Roman"/>
              </a:rPr>
              <a:t>Функция </a:t>
            </a:r>
            <a:r>
              <a:rPr sz="1100" spc="-10" dirty="0">
                <a:latin typeface="Times New Roman"/>
                <a:cs typeface="Times New Roman"/>
              </a:rPr>
              <a:t>потерь:  категориальная  </a:t>
            </a:r>
            <a:r>
              <a:rPr sz="1100" spc="-5" dirty="0">
                <a:latin typeface="Times New Roman"/>
                <a:cs typeface="Times New Roman"/>
              </a:rPr>
              <a:t>перекрестная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энтропия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Times New Roman"/>
                <a:cs typeface="Times New Roman"/>
              </a:rPr>
              <a:t>размер </a:t>
            </a:r>
            <a:r>
              <a:rPr sz="1100" spc="-20" dirty="0">
                <a:latin typeface="Times New Roman"/>
                <a:cs typeface="Times New Roman"/>
              </a:rPr>
              <a:t>входов: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500x500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6147" y="1238326"/>
            <a:ext cx="65684" cy="65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6147" y="1448345"/>
            <a:ext cx="65684" cy="65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6147" y="1658378"/>
            <a:ext cx="65684" cy="656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91308" y="901481"/>
            <a:ext cx="110299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imes New Roman"/>
                <a:cs typeface="Times New Roman"/>
              </a:rPr>
              <a:t>Модели:</a:t>
            </a:r>
            <a:endParaRPr sz="1100">
              <a:latin typeface="Times New Roman"/>
              <a:cs typeface="Times New Roman"/>
            </a:endParaRPr>
          </a:p>
          <a:p>
            <a:pPr marL="289560" marR="5080">
              <a:lnSpc>
                <a:spcPct val="125299"/>
              </a:lnSpc>
            </a:pPr>
            <a:r>
              <a:rPr sz="1100" spc="-5" dirty="0">
                <a:latin typeface="Times New Roman"/>
                <a:cs typeface="Times New Roman"/>
              </a:rPr>
              <a:t>Inception </a:t>
            </a:r>
            <a:r>
              <a:rPr sz="1100" spc="-15" dirty="0">
                <a:latin typeface="Times New Roman"/>
                <a:cs typeface="Times New Roman"/>
              </a:rPr>
              <a:t>V3  </a:t>
            </a:r>
            <a:r>
              <a:rPr sz="1100" spc="-5" dirty="0">
                <a:latin typeface="Times New Roman"/>
                <a:cs typeface="Times New Roman"/>
              </a:rPr>
              <a:t>ResNet­50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V2  </a:t>
            </a:r>
            <a:r>
              <a:rPr sz="1100" spc="-10" dirty="0">
                <a:latin typeface="Times New Roman"/>
                <a:cs typeface="Times New Roman"/>
              </a:rPr>
              <a:t>DenseNet­201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6124" y="1240421"/>
            <a:ext cx="65684" cy="6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6124" y="1622526"/>
            <a:ext cx="65684" cy="6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6124" y="1832559"/>
            <a:ext cx="65684" cy="65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31285" y="903577"/>
            <a:ext cx="1647189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5" dirty="0">
                <a:latin typeface="Times New Roman"/>
                <a:cs typeface="Times New Roman"/>
              </a:rPr>
              <a:t>Оптимизаторы:</a:t>
            </a:r>
            <a:endParaRPr sz="1100">
              <a:latin typeface="Times New Roman"/>
              <a:cs typeface="Times New Roman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Times New Roman"/>
                <a:cs typeface="Times New Roman"/>
              </a:rPr>
              <a:t>SGD </a:t>
            </a:r>
            <a:r>
              <a:rPr sz="1100" spc="-5" dirty="0">
                <a:latin typeface="Times New Roman"/>
                <a:cs typeface="Times New Roman"/>
              </a:rPr>
              <a:t>­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Стохастический  градиентный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спуск</a:t>
            </a:r>
            <a:endParaRPr sz="1100">
              <a:latin typeface="Times New Roman"/>
              <a:cs typeface="Times New Roman"/>
            </a:endParaRPr>
          </a:p>
          <a:p>
            <a:pPr marL="289560" marR="802640">
              <a:lnSpc>
                <a:spcPct val="125299"/>
              </a:lnSpc>
            </a:pPr>
            <a:r>
              <a:rPr sz="1100" spc="-5" dirty="0">
                <a:latin typeface="Times New Roman"/>
                <a:cs typeface="Times New Roman"/>
              </a:rPr>
              <a:t>RMSprop  </a:t>
            </a:r>
            <a:r>
              <a:rPr sz="1100" spc="-15" dirty="0">
                <a:latin typeface="Times New Roman"/>
                <a:cs typeface="Times New Roman"/>
              </a:rPr>
              <a:t>Adam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127387"/>
            <a:ext cx="1152525" cy="113030"/>
          </a:xfrm>
          <a:custGeom>
            <a:avLst/>
            <a:gdLst/>
            <a:ahLst/>
            <a:cxnLst/>
            <a:rect l="l" t="t" r="r" b="b"/>
            <a:pathLst>
              <a:path w="1152525" h="113030">
                <a:moveTo>
                  <a:pt x="0" y="112636"/>
                </a:moveTo>
                <a:lnTo>
                  <a:pt x="1151978" y="112636"/>
                </a:lnTo>
                <a:lnTo>
                  <a:pt x="1151978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0C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0965" y="3127387"/>
            <a:ext cx="4032250" cy="113030"/>
          </a:xfrm>
          <a:custGeom>
            <a:avLst/>
            <a:gdLst/>
            <a:ahLst/>
            <a:cxnLst/>
            <a:rect l="l" t="t" r="r" b="b"/>
            <a:pathLst>
              <a:path w="4032250" h="113030">
                <a:moveTo>
                  <a:pt x="0" y="112636"/>
                </a:moveTo>
                <a:lnTo>
                  <a:pt x="4031983" y="112636"/>
                </a:lnTo>
                <a:lnTo>
                  <a:pt x="4031983" y="0"/>
                </a:lnTo>
                <a:lnTo>
                  <a:pt x="0" y="0"/>
                </a:lnTo>
                <a:lnTo>
                  <a:pt x="0" y="112636"/>
                </a:lnTo>
                <a:close/>
              </a:path>
            </a:pathLst>
          </a:custGeom>
          <a:solidFill>
            <a:srgbClr val="134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1922" y="3127387"/>
            <a:ext cx="538480" cy="113030"/>
          </a:xfrm>
          <a:custGeom>
            <a:avLst/>
            <a:gdLst/>
            <a:ahLst/>
            <a:cxnLst/>
            <a:rect l="l" t="t" r="r" b="b"/>
            <a:pathLst>
              <a:path w="538479" h="113030">
                <a:moveTo>
                  <a:pt x="538035" y="0"/>
                </a:moveTo>
                <a:lnTo>
                  <a:pt x="0" y="0"/>
                </a:lnTo>
                <a:lnTo>
                  <a:pt x="0" y="112636"/>
                </a:lnTo>
                <a:lnTo>
                  <a:pt x="538035" y="112636"/>
                </a:lnTo>
                <a:lnTo>
                  <a:pt x="538035" y="0"/>
                </a:lnTo>
                <a:close/>
              </a:path>
            </a:pathLst>
          </a:custGeom>
          <a:solidFill>
            <a:srgbClr val="195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Коротков</a:t>
            </a:r>
            <a:r>
              <a:rPr spc="-50" dirty="0"/>
              <a:t> </a:t>
            </a:r>
            <a:r>
              <a:rPr spc="-10" dirty="0"/>
              <a:t>А.С.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14449" y="3125016"/>
            <a:ext cx="3145155" cy="1098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8" action="ppaction://hlinksldjump"/>
              </a:rPr>
              <a:t>Анализ алгоритмов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8" action="ppaction://hlinksldjump"/>
              </a:rPr>
              <a:t>глубокого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8" action="ppaction://hlinksldjump"/>
              </a:rPr>
              <a:t>машинного обучения в задачах </a:t>
            </a:r>
            <a:r>
              <a:rPr sz="6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8" action="ppaction://hlinksldjump"/>
              </a:rPr>
              <a:t>распознавания</a:t>
            </a:r>
            <a:r>
              <a:rPr sz="600" b="1" spc="15" dirty="0">
                <a:solidFill>
                  <a:srgbClr val="FFFFFF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Times New Roman"/>
                <a:cs typeface="Times New Roman"/>
                <a:hlinkClick r:id="rId8" action="ppaction://hlinksldjump"/>
              </a:rPr>
              <a:t>изображений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9</a:t>
            </a:fld>
            <a:r>
              <a:rPr spc="-5" dirty="0"/>
              <a:t> /</a:t>
            </a:r>
            <a:r>
              <a:rPr spc="-65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995</Words>
  <Application>Microsoft Office PowerPoint</Application>
  <PresentationFormat>Произвольный</PresentationFormat>
  <Paragraphs>407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Tahoma</vt:lpstr>
      <vt:lpstr>Times New Roman</vt:lpstr>
      <vt:lpstr>Office Theme</vt:lpstr>
      <vt:lpstr>Анализ алгоритмов глубокого машинного обучения в задачах  распознавания изображений</vt:lpstr>
      <vt:lpstr>Цели и задачи работы</vt:lpstr>
      <vt:lpstr>Презентация PowerPoint</vt:lpstr>
      <vt:lpstr>Задача диагностики COVID­19</vt:lpstr>
      <vt:lpstr>Оценка качества</vt:lpstr>
      <vt:lpstr>Предварительная обработка изображений</vt:lpstr>
      <vt:lpstr>Предварительная обработка изображений</vt:lpstr>
      <vt:lpstr>Функции потерь</vt:lpstr>
      <vt:lpstr>Выбор оптимизатора</vt:lpstr>
      <vt:lpstr>Презентация PowerPoint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алгоритмов глубокого машинного обучения в задачах распознавания изображений</dc:title>
  <dc:creator>Александр Сергеевич Коротков</dc:creator>
  <cp:lastModifiedBy>Александр Коротков</cp:lastModifiedBy>
  <cp:revision>3</cp:revision>
  <dcterms:created xsi:type="dcterms:W3CDTF">2020-06-23T12:58:10Z</dcterms:created>
  <dcterms:modified xsi:type="dcterms:W3CDTF">2020-06-23T13:01:39Z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2020-06-23T00:00:00Z</vt:filetime>
  </property>
</Properties>
</file>