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gOCVSwa7CpMI4NznMaeKjwS/iR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regular.fntdata"/><Relationship Id="rId25" Type="http://schemas.openxmlformats.org/officeDocument/2006/relationships/slide" Target="slides/slide21.xml"/><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enturyGothic-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Topic Slide – 3 mins </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Introduction Facilitators  + Participants (chat) – 7 mins</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Rules 3D – Discouragement, Dullness, - 5 mins</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What? First came to mind in relation to your work? (chat/  open mics) – 5 mins</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Why? Scale 1-10 do you think women inclusion matters? (mentimeter / chat) </a:t>
            </a:r>
            <a:endParaRPr sz="1800">
              <a:latin typeface="Calibri"/>
              <a:ea typeface="Calibri"/>
              <a:cs typeface="Calibri"/>
              <a:sym typeface="Calibri"/>
            </a:endParaRPr>
          </a:p>
          <a:p>
            <a:pPr indent="0" lvl="0" marL="457200" rtl="0" algn="l">
              <a:spcBef>
                <a:spcPts val="0"/>
              </a:spcBef>
              <a:spcAft>
                <a:spcPts val="0"/>
              </a:spcAft>
              <a:buNone/>
            </a:pPr>
            <a:r>
              <a:rPr lang="en-US" sz="1800">
                <a:latin typeface="Calibri"/>
                <a:ea typeface="Calibri"/>
                <a:cs typeface="Calibri"/>
                <a:sym typeface="Calibri"/>
              </a:rPr>
              <a:t>Scale 1-10 how inclusive are your programs? (chat)  </a:t>
            </a:r>
            <a:endParaRPr sz="1800">
              <a:latin typeface="Calibri"/>
              <a:ea typeface="Calibri"/>
              <a:cs typeface="Calibri"/>
              <a:sym typeface="Calibri"/>
            </a:endParaRPr>
          </a:p>
          <a:p>
            <a:pPr indent="0" lvl="0" marL="457200" rtl="0" algn="l">
              <a:spcBef>
                <a:spcPts val="0"/>
              </a:spcBef>
              <a:spcAft>
                <a:spcPts val="0"/>
              </a:spcAft>
              <a:buNone/>
            </a:pPr>
            <a:r>
              <a:rPr lang="en-US" sz="1800">
                <a:latin typeface="Calibri"/>
                <a:ea typeface="Calibri"/>
                <a:cs typeface="Calibri"/>
                <a:sym typeface="Calibri"/>
              </a:rPr>
              <a:t>Wins? Struggles- idea board – 20mins </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How? (Mad Hatter) – tools? – 10 mins</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Q/A – Stretches and Bio Break </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Inequality Triangle – 20mins</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Q/A Comments</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Case Study + AMA – Mercy</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Homework – 2 Questions and SASA </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Peer to Peer Presentations</a:t>
            </a:r>
            <a:endParaRPr sz="1800">
              <a:latin typeface="Calibri"/>
              <a:ea typeface="Calibri"/>
              <a:cs typeface="Calibri"/>
              <a:sym typeface="Calibri"/>
            </a:endParaRPr>
          </a:p>
          <a:p>
            <a:pPr indent="0" lvl="0" marL="457200" rtl="0" algn="l">
              <a:spcBef>
                <a:spcPts val="0"/>
              </a:spcBef>
              <a:spcAft>
                <a:spcPts val="0"/>
              </a:spcAft>
              <a:buNone/>
            </a:pPr>
            <a:r>
              <a:rPr lang="en-US" sz="1800">
                <a:latin typeface="Calibri"/>
                <a:ea typeface="Calibri"/>
                <a:cs typeface="Calibri"/>
                <a:sym typeface="Calibri"/>
              </a:rPr>
              <a:t>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 </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Topic Slide – 3 mins </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Introduction Facilitators  + Participants (chat) – 7 mins</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Rules 3D – Discouragement, Dullness, - 5 mins</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What? First came to mind in relation to your work? (chat/  open mics) – 5 mins</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Why? Scale 1-10 do you think women inclusion matters? (mentimeter / chat) </a:t>
            </a:r>
            <a:endParaRPr sz="1800">
              <a:latin typeface="Calibri"/>
              <a:ea typeface="Calibri"/>
              <a:cs typeface="Calibri"/>
              <a:sym typeface="Calibri"/>
            </a:endParaRPr>
          </a:p>
          <a:p>
            <a:pPr indent="0" lvl="0" marL="457200" rtl="0" algn="l">
              <a:spcBef>
                <a:spcPts val="0"/>
              </a:spcBef>
              <a:spcAft>
                <a:spcPts val="0"/>
              </a:spcAft>
              <a:buNone/>
            </a:pPr>
            <a:r>
              <a:rPr lang="en-US" sz="1800">
                <a:latin typeface="Calibri"/>
                <a:ea typeface="Calibri"/>
                <a:cs typeface="Calibri"/>
                <a:sym typeface="Calibri"/>
              </a:rPr>
              <a:t>Scale 1-10 how inclusive are your programs? (chat)  </a:t>
            </a:r>
            <a:endParaRPr sz="1800">
              <a:latin typeface="Calibri"/>
              <a:ea typeface="Calibri"/>
              <a:cs typeface="Calibri"/>
              <a:sym typeface="Calibri"/>
            </a:endParaRPr>
          </a:p>
          <a:p>
            <a:pPr indent="0" lvl="0" marL="457200" rtl="0" algn="l">
              <a:spcBef>
                <a:spcPts val="0"/>
              </a:spcBef>
              <a:spcAft>
                <a:spcPts val="0"/>
              </a:spcAft>
              <a:buNone/>
            </a:pPr>
            <a:r>
              <a:rPr lang="en-US" sz="1800">
                <a:latin typeface="Calibri"/>
                <a:ea typeface="Calibri"/>
                <a:cs typeface="Calibri"/>
                <a:sym typeface="Calibri"/>
              </a:rPr>
              <a:t>Wins? Struggles- idea board – 20mins </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How? (Mad Hatter) – tools? – 10 mins</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Q/A – Stretches and Bio Break </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Inequality Triangle – 20mins</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Q/A Comments</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Case Study + AMA – Mercy</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Homework – 2 Questions and SASA </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Peer to Peer Presentations</a:t>
            </a:r>
            <a:endParaRPr sz="1800">
              <a:latin typeface="Calibri"/>
              <a:ea typeface="Calibri"/>
              <a:cs typeface="Calibri"/>
              <a:sym typeface="Calibri"/>
            </a:endParaRPr>
          </a:p>
          <a:p>
            <a:pPr indent="0" lvl="0" marL="457200" rtl="0" algn="l">
              <a:spcBef>
                <a:spcPts val="0"/>
              </a:spcBef>
              <a:spcAft>
                <a:spcPts val="0"/>
              </a:spcAft>
              <a:buNone/>
            </a:pPr>
            <a:r>
              <a:rPr lang="en-US" sz="1800">
                <a:latin typeface="Calibri"/>
                <a:ea typeface="Calibri"/>
                <a:cs typeface="Calibri"/>
                <a:sym typeface="Calibri"/>
              </a:rPr>
              <a:t> </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 Topic Slide – 3 mins </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Introduction Facilitators  + Participants (chat) – 7 mins</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Rules 3D – Discouragement, Dullness, - 5 mins</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What? First came to mind in relation to your work? (chat/  open mics) – 5 mins</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Why? Scale 1-10 do you think women inclusion matters? (mentimeter / chat) </a:t>
            </a:r>
            <a:endParaRPr sz="1800">
              <a:latin typeface="Calibri"/>
              <a:ea typeface="Calibri"/>
              <a:cs typeface="Calibri"/>
              <a:sym typeface="Calibri"/>
            </a:endParaRPr>
          </a:p>
          <a:p>
            <a:pPr indent="0" lvl="0" marL="457200" rtl="0" algn="l">
              <a:spcBef>
                <a:spcPts val="0"/>
              </a:spcBef>
              <a:spcAft>
                <a:spcPts val="0"/>
              </a:spcAft>
              <a:buNone/>
            </a:pPr>
            <a:r>
              <a:rPr lang="en-US" sz="1800">
                <a:latin typeface="Calibri"/>
                <a:ea typeface="Calibri"/>
                <a:cs typeface="Calibri"/>
                <a:sym typeface="Calibri"/>
              </a:rPr>
              <a:t>Scale 1-10 how inclusive are your programs? (chat)  </a:t>
            </a:r>
            <a:endParaRPr sz="1800">
              <a:latin typeface="Calibri"/>
              <a:ea typeface="Calibri"/>
              <a:cs typeface="Calibri"/>
              <a:sym typeface="Calibri"/>
            </a:endParaRPr>
          </a:p>
          <a:p>
            <a:pPr indent="0" lvl="0" marL="457200" rtl="0" algn="l">
              <a:spcBef>
                <a:spcPts val="0"/>
              </a:spcBef>
              <a:spcAft>
                <a:spcPts val="0"/>
              </a:spcAft>
              <a:buNone/>
            </a:pPr>
            <a:r>
              <a:rPr lang="en-US" sz="1800">
                <a:latin typeface="Calibri"/>
                <a:ea typeface="Calibri"/>
                <a:cs typeface="Calibri"/>
                <a:sym typeface="Calibri"/>
              </a:rPr>
              <a:t>Wins? Struggles- idea board – 20mins </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How? (Mad Hatter) – tools? – 10 mins</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Q/A – Stretches and Bio Break </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Inequality Triangle – 20mins</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Q/A Comments</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Case Study + AMA – Mercy</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Homework – 2 Questions and SASA </a:t>
            </a:r>
            <a:endParaRPr sz="1800">
              <a:latin typeface="Calibri"/>
              <a:ea typeface="Calibri"/>
              <a:cs typeface="Calibri"/>
              <a:sym typeface="Calibri"/>
            </a:endParaRPr>
          </a:p>
          <a:p>
            <a:pPr indent="-342900" lvl="0" marL="342900" rtl="0" algn="l">
              <a:spcBef>
                <a:spcPts val="0"/>
              </a:spcBef>
              <a:spcAft>
                <a:spcPts val="0"/>
              </a:spcAft>
              <a:buClr>
                <a:schemeClr val="dk1"/>
              </a:buClr>
              <a:buSzPts val="1800"/>
              <a:buFont typeface="Calibri"/>
              <a:buAutoNum type="arabicPeriod"/>
            </a:pPr>
            <a:r>
              <a:rPr lang="en-US" sz="1800">
                <a:latin typeface="Calibri"/>
                <a:ea typeface="Calibri"/>
                <a:cs typeface="Calibri"/>
                <a:sym typeface="Calibri"/>
              </a:rPr>
              <a:t>Peer to Peer Presentations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
        <p:nvSpPr>
          <p:cNvPr id="188" name="Google Shape;18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 name="Shape 42"/>
        <p:cNvGrpSpPr/>
        <p:nvPr/>
      </p:nvGrpSpPr>
      <p:grpSpPr>
        <a:xfrm>
          <a:off x="0" y="0"/>
          <a:ext cx="0" cy="0"/>
          <a:chOff x="0" y="0"/>
          <a:chExt cx="0" cy="0"/>
        </a:xfrm>
      </p:grpSpPr>
      <p:sp>
        <p:nvSpPr>
          <p:cNvPr id="43" name="Google Shape;43;p23"/>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3"/>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8" name="Shape 108"/>
        <p:cNvGrpSpPr/>
        <p:nvPr/>
      </p:nvGrpSpPr>
      <p:grpSpPr>
        <a:xfrm>
          <a:off x="0" y="0"/>
          <a:ext cx="0" cy="0"/>
          <a:chOff x="0" y="0"/>
          <a:chExt cx="0" cy="0"/>
        </a:xfrm>
      </p:grpSpPr>
      <p:sp>
        <p:nvSpPr>
          <p:cNvPr id="109" name="Google Shape;109;p32"/>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2"/>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1" name="Google Shape;111;p3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5" name="Shape 115"/>
        <p:cNvGrpSpPr/>
        <p:nvPr/>
      </p:nvGrpSpPr>
      <p:grpSpPr>
        <a:xfrm>
          <a:off x="0" y="0"/>
          <a:ext cx="0" cy="0"/>
          <a:chOff x="0" y="0"/>
          <a:chExt cx="0" cy="0"/>
        </a:xfrm>
      </p:grpSpPr>
      <p:sp>
        <p:nvSpPr>
          <p:cNvPr id="116" name="Google Shape;116;p33"/>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3"/>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33"/>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3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3"/>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3"/>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33"/>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24" name="Google Shape;124;p33"/>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5" name="Shape 125"/>
        <p:cNvGrpSpPr/>
        <p:nvPr/>
      </p:nvGrpSpPr>
      <p:grpSpPr>
        <a:xfrm>
          <a:off x="0" y="0"/>
          <a:ext cx="0" cy="0"/>
          <a:chOff x="0" y="0"/>
          <a:chExt cx="0" cy="0"/>
        </a:xfrm>
      </p:grpSpPr>
      <p:sp>
        <p:nvSpPr>
          <p:cNvPr id="126" name="Google Shape;126;p34"/>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4"/>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3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2" name="Shape 132"/>
        <p:cNvGrpSpPr/>
        <p:nvPr/>
      </p:nvGrpSpPr>
      <p:grpSpPr>
        <a:xfrm>
          <a:off x="0" y="0"/>
          <a:ext cx="0" cy="0"/>
          <a:chOff x="0" y="0"/>
          <a:chExt cx="0" cy="0"/>
        </a:xfrm>
      </p:grpSpPr>
      <p:sp>
        <p:nvSpPr>
          <p:cNvPr id="133" name="Google Shape;133;p35"/>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3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3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35"/>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41" name="Google Shape;141;p35"/>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2" name="Shape 142"/>
        <p:cNvGrpSpPr/>
        <p:nvPr/>
      </p:nvGrpSpPr>
      <p:grpSpPr>
        <a:xfrm>
          <a:off x="0" y="0"/>
          <a:ext cx="0" cy="0"/>
          <a:chOff x="0" y="0"/>
          <a:chExt cx="0" cy="0"/>
        </a:xfrm>
      </p:grpSpPr>
      <p:sp>
        <p:nvSpPr>
          <p:cNvPr id="143" name="Google Shape;143;p36"/>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6"/>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36"/>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3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6"/>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6"/>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0" name="Shape 150"/>
        <p:cNvGrpSpPr/>
        <p:nvPr/>
      </p:nvGrpSpPr>
      <p:grpSpPr>
        <a:xfrm>
          <a:off x="0" y="0"/>
          <a:ext cx="0" cy="0"/>
          <a:chOff x="0" y="0"/>
          <a:chExt cx="0" cy="0"/>
        </a:xfrm>
      </p:grpSpPr>
      <p:sp>
        <p:nvSpPr>
          <p:cNvPr id="151" name="Google Shape;151;p3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7"/>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3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38"/>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8"/>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3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2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2" name="Google Shape;52;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2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9" name="Google Shape;59;p2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0" name="Google Shape;60;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2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27"/>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72" name="Google Shape;72;p2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7"/>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 name="Shape 76"/>
        <p:cNvGrpSpPr/>
        <p:nvPr/>
      </p:nvGrpSpPr>
      <p:grpSpPr>
        <a:xfrm>
          <a:off x="0" y="0"/>
          <a:ext cx="0" cy="0"/>
          <a:chOff x="0" y="0"/>
          <a:chExt cx="0" cy="0"/>
        </a:xfrm>
      </p:grpSpPr>
      <p:sp>
        <p:nvSpPr>
          <p:cNvPr id="77" name="Google Shape;77;p2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9" name="Google Shape;79;p28"/>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0" name="Google Shape;80;p28"/>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1" name="Google Shape;81;p28"/>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2" name="Google Shape;82;p2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2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30"/>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0"/>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5" name="Google Shape;95;p30"/>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6" name="Google Shape;96;p3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31"/>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1"/>
          <p:cNvSpPr/>
          <p:nvPr>
            <p:ph idx="2" type="pic"/>
          </p:nvPr>
        </p:nvSpPr>
        <p:spPr>
          <a:xfrm>
            <a:off x="2589212" y="634965"/>
            <a:ext cx="8915400" cy="3854970"/>
          </a:xfrm>
          <a:prstGeom prst="rect">
            <a:avLst/>
          </a:prstGeom>
          <a:noFill/>
          <a:ln>
            <a:noFill/>
          </a:ln>
        </p:spPr>
      </p:sp>
      <p:sp>
        <p:nvSpPr>
          <p:cNvPr id="103" name="Google Shape;103;p31"/>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4" name="Google Shape;104;p3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1"/>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1"/>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Google Shape;10;p22"/>
          <p:cNvGrpSpPr/>
          <p:nvPr/>
        </p:nvGrpSpPr>
        <p:grpSpPr>
          <a:xfrm>
            <a:off x="1" y="228600"/>
            <a:ext cx="2851516" cy="6638628"/>
            <a:chOff x="2487613" y="285750"/>
            <a:chExt cx="2428875" cy="5654676"/>
          </a:xfrm>
        </p:grpSpPr>
        <p:sp>
          <p:nvSpPr>
            <p:cNvPr id="11" name="Google Shape;11;p22"/>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2"/>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2"/>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2"/>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2"/>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2"/>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2"/>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2"/>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2"/>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2"/>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2"/>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2"/>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2"/>
          <p:cNvGrpSpPr/>
          <p:nvPr/>
        </p:nvGrpSpPr>
        <p:grpSpPr>
          <a:xfrm>
            <a:off x="27221" y="-786"/>
            <a:ext cx="2356674" cy="6854039"/>
            <a:chOff x="6627813" y="194833"/>
            <a:chExt cx="1952625" cy="5678918"/>
          </a:xfrm>
        </p:grpSpPr>
        <p:sp>
          <p:nvSpPr>
            <p:cNvPr id="24" name="Google Shape;24;p22"/>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2"/>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2"/>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2"/>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2"/>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2"/>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2"/>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2"/>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2"/>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2"/>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2"/>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2"/>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2"/>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2"/>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22"/>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2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hyperlink" Target="https://www.linkedin.com/in/owilla-abiro-mercy-bb5529120/?originalSubdomain=u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3.jpg"/><Relationship Id="rId5" Type="http://schemas.openxmlformats.org/officeDocument/2006/relationships/hyperlink" Target="https://www.linkedin.com/in/kudzaimmubaiwa/" TargetMode="External"/><Relationship Id="rId6" Type="http://schemas.openxmlformats.org/officeDocument/2006/relationships/hyperlink" Target="https://www.linkedin.com/in/soneni-mafu-55447210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menti.com/alr4t4znhcj5" TargetMode="External"/><Relationship Id="rId4" Type="http://schemas.openxmlformats.org/officeDocument/2006/relationships/hyperlink" Target="https://app.sli.do/event/sUFg59gq7AuPvCdsu7FhW3" TargetMode="External"/><Relationship Id="rId5" Type="http://schemas.openxmlformats.org/officeDocument/2006/relationships/hyperlink" Target="https://ideaboardz.com/for/ASKnet%20Inclusive%20Spaces%20for%20Women%20in%20Tech%20and%20Media/497618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167" name="Shape 167"/>
        <p:cNvGrpSpPr/>
        <p:nvPr/>
      </p:nvGrpSpPr>
      <p:grpSpPr>
        <a:xfrm>
          <a:off x="0" y="0"/>
          <a:ext cx="0" cy="0"/>
          <a:chOff x="0" y="0"/>
          <a:chExt cx="0" cy="0"/>
        </a:xfrm>
      </p:grpSpPr>
      <p:sp>
        <p:nvSpPr>
          <p:cNvPr id="168" name="Google Shape;168;p1"/>
          <p:cNvSpPr/>
          <p:nvPr/>
        </p:nvSpPr>
        <p:spPr>
          <a:xfrm>
            <a:off x="0" y="-786"/>
            <a:ext cx="12192000" cy="6854038"/>
          </a:xfrm>
          <a:prstGeom prst="rect">
            <a:avLst/>
          </a:prstGeom>
          <a:gradFill>
            <a:gsLst>
              <a:gs pos="0">
                <a:srgbClr val="FFFFFF"/>
              </a:gs>
              <a:gs pos="100000">
                <a:srgbClr val="DDE6C3"/>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9" name="Google Shape;169;p1"/>
          <p:cNvSpPr/>
          <p:nvPr/>
        </p:nvSpPr>
        <p:spPr>
          <a:xfrm>
            <a:off x="-1" y="0"/>
            <a:ext cx="4639734" cy="6858000"/>
          </a:xfrm>
          <a:prstGeom prst="rect">
            <a:avLst/>
          </a:prstGeom>
          <a:solidFill>
            <a:srgbClr val="1A1E0D">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
          <p:cNvSpPr txBox="1"/>
          <p:nvPr>
            <p:ph type="ctrTitle"/>
          </p:nvPr>
        </p:nvSpPr>
        <p:spPr>
          <a:xfrm>
            <a:off x="540279" y="967417"/>
            <a:ext cx="3778870" cy="394325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Arial"/>
              <a:buNone/>
            </a:pPr>
            <a:r>
              <a:rPr b="1" i="0" lang="en-US" sz="4000" u="none" strike="noStrike">
                <a:solidFill>
                  <a:schemeClr val="lt1"/>
                </a:solidFill>
                <a:latin typeface="Arial"/>
                <a:ea typeface="Arial"/>
                <a:cs typeface="Arial"/>
                <a:sym typeface="Arial"/>
              </a:rPr>
              <a:t>Creating Inclusive Spaces for Women in Tech and Media</a:t>
            </a:r>
            <a:br>
              <a:rPr b="0" lang="en-US" sz="4000">
                <a:solidFill>
                  <a:schemeClr val="lt1"/>
                </a:solidFill>
              </a:rPr>
            </a:br>
            <a:br>
              <a:rPr lang="en-US" sz="1200"/>
            </a:br>
            <a:endParaRPr sz="4000">
              <a:solidFill>
                <a:srgbClr val="FEFFFF"/>
              </a:solidFill>
            </a:endParaRPr>
          </a:p>
        </p:txBody>
      </p:sp>
      <p:sp>
        <p:nvSpPr>
          <p:cNvPr id="171" name="Google Shape;171;p1"/>
          <p:cNvSpPr/>
          <p:nvPr/>
        </p:nvSpPr>
        <p:spPr>
          <a:xfrm>
            <a:off x="5587995" y="965044"/>
            <a:ext cx="5821258" cy="2532014"/>
          </a:xfrm>
          <a:prstGeom prst="rect">
            <a:avLst/>
          </a:prstGeom>
          <a:solidFill>
            <a:srgbClr val="FFFFFE"/>
          </a:solidFill>
          <a:ln cap="sq"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descr="A white text on a black background&#10;&#10;Description automatically generated with low confidence" id="172" name="Google Shape;172;p1"/>
          <p:cNvPicPr preferRelativeResize="0"/>
          <p:nvPr/>
        </p:nvPicPr>
        <p:blipFill rotWithShape="1">
          <a:blip r:embed="rId3">
            <a:alphaModFix/>
          </a:blip>
          <a:srcRect b="0" l="0" r="0" t="0"/>
          <a:stretch/>
        </p:blipFill>
        <p:spPr>
          <a:xfrm>
            <a:off x="5767868" y="1304647"/>
            <a:ext cx="5481667" cy="1863768"/>
          </a:xfrm>
          <a:prstGeom prst="rect">
            <a:avLst/>
          </a:prstGeom>
          <a:noFill/>
          <a:ln>
            <a:noFill/>
          </a:ln>
        </p:spPr>
      </p:pic>
      <p:sp>
        <p:nvSpPr>
          <p:cNvPr id="173" name="Google Shape;173;p1"/>
          <p:cNvSpPr/>
          <p:nvPr/>
        </p:nvSpPr>
        <p:spPr>
          <a:xfrm>
            <a:off x="0" y="5033007"/>
            <a:ext cx="5404022" cy="857047"/>
          </a:xfrm>
          <a:custGeom>
            <a:rect b="b" l="l" r="r" t="t"/>
            <a:pathLst>
              <a:path extrusionOk="0" h="163" w="1117">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74" name="Google Shape;174;p1"/>
          <p:cNvSpPr txBox="1"/>
          <p:nvPr>
            <p:ph idx="1" type="subTitle"/>
          </p:nvPr>
        </p:nvSpPr>
        <p:spPr>
          <a:xfrm>
            <a:off x="540279" y="5189400"/>
            <a:ext cx="3778870" cy="54426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00"/>
              <a:buNone/>
            </a:pPr>
            <a:r>
              <a:rPr lang="en-US" sz="1600">
                <a:solidFill>
                  <a:srgbClr val="FEFFFF"/>
                </a:solidFill>
              </a:rPr>
              <a:t>June – July 2023 via Zoom </a:t>
            </a:r>
            <a:endParaRPr/>
          </a:p>
        </p:txBody>
      </p:sp>
      <p:sp>
        <p:nvSpPr>
          <p:cNvPr id="175" name="Google Shape;175;p1"/>
          <p:cNvSpPr/>
          <p:nvPr/>
        </p:nvSpPr>
        <p:spPr>
          <a:xfrm>
            <a:off x="5587994" y="3657423"/>
            <a:ext cx="2814046" cy="2532013"/>
          </a:xfrm>
          <a:prstGeom prst="rect">
            <a:avLst/>
          </a:prstGeom>
          <a:solidFill>
            <a:srgbClr val="FFFFFE"/>
          </a:solidFill>
          <a:ln cap="sq"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descr="A picture containing graphics, logo, font, clipart&#10;&#10;Description automatically generated" id="176" name="Google Shape;176;p1"/>
          <p:cNvPicPr preferRelativeResize="0"/>
          <p:nvPr/>
        </p:nvPicPr>
        <p:blipFill rotWithShape="1">
          <a:blip r:embed="rId4">
            <a:alphaModFix/>
          </a:blip>
          <a:srcRect b="0" l="0" r="0" t="0"/>
          <a:stretch/>
        </p:blipFill>
        <p:spPr>
          <a:xfrm>
            <a:off x="5893837" y="3819641"/>
            <a:ext cx="2218537" cy="2218537"/>
          </a:xfrm>
          <a:prstGeom prst="rect">
            <a:avLst/>
          </a:prstGeom>
          <a:noFill/>
          <a:ln>
            <a:noFill/>
          </a:ln>
        </p:spPr>
      </p:pic>
      <p:sp>
        <p:nvSpPr>
          <p:cNvPr id="177" name="Google Shape;177;p1"/>
          <p:cNvSpPr/>
          <p:nvPr/>
        </p:nvSpPr>
        <p:spPr>
          <a:xfrm>
            <a:off x="8595203" y="3657423"/>
            <a:ext cx="2814049" cy="2532014"/>
          </a:xfrm>
          <a:prstGeom prst="rect">
            <a:avLst/>
          </a:prstGeom>
          <a:solidFill>
            <a:srgbClr val="FFFFFE"/>
          </a:solidFill>
          <a:ln cap="sq"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178" name="Google Shape;178;p1"/>
          <p:cNvPicPr preferRelativeResize="0"/>
          <p:nvPr/>
        </p:nvPicPr>
        <p:blipFill rotWithShape="1">
          <a:blip r:embed="rId5">
            <a:alphaModFix/>
          </a:blip>
          <a:srcRect b="0" l="0" r="0" t="0"/>
          <a:stretch/>
        </p:blipFill>
        <p:spPr>
          <a:xfrm>
            <a:off x="8758929" y="4047930"/>
            <a:ext cx="2490606" cy="17619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237" name="Shape 237"/>
        <p:cNvGrpSpPr/>
        <p:nvPr/>
      </p:nvGrpSpPr>
      <p:grpSpPr>
        <a:xfrm>
          <a:off x="0" y="0"/>
          <a:ext cx="0" cy="0"/>
          <a:chOff x="0" y="0"/>
          <a:chExt cx="0" cy="0"/>
        </a:xfrm>
      </p:grpSpPr>
      <p:sp>
        <p:nvSpPr>
          <p:cNvPr id="238" name="Google Shape;238;p10"/>
          <p:cNvSpPr/>
          <p:nvPr/>
        </p:nvSpPr>
        <p:spPr>
          <a:xfrm>
            <a:off x="0" y="-786"/>
            <a:ext cx="12192000" cy="6854038"/>
          </a:xfrm>
          <a:prstGeom prst="rect">
            <a:avLst/>
          </a:prstGeom>
          <a:gradFill>
            <a:gsLst>
              <a:gs pos="0">
                <a:srgbClr val="FFFFFF"/>
              </a:gs>
              <a:gs pos="100000">
                <a:srgbClr val="DDE6C3"/>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39" name="Google Shape;239;p10"/>
          <p:cNvSpPr txBox="1"/>
          <p:nvPr>
            <p:ph type="title"/>
          </p:nvPr>
        </p:nvSpPr>
        <p:spPr>
          <a:xfrm>
            <a:off x="649224" y="645106"/>
            <a:ext cx="3650279" cy="125989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Inequality Triangle </a:t>
            </a:r>
            <a:endParaRPr/>
          </a:p>
        </p:txBody>
      </p:sp>
      <p:sp>
        <p:nvSpPr>
          <p:cNvPr id="240" name="Google Shape;240;p10"/>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0"/>
          <p:cNvSpPr txBox="1"/>
          <p:nvPr>
            <p:ph idx="1" type="body"/>
          </p:nvPr>
        </p:nvSpPr>
        <p:spPr>
          <a:xfrm>
            <a:off x="649225" y="2133600"/>
            <a:ext cx="3782926" cy="375925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00"/>
              <a:buNone/>
            </a:pPr>
            <a:r>
              <a:rPr lang="en-US"/>
              <a:t>(Attribution- Matshepo Msibi)</a:t>
            </a:r>
            <a:endParaRPr/>
          </a:p>
          <a:p>
            <a:pPr indent="-342900" lvl="0" marL="342900" rtl="0" algn="l">
              <a:spcBef>
                <a:spcPts val="1000"/>
              </a:spcBef>
              <a:spcAft>
                <a:spcPts val="0"/>
              </a:spcAft>
              <a:buSzPts val="2000"/>
              <a:buChar char="🠶"/>
            </a:pPr>
            <a:r>
              <a:rPr lang="en-US" sz="2000"/>
              <a:t>Scan</a:t>
            </a:r>
            <a:endParaRPr/>
          </a:p>
          <a:p>
            <a:pPr indent="0" lvl="0" marL="0" rtl="0" algn="l">
              <a:spcBef>
                <a:spcPts val="1000"/>
              </a:spcBef>
              <a:spcAft>
                <a:spcPts val="0"/>
              </a:spcAft>
              <a:buSzPts val="2000"/>
              <a:buNone/>
            </a:pPr>
            <a:r>
              <a:t/>
            </a:r>
            <a:endParaRPr sz="2000"/>
          </a:p>
          <a:p>
            <a:pPr indent="-342900" lvl="0" marL="342900" rtl="0" algn="l">
              <a:spcBef>
                <a:spcPts val="1000"/>
              </a:spcBef>
              <a:spcAft>
                <a:spcPts val="0"/>
              </a:spcAft>
              <a:buSzPts val="2000"/>
              <a:buChar char="🠶"/>
            </a:pPr>
            <a:r>
              <a:rPr lang="en-US" sz="2000"/>
              <a:t>Awareness</a:t>
            </a:r>
            <a:endParaRPr/>
          </a:p>
          <a:p>
            <a:pPr indent="0" lvl="0" marL="0" rtl="0" algn="l">
              <a:spcBef>
                <a:spcPts val="1000"/>
              </a:spcBef>
              <a:spcAft>
                <a:spcPts val="0"/>
              </a:spcAft>
              <a:buSzPts val="2000"/>
              <a:buNone/>
            </a:pPr>
            <a:r>
              <a:t/>
            </a:r>
            <a:endParaRPr sz="2000"/>
          </a:p>
          <a:p>
            <a:pPr indent="-342900" lvl="0" marL="342900" rtl="0" algn="l">
              <a:spcBef>
                <a:spcPts val="1000"/>
              </a:spcBef>
              <a:spcAft>
                <a:spcPts val="0"/>
              </a:spcAft>
              <a:buSzPts val="2000"/>
              <a:buChar char="🠶"/>
            </a:pPr>
            <a:r>
              <a:rPr lang="en-US" sz="2000"/>
              <a:t>Solutioning</a:t>
            </a:r>
            <a:endParaRPr/>
          </a:p>
          <a:p>
            <a:pPr indent="0" lvl="0" marL="0" rtl="0" algn="l">
              <a:spcBef>
                <a:spcPts val="1000"/>
              </a:spcBef>
              <a:spcAft>
                <a:spcPts val="0"/>
              </a:spcAft>
              <a:buSzPts val="2000"/>
              <a:buNone/>
            </a:pPr>
            <a:r>
              <a:t/>
            </a:r>
            <a:endParaRPr sz="2000"/>
          </a:p>
          <a:p>
            <a:pPr indent="-342900" lvl="0" marL="342900" rtl="0" algn="l">
              <a:spcBef>
                <a:spcPts val="1000"/>
              </a:spcBef>
              <a:spcAft>
                <a:spcPts val="0"/>
              </a:spcAft>
              <a:buSzPts val="2000"/>
              <a:buChar char="🠶"/>
            </a:pPr>
            <a:r>
              <a:rPr lang="en-US" sz="2000"/>
              <a:t>Actioning</a:t>
            </a:r>
            <a:endParaRPr/>
          </a:p>
          <a:p>
            <a:pPr indent="-228600" lvl="0" marL="342900" rtl="0" algn="l">
              <a:spcBef>
                <a:spcPts val="1000"/>
              </a:spcBef>
              <a:spcAft>
                <a:spcPts val="0"/>
              </a:spcAft>
              <a:buSzPts val="1800"/>
              <a:buNone/>
            </a:pPr>
            <a:r>
              <a:t/>
            </a:r>
            <a:endParaRPr/>
          </a:p>
        </p:txBody>
      </p:sp>
      <p:pic>
        <p:nvPicPr>
          <p:cNvPr descr="A diagram of a triangle&#10;&#10;Description automatically generated with low confidence" id="242" name="Google Shape;242;p10"/>
          <p:cNvPicPr preferRelativeResize="0"/>
          <p:nvPr/>
        </p:nvPicPr>
        <p:blipFill rotWithShape="1">
          <a:blip r:embed="rId3">
            <a:alphaModFix/>
          </a:blip>
          <a:srcRect b="0" l="0" r="0" t="0"/>
          <a:stretch/>
        </p:blipFill>
        <p:spPr>
          <a:xfrm>
            <a:off x="4531943" y="719719"/>
            <a:ext cx="6953578" cy="5093495"/>
          </a:xfrm>
          <a:prstGeom prst="rect">
            <a:avLst/>
          </a:prstGeom>
          <a:noFill/>
          <a:ln>
            <a:noFill/>
          </a:ln>
        </p:spPr>
      </p:pic>
      <p:sp>
        <p:nvSpPr>
          <p:cNvPr id="243" name="Google Shape;243;p10"/>
          <p:cNvSpPr/>
          <p:nvPr/>
        </p:nvSpPr>
        <p:spPr>
          <a:xfrm>
            <a:off x="-1" y="6061223"/>
            <a:ext cx="1038036" cy="506277"/>
          </a:xfrm>
          <a:custGeom>
            <a:rect b="b" l="l" r="r" t="t"/>
            <a:pathLst>
              <a:path extrusionOk="0" h="506277" w="1038036">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Inequality Triangle</a:t>
            </a:r>
            <a:endParaRPr/>
          </a:p>
        </p:txBody>
      </p:sp>
      <p:sp>
        <p:nvSpPr>
          <p:cNvPr id="249" name="Google Shape;249;p11"/>
          <p:cNvSpPr txBox="1"/>
          <p:nvPr>
            <p:ph idx="1" type="body"/>
          </p:nvPr>
        </p:nvSpPr>
        <p:spPr>
          <a:xfrm>
            <a:off x="2302136" y="1667435"/>
            <a:ext cx="9202476" cy="424378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en-US" sz="2000"/>
              <a:t>1. Scan the the room/ to ensure representativeness. Look around to check if we are all here (this creates self-awareness).</a:t>
            </a:r>
            <a:endParaRPr sz="2000"/>
          </a:p>
          <a:p>
            <a:pPr indent="-228600" lvl="0" marL="228600" rtl="0" algn="l">
              <a:lnSpc>
                <a:spcPct val="107000"/>
              </a:lnSpc>
              <a:spcBef>
                <a:spcPts val="1000"/>
              </a:spcBef>
              <a:spcAft>
                <a:spcPts val="0"/>
              </a:spcAft>
              <a:buSzPts val="2000"/>
              <a:buChar char="🠶"/>
            </a:pPr>
            <a:r>
              <a:rPr lang="en-US" sz="2000"/>
              <a:t>2a. Create corporate awareness (the fact that you know that not everyone is represented does not mean that the next person is aware). You do this by asking the next person if we are all represented</a:t>
            </a:r>
            <a:endParaRPr sz="2000"/>
          </a:p>
          <a:p>
            <a:pPr indent="-342900" lvl="0" marL="342900" rtl="0" algn="l">
              <a:lnSpc>
                <a:spcPct val="107000"/>
              </a:lnSpc>
              <a:spcBef>
                <a:spcPts val="1800"/>
              </a:spcBef>
              <a:spcAft>
                <a:spcPts val="0"/>
              </a:spcAft>
              <a:buSzPts val="2000"/>
              <a:buChar char="🠶"/>
            </a:pPr>
            <a:r>
              <a:rPr lang="en-US" sz="2000"/>
              <a:t>2b. Come up with solutions to address gender inequality</a:t>
            </a:r>
            <a:endParaRPr sz="2000"/>
          </a:p>
          <a:p>
            <a:pPr indent="-342900" lvl="0" marL="342900" rtl="0" algn="l">
              <a:lnSpc>
                <a:spcPct val="107000"/>
              </a:lnSpc>
              <a:spcBef>
                <a:spcPts val="1800"/>
              </a:spcBef>
              <a:spcAft>
                <a:spcPts val="0"/>
              </a:spcAft>
              <a:buSzPts val="2000"/>
              <a:buChar char="🠶"/>
            </a:pPr>
            <a:r>
              <a:rPr lang="en-US" sz="2000"/>
              <a:t>3. Actioning- actually putting the solutions into actions.</a:t>
            </a:r>
            <a:endParaRPr sz="2000"/>
          </a:p>
          <a:p>
            <a:pPr indent="-342900" lvl="0" marL="342900" rtl="0" algn="l">
              <a:lnSpc>
                <a:spcPct val="107000"/>
              </a:lnSpc>
              <a:spcBef>
                <a:spcPts val="1800"/>
              </a:spcBef>
              <a:spcAft>
                <a:spcPts val="0"/>
              </a:spcAft>
              <a:buSzPts val="2000"/>
              <a:buChar char="🠶"/>
            </a:pPr>
            <a:r>
              <a:rPr lang="en-US" sz="2000"/>
              <a:t>“Finding a hundred solutions and implementing none is an exercise in futility” (Warren Buffett)</a:t>
            </a:r>
            <a:endParaRPr sz="2000"/>
          </a:p>
          <a:p>
            <a:pPr indent="-342900" lvl="0" marL="342900" rtl="0" algn="l">
              <a:lnSpc>
                <a:spcPct val="107000"/>
              </a:lnSpc>
              <a:spcBef>
                <a:spcPts val="1800"/>
              </a:spcBef>
              <a:spcAft>
                <a:spcPts val="0"/>
              </a:spcAft>
              <a:buSzPts val="2000"/>
              <a:buChar char="🠶"/>
            </a:pPr>
            <a:r>
              <a:rPr lang="en-US" sz="2000"/>
              <a:t>Reference: https://www.youtube.com/watch?v=yqF5C0xU-f4</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Feedback Session – Which are you? </a:t>
            </a:r>
            <a:endParaRPr/>
          </a:p>
        </p:txBody>
      </p:sp>
      <p:pic>
        <p:nvPicPr>
          <p:cNvPr descr="A collage of a person&#10;&#10;Description automatically generated with low confidence" id="255" name="Google Shape;255;p12"/>
          <p:cNvPicPr preferRelativeResize="0"/>
          <p:nvPr>
            <p:ph idx="1" type="body"/>
          </p:nvPr>
        </p:nvPicPr>
        <p:blipFill rotWithShape="1">
          <a:blip r:embed="rId3">
            <a:alphaModFix/>
          </a:blip>
          <a:srcRect b="0" l="0" r="0" t="0"/>
          <a:stretch/>
        </p:blipFill>
        <p:spPr>
          <a:xfrm>
            <a:off x="2862293" y="1714500"/>
            <a:ext cx="7548312" cy="4200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23 June - Recap Session / Pulse Check</a:t>
            </a:r>
            <a:endParaRPr/>
          </a:p>
        </p:txBody>
      </p:sp>
      <p:pic>
        <p:nvPicPr>
          <p:cNvPr descr="Chart&#10;&#10;Description automatically generated" id="261" name="Google Shape;261;p13"/>
          <p:cNvPicPr preferRelativeResize="0"/>
          <p:nvPr>
            <p:ph idx="1" type="body"/>
          </p:nvPr>
        </p:nvPicPr>
        <p:blipFill rotWithShape="1">
          <a:blip r:embed="rId3">
            <a:alphaModFix/>
          </a:blip>
          <a:srcRect b="0" l="0" r="0" t="0"/>
          <a:stretch/>
        </p:blipFill>
        <p:spPr>
          <a:xfrm>
            <a:off x="2425884" y="1787842"/>
            <a:ext cx="8550092" cy="44460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rgbClr val="262626"/>
              </a:buClr>
              <a:buSzPct val="100000"/>
              <a:buFont typeface="Century Gothic"/>
              <a:buNone/>
            </a:pPr>
            <a:r>
              <a:rPr lang="en-US"/>
              <a:t>Case Study – Owilla Abiro Mercy</a:t>
            </a:r>
            <a:br>
              <a:rPr lang="en-US"/>
            </a:br>
            <a:br>
              <a:rPr lang="en-US"/>
            </a:br>
            <a:endParaRPr/>
          </a:p>
        </p:txBody>
      </p:sp>
      <p:pic>
        <p:nvPicPr>
          <p:cNvPr descr="A person sitting at a table with her hands up&#10;&#10;Description automatically generated with medium confidence" id="267" name="Google Shape;267;p14"/>
          <p:cNvPicPr preferRelativeResize="0"/>
          <p:nvPr>
            <p:ph idx="1" type="body"/>
          </p:nvPr>
        </p:nvPicPr>
        <p:blipFill rotWithShape="1">
          <a:blip r:embed="rId3">
            <a:alphaModFix/>
          </a:blip>
          <a:srcRect b="0" l="0" r="0" t="0"/>
          <a:stretch/>
        </p:blipFill>
        <p:spPr>
          <a:xfrm>
            <a:off x="4313815" y="1425950"/>
            <a:ext cx="4558503" cy="4350114"/>
          </a:xfrm>
          <a:prstGeom prst="rect">
            <a:avLst/>
          </a:prstGeom>
          <a:noFill/>
          <a:ln>
            <a:noFill/>
          </a:ln>
        </p:spPr>
      </p:pic>
      <p:sp>
        <p:nvSpPr>
          <p:cNvPr id="268" name="Google Shape;268;p14"/>
          <p:cNvSpPr txBox="1"/>
          <p:nvPr/>
        </p:nvSpPr>
        <p:spPr>
          <a:xfrm>
            <a:off x="1699709" y="5981252"/>
            <a:ext cx="1097127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entury Gothic"/>
                <a:ea typeface="Century Gothic"/>
                <a:cs typeface="Century Gothic"/>
                <a:sym typeface="Century Gothic"/>
                <a:hlinkClick r:id="rId4">
                  <a:extLst>
                    <a:ext uri="{A12FA001-AC4F-418D-AE19-62706E023703}">
                      <ahyp:hlinkClr val="tx"/>
                    </a:ext>
                  </a:extLst>
                </a:hlinkClick>
              </a:rPr>
              <a:t>https://www.linkedin.com/in/owilla-abiro-mercy-bb5529120/?originalSubdomain=ug</a:t>
            </a:r>
            <a:endParaRPr b="1"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b="1" sz="1800">
              <a:solidFill>
                <a:schemeClr val="dk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272" name="Shape 272"/>
        <p:cNvGrpSpPr/>
        <p:nvPr/>
      </p:nvGrpSpPr>
      <p:grpSpPr>
        <a:xfrm>
          <a:off x="0" y="0"/>
          <a:ext cx="0" cy="0"/>
          <a:chOff x="0" y="0"/>
          <a:chExt cx="0" cy="0"/>
        </a:xfrm>
      </p:grpSpPr>
      <p:sp>
        <p:nvSpPr>
          <p:cNvPr id="273" name="Google Shape;273;p15"/>
          <p:cNvSpPr/>
          <p:nvPr/>
        </p:nvSpPr>
        <p:spPr>
          <a:xfrm>
            <a:off x="-7620" y="-1"/>
            <a:ext cx="12207240" cy="6858001"/>
          </a:xfrm>
          <a:prstGeom prst="rect">
            <a:avLst/>
          </a:prstGeom>
          <a:gradFill>
            <a:gsLst>
              <a:gs pos="0">
                <a:srgbClr val="FFFFFF"/>
              </a:gs>
              <a:gs pos="100000">
                <a:srgbClr val="DDE6C3"/>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nvGrpSpPr>
          <p:cNvPr id="274" name="Google Shape;274;p15"/>
          <p:cNvGrpSpPr/>
          <p:nvPr/>
        </p:nvGrpSpPr>
        <p:grpSpPr>
          <a:xfrm>
            <a:off x="2906785" y="228600"/>
            <a:ext cx="2851523" cy="6638625"/>
            <a:chOff x="2487613" y="285750"/>
            <a:chExt cx="2428875" cy="5654676"/>
          </a:xfrm>
        </p:grpSpPr>
        <p:sp>
          <p:nvSpPr>
            <p:cNvPr id="275" name="Google Shape;275;p15"/>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15"/>
          <p:cNvGrpSpPr/>
          <p:nvPr/>
        </p:nvGrpSpPr>
        <p:grpSpPr>
          <a:xfrm>
            <a:off x="2747733" y="-786"/>
            <a:ext cx="2356675" cy="6854040"/>
            <a:chOff x="6627813" y="194833"/>
            <a:chExt cx="1952625" cy="5678918"/>
          </a:xfrm>
        </p:grpSpPr>
        <p:sp>
          <p:nvSpPr>
            <p:cNvPr id="288" name="Google Shape;288;p15"/>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15"/>
          <p:cNvSpPr txBox="1"/>
          <p:nvPr>
            <p:ph type="title"/>
          </p:nvPr>
        </p:nvSpPr>
        <p:spPr>
          <a:xfrm>
            <a:off x="4659520" y="624110"/>
            <a:ext cx="6845092"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Ask Me Anything </a:t>
            </a:r>
            <a:endParaRPr/>
          </a:p>
        </p:txBody>
      </p:sp>
      <p:sp>
        <p:nvSpPr>
          <p:cNvPr id="301" name="Google Shape;301;p15"/>
          <p:cNvSpPr/>
          <p:nvPr/>
        </p:nvSpPr>
        <p:spPr>
          <a:xfrm>
            <a:off x="271632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flipH="1" rot="10800000">
            <a:off x="2716320"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Wood human figure" id="303" name="Google Shape;303;p15"/>
          <p:cNvPicPr preferRelativeResize="0"/>
          <p:nvPr/>
        </p:nvPicPr>
        <p:blipFill rotWithShape="1">
          <a:blip r:embed="rId3">
            <a:alphaModFix/>
          </a:blip>
          <a:srcRect b="-2" l="11474" r="62046" t="0"/>
          <a:stretch/>
        </p:blipFill>
        <p:spPr>
          <a:xfrm>
            <a:off x="20" y="1730"/>
            <a:ext cx="2720524" cy="6858000"/>
          </a:xfrm>
          <a:prstGeom prst="rect">
            <a:avLst/>
          </a:prstGeom>
          <a:noFill/>
          <a:ln>
            <a:noFill/>
          </a:ln>
        </p:spPr>
      </p:pic>
      <p:pic>
        <p:nvPicPr>
          <p:cNvPr descr="A person with short dark hair&#10;&#10;Description automatically generated with low confidence" id="304" name="Google Shape;304;p15"/>
          <p:cNvPicPr preferRelativeResize="0"/>
          <p:nvPr>
            <p:ph idx="1" type="body"/>
          </p:nvPr>
        </p:nvPicPr>
        <p:blipFill rotWithShape="1">
          <a:blip r:embed="rId4">
            <a:alphaModFix/>
          </a:blip>
          <a:srcRect b="0" l="0" r="0" t="0"/>
          <a:stretch/>
        </p:blipFill>
        <p:spPr>
          <a:xfrm>
            <a:off x="5615500" y="1557850"/>
            <a:ext cx="4271450" cy="4271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Activity / Exercise (Offline)</a:t>
            </a:r>
            <a:endParaRPr/>
          </a:p>
        </p:txBody>
      </p:sp>
      <p:sp>
        <p:nvSpPr>
          <p:cNvPr id="310" name="Google Shape;310;p1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SzPct val="100000"/>
              <a:buNone/>
            </a:pPr>
            <a:r>
              <a:rPr b="1" lang="en-US" sz="2400"/>
              <a:t>In class, in 6 minutes, on paper</a:t>
            </a:r>
            <a:endParaRPr/>
          </a:p>
          <a:p>
            <a:pPr indent="-342900" lvl="0" marL="342900" rtl="0" algn="l">
              <a:spcBef>
                <a:spcPts val="1000"/>
              </a:spcBef>
              <a:spcAft>
                <a:spcPts val="0"/>
              </a:spcAft>
              <a:buSzPct val="100000"/>
              <a:buChar char="🠶"/>
            </a:pPr>
            <a:r>
              <a:rPr lang="en-US" sz="2400"/>
              <a:t>Before we started I did not know…….(1 minute)</a:t>
            </a:r>
            <a:endParaRPr/>
          </a:p>
          <a:p>
            <a:pPr indent="-342900" lvl="0" marL="342900" rtl="0" algn="l">
              <a:spcBef>
                <a:spcPts val="1000"/>
              </a:spcBef>
              <a:spcAft>
                <a:spcPts val="0"/>
              </a:spcAft>
              <a:buSzPct val="100000"/>
              <a:buChar char="🠶"/>
            </a:pPr>
            <a:r>
              <a:rPr lang="en-US" sz="2400"/>
              <a:t>Now I have learnt……………….. (1 minute)</a:t>
            </a:r>
            <a:endParaRPr/>
          </a:p>
          <a:p>
            <a:pPr indent="-342900" lvl="0" marL="342900" rtl="0" algn="l">
              <a:spcBef>
                <a:spcPts val="1000"/>
              </a:spcBef>
              <a:spcAft>
                <a:spcPts val="0"/>
              </a:spcAft>
              <a:buSzPct val="100000"/>
              <a:buChar char="🠶"/>
            </a:pPr>
            <a:r>
              <a:rPr lang="en-US" sz="2400"/>
              <a:t>Complete the Inequality Triangle [S.A.M.A] (4 minutes)</a:t>
            </a:r>
            <a:endParaRPr/>
          </a:p>
          <a:p>
            <a:pPr indent="-342900" lvl="0" marL="342900" rtl="0" algn="l">
              <a:spcBef>
                <a:spcPts val="1000"/>
              </a:spcBef>
              <a:spcAft>
                <a:spcPts val="0"/>
              </a:spcAft>
              <a:buSzPct val="100000"/>
              <a:buChar char="🠶"/>
            </a:pPr>
            <a:r>
              <a:rPr lang="en-US" sz="2400"/>
              <a:t>Take picture and submit in WhatsApp/Telegram</a:t>
            </a:r>
            <a:endParaRPr/>
          </a:p>
          <a:p>
            <a:pPr indent="0" lvl="0" marL="0" rtl="0" algn="l">
              <a:spcBef>
                <a:spcPts val="1000"/>
              </a:spcBef>
              <a:spcAft>
                <a:spcPts val="0"/>
              </a:spcAft>
              <a:buSzPct val="100000"/>
              <a:buNone/>
            </a:pPr>
            <a:r>
              <a:t/>
            </a:r>
            <a:endParaRPr sz="2400"/>
          </a:p>
          <a:p>
            <a:pPr indent="0" lvl="0" marL="0" rtl="0" algn="l">
              <a:spcBef>
                <a:spcPts val="1000"/>
              </a:spcBef>
              <a:spcAft>
                <a:spcPts val="0"/>
              </a:spcAft>
              <a:buSzPct val="100000"/>
              <a:buNone/>
            </a:pPr>
            <a:r>
              <a:rPr b="1" lang="en-US" sz="2400"/>
              <a:t>Offline, with team, discuss, type, email or submit for discussion at next meeting which will be on……..(lets decide now)</a:t>
            </a:r>
            <a:endParaRPr/>
          </a:p>
          <a:p>
            <a:pPr indent="0" lvl="0" marL="0" rtl="0" algn="l">
              <a:spcBef>
                <a:spcPts val="1000"/>
              </a:spcBef>
              <a:spcAft>
                <a:spcPts val="0"/>
              </a:spcAft>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t/>
            </a:r>
            <a:endParaRPr/>
          </a:p>
        </p:txBody>
      </p:sp>
      <p:pic>
        <p:nvPicPr>
          <p:cNvPr id="316" name="Google Shape;316;p17"/>
          <p:cNvPicPr preferRelativeResize="0"/>
          <p:nvPr>
            <p:ph idx="1" type="body"/>
          </p:nvPr>
        </p:nvPicPr>
        <p:blipFill rotWithShape="1">
          <a:blip r:embed="rId3">
            <a:alphaModFix/>
          </a:blip>
          <a:srcRect b="0" l="0" r="0" t="0"/>
          <a:stretch/>
        </p:blipFill>
        <p:spPr>
          <a:xfrm>
            <a:off x="4387850" y="1983581"/>
            <a:ext cx="4762500" cy="3810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Community of Practice </a:t>
            </a:r>
            <a:endParaRPr/>
          </a:p>
        </p:txBody>
      </p:sp>
      <p:pic>
        <p:nvPicPr>
          <p:cNvPr descr="A picture containing text, screenshot, graphics, graphic design&#10;&#10;Description automatically generated" id="322" name="Google Shape;322;p18"/>
          <p:cNvPicPr preferRelativeResize="0"/>
          <p:nvPr>
            <p:ph idx="1" type="body"/>
          </p:nvPr>
        </p:nvPicPr>
        <p:blipFill rotWithShape="1">
          <a:blip r:embed="rId3">
            <a:alphaModFix/>
          </a:blip>
          <a:srcRect b="0" l="0" r="0" t="0"/>
          <a:stretch/>
        </p:blipFill>
        <p:spPr>
          <a:xfrm>
            <a:off x="1593385" y="1476375"/>
            <a:ext cx="9437031" cy="49387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326" name="Shape 326"/>
        <p:cNvGrpSpPr/>
        <p:nvPr/>
      </p:nvGrpSpPr>
      <p:grpSpPr>
        <a:xfrm>
          <a:off x="0" y="0"/>
          <a:ext cx="0" cy="0"/>
          <a:chOff x="0" y="0"/>
          <a:chExt cx="0" cy="0"/>
        </a:xfrm>
      </p:grpSpPr>
      <p:sp>
        <p:nvSpPr>
          <p:cNvPr id="327" name="Google Shape;327;p19"/>
          <p:cNvSpPr txBox="1"/>
          <p:nvPr>
            <p:ph type="title"/>
          </p:nvPr>
        </p:nvSpPr>
        <p:spPr>
          <a:xfrm>
            <a:off x="1687669" y="624110"/>
            <a:ext cx="4137059"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200"/>
              <a:buFont typeface="Century Gothic"/>
              <a:buNone/>
            </a:pPr>
            <a:r>
              <a:rPr lang="en-US" sz="3200"/>
              <a:t>Tool Box Elements </a:t>
            </a:r>
            <a:endParaRPr/>
          </a:p>
        </p:txBody>
      </p:sp>
      <p:sp>
        <p:nvSpPr>
          <p:cNvPr id="328" name="Google Shape;328;p19"/>
          <p:cNvSpPr txBox="1"/>
          <p:nvPr>
            <p:ph idx="1" type="body"/>
          </p:nvPr>
        </p:nvSpPr>
        <p:spPr>
          <a:xfrm>
            <a:off x="1607525" y="1581374"/>
            <a:ext cx="4137059" cy="465251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sz="1600"/>
              <a:t>Individual/Institutional Brainstorming from lived experiences </a:t>
            </a:r>
            <a:endParaRPr/>
          </a:p>
          <a:p>
            <a:pPr indent="0" lvl="0" marL="0" rtl="0" algn="l">
              <a:spcBef>
                <a:spcPts val="1000"/>
              </a:spcBef>
              <a:spcAft>
                <a:spcPts val="0"/>
              </a:spcAft>
              <a:buSzPts val="1600"/>
              <a:buNone/>
            </a:pPr>
            <a:r>
              <a:t/>
            </a:r>
            <a:endParaRPr sz="1600"/>
          </a:p>
          <a:p>
            <a:pPr indent="-342900" lvl="0" marL="342900" rtl="0" algn="l">
              <a:spcBef>
                <a:spcPts val="1000"/>
              </a:spcBef>
              <a:spcAft>
                <a:spcPts val="0"/>
              </a:spcAft>
              <a:buSzPts val="1600"/>
              <a:buChar char="🠶"/>
            </a:pPr>
            <a:r>
              <a:rPr lang="en-US" sz="1600"/>
              <a:t>Community Sharing – Case Studies and Scenarios</a:t>
            </a:r>
            <a:endParaRPr/>
          </a:p>
          <a:p>
            <a:pPr indent="-241300" lvl="0" marL="342900" rtl="0" algn="l">
              <a:spcBef>
                <a:spcPts val="1000"/>
              </a:spcBef>
              <a:spcAft>
                <a:spcPts val="0"/>
              </a:spcAft>
              <a:buSzPts val="1600"/>
              <a:buNone/>
            </a:pPr>
            <a:r>
              <a:t/>
            </a:r>
            <a:endParaRPr sz="1600">
              <a:solidFill>
                <a:schemeClr val="dk1"/>
              </a:solidFill>
            </a:endParaRPr>
          </a:p>
          <a:p>
            <a:pPr indent="-342900" lvl="0" marL="342900" rtl="0" algn="l">
              <a:spcBef>
                <a:spcPts val="1000"/>
              </a:spcBef>
              <a:spcAft>
                <a:spcPts val="0"/>
              </a:spcAft>
              <a:buSzPts val="1600"/>
              <a:buChar char="🠶"/>
            </a:pPr>
            <a:r>
              <a:rPr lang="en-US" sz="1600">
                <a:solidFill>
                  <a:schemeClr val="dk1"/>
                </a:solidFill>
              </a:rPr>
              <a:t>Collecting and collating experiences </a:t>
            </a:r>
            <a:endParaRPr/>
          </a:p>
          <a:p>
            <a:pPr indent="-241300" lvl="0" marL="342900" rtl="0" algn="l">
              <a:spcBef>
                <a:spcPts val="1000"/>
              </a:spcBef>
              <a:spcAft>
                <a:spcPts val="0"/>
              </a:spcAft>
              <a:buSzPts val="1600"/>
              <a:buNone/>
            </a:pPr>
            <a:r>
              <a:t/>
            </a:r>
            <a:endParaRPr sz="1600">
              <a:solidFill>
                <a:schemeClr val="dk1"/>
              </a:solidFill>
            </a:endParaRPr>
          </a:p>
          <a:p>
            <a:pPr indent="-342900" lvl="0" marL="342900" rtl="0" algn="l">
              <a:spcBef>
                <a:spcPts val="1000"/>
              </a:spcBef>
              <a:spcAft>
                <a:spcPts val="0"/>
              </a:spcAft>
              <a:buSzPts val="1600"/>
              <a:buChar char="🠶"/>
            </a:pPr>
            <a:r>
              <a:rPr lang="en-US" sz="1600">
                <a:solidFill>
                  <a:schemeClr val="dk1"/>
                </a:solidFill>
              </a:rPr>
              <a:t>Expert Guidance/Intervention</a:t>
            </a:r>
            <a:endParaRPr/>
          </a:p>
          <a:p>
            <a:pPr indent="-241300" lvl="0" marL="342900" rtl="0" algn="l">
              <a:spcBef>
                <a:spcPts val="1000"/>
              </a:spcBef>
              <a:spcAft>
                <a:spcPts val="0"/>
              </a:spcAft>
              <a:buSzPts val="1600"/>
              <a:buNone/>
            </a:pPr>
            <a:r>
              <a:t/>
            </a:r>
            <a:endParaRPr sz="1600">
              <a:solidFill>
                <a:schemeClr val="dk1"/>
              </a:solidFill>
            </a:endParaRPr>
          </a:p>
          <a:p>
            <a:pPr indent="-342900" lvl="0" marL="342900" rtl="0" algn="l">
              <a:spcBef>
                <a:spcPts val="1000"/>
              </a:spcBef>
              <a:spcAft>
                <a:spcPts val="0"/>
              </a:spcAft>
              <a:buSzPts val="1600"/>
              <a:buChar char="🠶"/>
            </a:pPr>
            <a:r>
              <a:rPr lang="en-US" sz="1600">
                <a:solidFill>
                  <a:schemeClr val="dk1"/>
                </a:solidFill>
              </a:rPr>
              <a:t>ToolBox Development + Additional Resources</a:t>
            </a:r>
            <a:endParaRPr/>
          </a:p>
          <a:p>
            <a:pPr indent="0" lvl="0" marL="0" rtl="0" algn="l">
              <a:spcBef>
                <a:spcPts val="1000"/>
              </a:spcBef>
              <a:spcAft>
                <a:spcPts val="0"/>
              </a:spcAft>
              <a:buSzPts val="1600"/>
              <a:buNone/>
            </a:pPr>
            <a:r>
              <a:t/>
            </a:r>
            <a:endParaRPr sz="1600">
              <a:solidFill>
                <a:schemeClr val="dk1"/>
              </a:solidFill>
            </a:endParaRPr>
          </a:p>
        </p:txBody>
      </p:sp>
      <p:pic>
        <p:nvPicPr>
          <p:cNvPr descr="Work tools and supplies" id="329" name="Google Shape;329;p19"/>
          <p:cNvPicPr preferRelativeResize="0"/>
          <p:nvPr/>
        </p:nvPicPr>
        <p:blipFill rotWithShape="1">
          <a:blip r:embed="rId3">
            <a:alphaModFix/>
          </a:blip>
          <a:srcRect b="-1" l="17115" r="23511" t="0"/>
          <a:stretch/>
        </p:blipFill>
        <p:spPr>
          <a:xfrm>
            <a:off x="6091916" y="10"/>
            <a:ext cx="6100084" cy="68579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Objectives</a:t>
            </a:r>
            <a:endParaRPr/>
          </a:p>
        </p:txBody>
      </p:sp>
      <p:sp>
        <p:nvSpPr>
          <p:cNvPr id="184" name="Google Shape;184;p2"/>
          <p:cNvSpPr txBox="1"/>
          <p:nvPr>
            <p:ph idx="1" type="body"/>
          </p:nvPr>
        </p:nvSpPr>
        <p:spPr>
          <a:xfrm>
            <a:off x="2248349" y="1699708"/>
            <a:ext cx="9542032" cy="426002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800"/>
              <a:buChar char="🠶"/>
            </a:pPr>
            <a:r>
              <a:rPr lang="en-US"/>
              <a:t>Teach #ASKnet community new skills which help enable women empowerment and support  to build networks in their communities.</a:t>
            </a:r>
            <a:endParaRPr/>
          </a:p>
          <a:p>
            <a:pPr indent="-342900" lvl="0" marL="342900" rtl="0" algn="just">
              <a:spcBef>
                <a:spcPts val="1000"/>
              </a:spcBef>
              <a:spcAft>
                <a:spcPts val="0"/>
              </a:spcAft>
              <a:buSzPts val="1800"/>
              <a:buChar char="🠶"/>
            </a:pPr>
            <a:r>
              <a:rPr lang="en-US"/>
              <a:t>Provide participants with concrete strategies and tools for creating inclusive spaces for women</a:t>
            </a:r>
            <a:endParaRPr/>
          </a:p>
          <a:p>
            <a:pPr indent="-342900" lvl="0" marL="342900" rtl="0" algn="just">
              <a:spcBef>
                <a:spcPts val="1000"/>
              </a:spcBef>
              <a:spcAft>
                <a:spcPts val="0"/>
              </a:spcAft>
              <a:buSzPts val="1800"/>
              <a:buChar char="🠶"/>
            </a:pPr>
            <a:r>
              <a:rPr lang="en-US"/>
              <a:t>Discuss best practices for maintaining women's participation in media activities and workshops</a:t>
            </a:r>
            <a:endParaRPr/>
          </a:p>
          <a:p>
            <a:pPr indent="-342900" lvl="0" marL="342900" rtl="0" algn="just">
              <a:spcBef>
                <a:spcPts val="1000"/>
              </a:spcBef>
              <a:spcAft>
                <a:spcPts val="0"/>
              </a:spcAft>
              <a:buSzPts val="1800"/>
              <a:buChar char="🠶"/>
            </a:pPr>
            <a:r>
              <a:rPr lang="en-US"/>
              <a:t>Develop practical skills and tools for implementing these best practices in their own organizations and work</a:t>
            </a:r>
            <a:endParaRPr/>
          </a:p>
          <a:p>
            <a:pPr indent="-342900" lvl="0" marL="342900" rtl="0" algn="just">
              <a:spcBef>
                <a:spcPts val="1000"/>
              </a:spcBef>
              <a:spcAft>
                <a:spcPts val="0"/>
              </a:spcAft>
              <a:buSzPts val="1800"/>
              <a:buChar char="🠶"/>
            </a:pPr>
            <a:r>
              <a:rPr lang="en-US"/>
              <a:t>Offer strategies for addressing the challenges faced by the women and organizations themselves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Outro</a:t>
            </a:r>
            <a:endParaRPr/>
          </a:p>
        </p:txBody>
      </p:sp>
      <p:pic>
        <p:nvPicPr>
          <p:cNvPr descr="A picture containing graphical user interface&#10;&#10;Description automatically generated" id="335" name="Google Shape;335;p20"/>
          <p:cNvPicPr preferRelativeResize="0"/>
          <p:nvPr>
            <p:ph idx="1" type="body"/>
          </p:nvPr>
        </p:nvPicPr>
        <p:blipFill rotWithShape="1">
          <a:blip r:embed="rId3">
            <a:alphaModFix/>
          </a:blip>
          <a:srcRect b="19436" l="0" r="158" t="0"/>
          <a:stretch/>
        </p:blipFill>
        <p:spPr>
          <a:xfrm>
            <a:off x="2033588" y="1606754"/>
            <a:ext cx="9471025" cy="456365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1"/>
          <p:cNvSpPr/>
          <p:nvPr/>
        </p:nvSpPr>
        <p:spPr>
          <a:xfrm>
            <a:off x="1524001" y="1"/>
            <a:ext cx="9143999" cy="685799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Facilitators: </a:t>
            </a:r>
            <a:br>
              <a:rPr lang="en-US"/>
            </a:br>
            <a:endParaRPr/>
          </a:p>
        </p:txBody>
      </p:sp>
      <p:pic>
        <p:nvPicPr>
          <p:cNvPr descr="A person with her arms crossed&#10;&#10;Description automatically generated with medium confidence" id="191" name="Google Shape;191;p3"/>
          <p:cNvPicPr preferRelativeResize="0"/>
          <p:nvPr>
            <p:ph idx="1" type="body"/>
          </p:nvPr>
        </p:nvPicPr>
        <p:blipFill rotWithShape="1">
          <a:blip r:embed="rId3">
            <a:alphaModFix/>
          </a:blip>
          <a:srcRect b="0" l="0" r="0" t="0"/>
          <a:stretch/>
        </p:blipFill>
        <p:spPr>
          <a:xfrm>
            <a:off x="2730582" y="1639613"/>
            <a:ext cx="3778250" cy="3778250"/>
          </a:xfrm>
          <a:prstGeom prst="rect">
            <a:avLst/>
          </a:prstGeom>
          <a:noFill/>
          <a:ln>
            <a:noFill/>
          </a:ln>
        </p:spPr>
      </p:pic>
      <p:pic>
        <p:nvPicPr>
          <p:cNvPr descr="A person sitting in a chair&#10;&#10;Description automatically generated with medium confidence" id="192" name="Google Shape;192;p3"/>
          <p:cNvPicPr preferRelativeResize="0"/>
          <p:nvPr>
            <p:ph idx="2" type="body"/>
          </p:nvPr>
        </p:nvPicPr>
        <p:blipFill rotWithShape="1">
          <a:blip r:embed="rId4">
            <a:alphaModFix/>
          </a:blip>
          <a:srcRect b="0" l="0" r="0" t="0"/>
          <a:stretch/>
        </p:blipFill>
        <p:spPr>
          <a:xfrm>
            <a:off x="7452519" y="1639613"/>
            <a:ext cx="3659188" cy="3659188"/>
          </a:xfrm>
          <a:prstGeom prst="rect">
            <a:avLst/>
          </a:prstGeom>
          <a:noFill/>
          <a:ln>
            <a:noFill/>
          </a:ln>
        </p:spPr>
      </p:pic>
      <p:sp>
        <p:nvSpPr>
          <p:cNvPr id="193" name="Google Shape;193;p3"/>
          <p:cNvSpPr txBox="1"/>
          <p:nvPr/>
        </p:nvSpPr>
        <p:spPr>
          <a:xfrm>
            <a:off x="3043239" y="5663828"/>
            <a:ext cx="8068468"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entury Gothic"/>
                <a:ea typeface="Century Gothic"/>
                <a:cs typeface="Century Gothic"/>
                <a:sym typeface="Century Gothic"/>
              </a:rPr>
              <a:t>Kudzai </a:t>
            </a:r>
            <a:r>
              <a:rPr b="1" lang="en-US" sz="2000" u="sng">
                <a:solidFill>
                  <a:schemeClr val="dk1"/>
                </a:solidFill>
                <a:latin typeface="Century Gothic"/>
                <a:ea typeface="Century Gothic"/>
                <a:cs typeface="Century Gothic"/>
                <a:sym typeface="Century Gothic"/>
                <a:hlinkClick r:id="rId5">
                  <a:extLst>
                    <a:ext uri="{A12FA001-AC4F-418D-AE19-62706E023703}">
                      <ahyp:hlinkClr val="tx"/>
                    </a:ext>
                  </a:extLst>
                </a:hlinkClick>
              </a:rPr>
              <a:t>https://www.linkedin.com/in/kudzaimmubaiwa/</a:t>
            </a:r>
            <a:endParaRPr b="1" sz="20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1" lang="en-US" sz="2000">
                <a:solidFill>
                  <a:schemeClr val="dk1"/>
                </a:solidFill>
                <a:latin typeface="Century Gothic"/>
                <a:ea typeface="Century Gothic"/>
                <a:cs typeface="Century Gothic"/>
                <a:sym typeface="Century Gothic"/>
              </a:rPr>
              <a:t>Soneni </a:t>
            </a:r>
            <a:r>
              <a:rPr b="1" lang="en-US" sz="2000" u="sng">
                <a:solidFill>
                  <a:schemeClr val="dk1"/>
                </a:solidFill>
                <a:latin typeface="Century Gothic"/>
                <a:ea typeface="Century Gothic"/>
                <a:cs typeface="Century Gothic"/>
                <a:sym typeface="Century Gothic"/>
                <a:hlinkClick r:id="rId6">
                  <a:extLst>
                    <a:ext uri="{A12FA001-AC4F-418D-AE19-62706E023703}">
                      <ahyp:hlinkClr val="tx"/>
                    </a:ext>
                  </a:extLst>
                </a:hlinkClick>
              </a:rPr>
              <a:t>https://www.linkedin.com/in/soneni-mafu-55447210b/</a:t>
            </a:r>
            <a:endParaRPr b="1" sz="20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Community Introductions + </a:t>
            </a:r>
            <a:br>
              <a:rPr lang="en-US"/>
            </a:br>
            <a:r>
              <a:rPr lang="en-US"/>
              <a:t>Ways of Working</a:t>
            </a:r>
            <a:endParaRPr/>
          </a:p>
        </p:txBody>
      </p:sp>
      <p:sp>
        <p:nvSpPr>
          <p:cNvPr id="199" name="Google Shape;199;p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US" sz="2400"/>
              <a:t>Favorite Fruit!</a:t>
            </a:r>
            <a:endParaRPr/>
          </a:p>
          <a:p>
            <a:pPr indent="0" lvl="0" marL="0" rtl="0" algn="l">
              <a:spcBef>
                <a:spcPts val="1000"/>
              </a:spcBef>
              <a:spcAft>
                <a:spcPts val="0"/>
              </a:spcAft>
              <a:buSzPts val="2400"/>
              <a:buNone/>
            </a:pPr>
            <a:r>
              <a:t/>
            </a:r>
            <a:endParaRPr sz="2400"/>
          </a:p>
          <a:p>
            <a:pPr indent="-342900" lvl="0" marL="342900" rtl="0" algn="l">
              <a:spcBef>
                <a:spcPts val="1000"/>
              </a:spcBef>
              <a:spcAft>
                <a:spcPts val="0"/>
              </a:spcAft>
              <a:buSzPts val="2400"/>
              <a:buChar char="🠶"/>
            </a:pPr>
            <a:r>
              <a:rPr lang="en-US" sz="2400"/>
              <a:t>Your Name, Your Institution, Your Country</a:t>
            </a:r>
            <a:endParaRPr/>
          </a:p>
          <a:p>
            <a:pPr indent="0" lvl="0" marL="0" rtl="0" algn="l">
              <a:spcBef>
                <a:spcPts val="1000"/>
              </a:spcBef>
              <a:spcAft>
                <a:spcPts val="0"/>
              </a:spcAft>
              <a:buSzPts val="2400"/>
              <a:buNone/>
            </a:pPr>
            <a:r>
              <a:t/>
            </a:r>
            <a:endParaRPr sz="2400"/>
          </a:p>
          <a:p>
            <a:pPr indent="-342900" lvl="0" marL="342900" rtl="0" algn="l">
              <a:spcBef>
                <a:spcPts val="1000"/>
              </a:spcBef>
              <a:spcAft>
                <a:spcPts val="0"/>
              </a:spcAft>
              <a:buSzPts val="2400"/>
              <a:buChar char="🠶"/>
            </a:pPr>
            <a:r>
              <a:rPr lang="en-US" sz="2400"/>
              <a:t>3D – Disturbance, Discouragement, Dullness </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Sessions</a:t>
            </a:r>
            <a:endParaRPr/>
          </a:p>
        </p:txBody>
      </p:sp>
      <p:sp>
        <p:nvSpPr>
          <p:cNvPr id="205" name="Google Shape;205;p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Thursday 22 June 8am GMT+2 : Introduction and Theory</a:t>
            </a:r>
            <a:endParaRPr/>
          </a:p>
          <a:p>
            <a:pPr indent="0" lvl="0" marL="0" rtl="0" algn="l">
              <a:spcBef>
                <a:spcPts val="1000"/>
              </a:spcBef>
              <a:spcAft>
                <a:spcPts val="0"/>
              </a:spcAft>
              <a:buSzPts val="2400"/>
              <a:buNone/>
            </a:pPr>
            <a:r>
              <a:t/>
            </a:r>
            <a:endParaRPr sz="2400"/>
          </a:p>
          <a:p>
            <a:pPr indent="-342900" lvl="0" marL="342900" rtl="0" algn="l">
              <a:spcBef>
                <a:spcPts val="1000"/>
              </a:spcBef>
              <a:spcAft>
                <a:spcPts val="0"/>
              </a:spcAft>
              <a:buSzPts val="2400"/>
              <a:buChar char="🠶"/>
            </a:pPr>
            <a:r>
              <a:rPr lang="en-US" sz="2400"/>
              <a:t>Friday 23 June 9am GMT+2: Case Study and AMA + Exercise Draft</a:t>
            </a:r>
            <a:endParaRPr/>
          </a:p>
          <a:p>
            <a:pPr indent="0" lvl="0" marL="0" rtl="0" algn="l">
              <a:spcBef>
                <a:spcPts val="1000"/>
              </a:spcBef>
              <a:spcAft>
                <a:spcPts val="0"/>
              </a:spcAft>
              <a:buSzPts val="2400"/>
              <a:buNone/>
            </a:pPr>
            <a:r>
              <a:t/>
            </a:r>
            <a:endParaRPr sz="2400"/>
          </a:p>
          <a:p>
            <a:pPr indent="-342900" lvl="0" marL="342900" rtl="0" algn="l">
              <a:spcBef>
                <a:spcPts val="1000"/>
              </a:spcBef>
              <a:spcAft>
                <a:spcPts val="0"/>
              </a:spcAft>
              <a:buSzPts val="2400"/>
              <a:buChar char="🠶"/>
            </a:pPr>
            <a:r>
              <a:rPr lang="en-US" sz="2400"/>
              <a:t>XXXXXX ? – Team Offline Exercise</a:t>
            </a:r>
            <a:endParaRPr/>
          </a:p>
          <a:p>
            <a:pPr indent="0" lvl="0" marL="0" rtl="0" algn="l">
              <a:spcBef>
                <a:spcPts val="1000"/>
              </a:spcBef>
              <a:spcAft>
                <a:spcPts val="0"/>
              </a:spcAft>
              <a:buSzPts val="2400"/>
              <a:buNone/>
            </a:pPr>
            <a:r>
              <a:t/>
            </a:r>
            <a:endParaRPr sz="2400"/>
          </a:p>
          <a:p>
            <a:pPr indent="-342900" lvl="0" marL="342900" rtl="0" algn="l">
              <a:spcBef>
                <a:spcPts val="1000"/>
              </a:spcBef>
              <a:spcAft>
                <a:spcPts val="0"/>
              </a:spcAft>
              <a:buSzPts val="2400"/>
              <a:buChar char="🠶"/>
            </a:pPr>
            <a:r>
              <a:rPr lang="en-US" sz="2400"/>
              <a:t>XXXXXX ? – Community of Practice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What? </a:t>
            </a:r>
            <a:endParaRPr/>
          </a:p>
        </p:txBody>
      </p:sp>
      <p:sp>
        <p:nvSpPr>
          <p:cNvPr id="211" name="Google Shape;211;p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b="1" lang="en-US" sz="2400"/>
              <a:t>In chat</a:t>
            </a:r>
            <a:r>
              <a:rPr lang="en-US" sz="2400"/>
              <a:t>: What comes to mind first when you think about this topic and your work? </a:t>
            </a:r>
            <a:endParaRPr/>
          </a:p>
          <a:p>
            <a:pPr indent="-190500" lvl="0" marL="342900" rtl="0" algn="l">
              <a:spcBef>
                <a:spcPts val="1000"/>
              </a:spcBef>
              <a:spcAft>
                <a:spcPts val="0"/>
              </a:spcAft>
              <a:buSzPts val="2400"/>
              <a:buNone/>
            </a:pPr>
            <a:r>
              <a:t/>
            </a:r>
            <a:endParaRPr sz="2400"/>
          </a:p>
          <a:p>
            <a:pPr indent="0" lvl="0" marL="0" rtl="0" algn="l">
              <a:spcBef>
                <a:spcPts val="100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Why?  </a:t>
            </a:r>
            <a:endParaRPr/>
          </a:p>
        </p:txBody>
      </p:sp>
      <p:sp>
        <p:nvSpPr>
          <p:cNvPr id="217" name="Google Shape;217;p7"/>
          <p:cNvSpPr txBox="1"/>
          <p:nvPr>
            <p:ph idx="1" type="body"/>
          </p:nvPr>
        </p:nvSpPr>
        <p:spPr>
          <a:xfrm>
            <a:off x="2248348" y="1376979"/>
            <a:ext cx="9256264" cy="453424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SzPct val="100000"/>
              <a:buChar char="🠶"/>
            </a:pPr>
            <a:r>
              <a:rPr lang="en-US" sz="3200"/>
              <a:t>Why does women inclusion in tech and media spaces matters? (one word, phrase) </a:t>
            </a:r>
            <a:r>
              <a:rPr lang="en-US" sz="3200" u="sng">
                <a:solidFill>
                  <a:schemeClr val="hlink"/>
                </a:solidFill>
                <a:hlinkClick r:id="rId3"/>
              </a:rPr>
              <a:t>https://www.menti.com/alr4t4znhcj5</a:t>
            </a:r>
            <a:endParaRPr sz="3200"/>
          </a:p>
          <a:p>
            <a:pPr indent="0" lvl="0" marL="0" rtl="0" algn="l">
              <a:spcBef>
                <a:spcPts val="1000"/>
              </a:spcBef>
              <a:spcAft>
                <a:spcPts val="0"/>
              </a:spcAft>
              <a:buSzPct val="100000"/>
              <a:buNone/>
            </a:pPr>
            <a:r>
              <a:t/>
            </a:r>
            <a:endParaRPr sz="3200"/>
          </a:p>
          <a:p>
            <a:pPr indent="-342900" lvl="0" marL="342900" rtl="0" algn="l">
              <a:spcBef>
                <a:spcPts val="1000"/>
              </a:spcBef>
              <a:spcAft>
                <a:spcPts val="0"/>
              </a:spcAft>
              <a:buSzPct val="100000"/>
              <a:buChar char="🠶"/>
            </a:pPr>
            <a:r>
              <a:rPr lang="en-US" sz="3200"/>
              <a:t>How women inclusive are your programs? </a:t>
            </a:r>
            <a:r>
              <a:rPr lang="en-US" sz="3200" u="sng">
                <a:solidFill>
                  <a:schemeClr val="hlink"/>
                </a:solidFill>
                <a:hlinkClick r:id="rId4"/>
              </a:rPr>
              <a:t>https://app.sli.do/event/sUFg59gq7AuPvCdsu7FhW3</a:t>
            </a:r>
            <a:endParaRPr sz="3200"/>
          </a:p>
          <a:p>
            <a:pPr indent="0" lvl="0" marL="0" rtl="0" algn="l">
              <a:spcBef>
                <a:spcPts val="1000"/>
              </a:spcBef>
              <a:spcAft>
                <a:spcPts val="0"/>
              </a:spcAft>
              <a:buSzPct val="100000"/>
              <a:buNone/>
            </a:pPr>
            <a:r>
              <a:t/>
            </a:r>
            <a:endParaRPr sz="3200"/>
          </a:p>
          <a:p>
            <a:pPr indent="0" lvl="0" marL="0" rtl="0" algn="l">
              <a:spcBef>
                <a:spcPts val="1000"/>
              </a:spcBef>
              <a:spcAft>
                <a:spcPts val="0"/>
              </a:spcAft>
              <a:buSzPct val="100000"/>
              <a:buNone/>
            </a:pPr>
            <a:r>
              <a:rPr b="1" lang="en-US" sz="3200"/>
              <a:t>Pulse Check:</a:t>
            </a:r>
            <a:r>
              <a:rPr lang="en-US" sz="3200"/>
              <a:t> </a:t>
            </a:r>
            <a:r>
              <a:rPr lang="en-US" sz="3200" u="sng">
                <a:solidFill>
                  <a:schemeClr val="hlink"/>
                </a:solidFill>
                <a:hlinkClick r:id="rId5"/>
              </a:rPr>
              <a:t>https://ideaboardz.com/for/ASKnet%20Inclusive%20Spaces%20for%20Women%20in%20Tech%20and%20Media/4976181</a:t>
            </a:r>
            <a:endParaRPr sz="3200"/>
          </a:p>
          <a:p>
            <a:pPr indent="-215900" lvl="0" marL="342900" rtl="0" algn="l">
              <a:spcBef>
                <a:spcPts val="1000"/>
              </a:spcBef>
              <a:spcAft>
                <a:spcPts val="0"/>
              </a:spcAft>
              <a:buSzPct val="100000"/>
              <a:buNone/>
            </a:pPr>
            <a:r>
              <a:t/>
            </a:r>
            <a:endParaRPr sz="3200"/>
          </a:p>
          <a:p>
            <a:pPr indent="-342900" lvl="0" marL="342900" rtl="0" algn="l">
              <a:spcBef>
                <a:spcPts val="1000"/>
              </a:spcBef>
              <a:spcAft>
                <a:spcPts val="0"/>
              </a:spcAft>
              <a:buSzPct val="100000"/>
              <a:buChar char="🠶"/>
            </a:pPr>
            <a:r>
              <a:rPr lang="en-US" sz="3200"/>
              <a:t>What are your wins? </a:t>
            </a:r>
            <a:endParaRPr/>
          </a:p>
          <a:p>
            <a:pPr indent="0" lvl="0" marL="0" rtl="0" algn="l">
              <a:spcBef>
                <a:spcPts val="1000"/>
              </a:spcBef>
              <a:spcAft>
                <a:spcPts val="0"/>
              </a:spcAft>
              <a:buSzPct val="100000"/>
              <a:buNone/>
            </a:pPr>
            <a:r>
              <a:t/>
            </a:r>
            <a:endParaRPr sz="3200"/>
          </a:p>
          <a:p>
            <a:pPr indent="-342900" lvl="0" marL="342900" rtl="0" algn="l">
              <a:spcBef>
                <a:spcPts val="1000"/>
              </a:spcBef>
              <a:spcAft>
                <a:spcPts val="0"/>
              </a:spcAft>
              <a:buSzPct val="100000"/>
              <a:buChar char="🠶"/>
            </a:pPr>
            <a:r>
              <a:rPr lang="en-US" sz="3200"/>
              <a:t>What are your struggles? </a:t>
            </a:r>
            <a:endParaRPr/>
          </a:p>
          <a:p>
            <a:pPr indent="0" lvl="0" marL="0" rtl="0" algn="l">
              <a:spcBef>
                <a:spcPts val="1000"/>
              </a:spcBef>
              <a:spcAft>
                <a:spcPts val="0"/>
              </a:spcAft>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How?  </a:t>
            </a:r>
            <a:endParaRPr/>
          </a:p>
        </p:txBody>
      </p:sp>
      <p:sp>
        <p:nvSpPr>
          <p:cNvPr id="223" name="Google Shape;223;p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US" sz="2400"/>
              <a:t>What can/should we be doing? </a:t>
            </a:r>
            <a:endParaRPr/>
          </a:p>
          <a:p>
            <a:pPr indent="-342900" lvl="0" marL="342900" rtl="0" algn="l">
              <a:spcBef>
                <a:spcPts val="1000"/>
              </a:spcBef>
              <a:spcAft>
                <a:spcPts val="0"/>
              </a:spcAft>
              <a:buSzPts val="2400"/>
              <a:buChar char="🠶"/>
            </a:pPr>
            <a:r>
              <a:rPr lang="en-US" sz="2400"/>
              <a:t>What resources/tools do we need?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227" name="Shape 227"/>
        <p:cNvGrpSpPr/>
        <p:nvPr/>
      </p:nvGrpSpPr>
      <p:grpSpPr>
        <a:xfrm>
          <a:off x="0" y="0"/>
          <a:ext cx="0" cy="0"/>
          <a:chOff x="0" y="0"/>
          <a:chExt cx="0" cy="0"/>
        </a:xfrm>
      </p:grpSpPr>
      <p:sp>
        <p:nvSpPr>
          <p:cNvPr id="228" name="Google Shape;228;p9"/>
          <p:cNvSpPr/>
          <p:nvPr/>
        </p:nvSpPr>
        <p:spPr>
          <a:xfrm>
            <a:off x="0" y="-786"/>
            <a:ext cx="12192000" cy="6854038"/>
          </a:xfrm>
          <a:prstGeom prst="rect">
            <a:avLst/>
          </a:prstGeom>
          <a:gradFill>
            <a:gsLst>
              <a:gs pos="0">
                <a:srgbClr val="FFFFFF"/>
              </a:gs>
              <a:gs pos="100000">
                <a:srgbClr val="DDE6C3"/>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9" name="Google Shape;229;p9"/>
          <p:cNvSpPr txBox="1"/>
          <p:nvPr>
            <p:ph type="title"/>
          </p:nvPr>
        </p:nvSpPr>
        <p:spPr>
          <a:xfrm>
            <a:off x="649224" y="645106"/>
            <a:ext cx="3650279" cy="125989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US"/>
              <a:t>Bio Break </a:t>
            </a:r>
            <a:endParaRPr/>
          </a:p>
        </p:txBody>
      </p:sp>
      <p:sp>
        <p:nvSpPr>
          <p:cNvPr id="230" name="Google Shape;230;p9"/>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txBox="1"/>
          <p:nvPr>
            <p:ph idx="1" type="body"/>
          </p:nvPr>
        </p:nvSpPr>
        <p:spPr>
          <a:xfrm>
            <a:off x="649225" y="2133600"/>
            <a:ext cx="3650278" cy="375925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US" sz="2400"/>
              <a:t>Stretch</a:t>
            </a:r>
            <a:endParaRPr/>
          </a:p>
          <a:p>
            <a:pPr indent="-190500" lvl="0" marL="342900" rtl="0" algn="l">
              <a:spcBef>
                <a:spcPts val="1000"/>
              </a:spcBef>
              <a:spcAft>
                <a:spcPts val="0"/>
              </a:spcAft>
              <a:buSzPts val="2400"/>
              <a:buNone/>
            </a:pPr>
            <a:r>
              <a:t/>
            </a:r>
            <a:endParaRPr sz="2400"/>
          </a:p>
          <a:p>
            <a:pPr indent="-342900" lvl="0" marL="342900" rtl="0" algn="l">
              <a:spcBef>
                <a:spcPts val="1000"/>
              </a:spcBef>
              <a:spcAft>
                <a:spcPts val="0"/>
              </a:spcAft>
              <a:buSzPts val="2400"/>
              <a:buChar char="🠶"/>
            </a:pPr>
            <a:r>
              <a:rPr lang="en-US" sz="2400"/>
              <a:t>Get water/coffee/tea</a:t>
            </a:r>
            <a:endParaRPr/>
          </a:p>
          <a:p>
            <a:pPr indent="-190500" lvl="0" marL="342900" rtl="0" algn="l">
              <a:spcBef>
                <a:spcPts val="1000"/>
              </a:spcBef>
              <a:spcAft>
                <a:spcPts val="0"/>
              </a:spcAft>
              <a:buSzPts val="2400"/>
              <a:buNone/>
            </a:pPr>
            <a:r>
              <a:t/>
            </a:r>
            <a:endParaRPr sz="2400"/>
          </a:p>
          <a:p>
            <a:pPr indent="-342900" lvl="0" marL="342900" rtl="0" algn="l">
              <a:spcBef>
                <a:spcPts val="1000"/>
              </a:spcBef>
              <a:spcAft>
                <a:spcPts val="0"/>
              </a:spcAft>
              <a:buSzPts val="2400"/>
              <a:buChar char="🠶"/>
            </a:pPr>
            <a:r>
              <a:rPr lang="en-US" sz="2400"/>
              <a:t>Bathroom break</a:t>
            </a:r>
            <a:endParaRPr/>
          </a:p>
        </p:txBody>
      </p:sp>
      <p:pic>
        <p:nvPicPr>
          <p:cNvPr id="232" name="Google Shape;232;p9"/>
          <p:cNvPicPr preferRelativeResize="0"/>
          <p:nvPr/>
        </p:nvPicPr>
        <p:blipFill rotWithShape="1">
          <a:blip r:embed="rId3">
            <a:alphaModFix/>
          </a:blip>
          <a:srcRect b="0" l="0" r="0" t="0"/>
          <a:stretch/>
        </p:blipFill>
        <p:spPr>
          <a:xfrm>
            <a:off x="5469945" y="640080"/>
            <a:ext cx="5252773" cy="5252773"/>
          </a:xfrm>
          <a:prstGeom prst="rect">
            <a:avLst/>
          </a:prstGeom>
          <a:noFill/>
          <a:ln>
            <a:noFill/>
          </a:ln>
        </p:spPr>
      </p:pic>
      <p:sp>
        <p:nvSpPr>
          <p:cNvPr id="233" name="Google Shape;233;p9"/>
          <p:cNvSpPr/>
          <p:nvPr/>
        </p:nvSpPr>
        <p:spPr>
          <a:xfrm>
            <a:off x="-1" y="6061223"/>
            <a:ext cx="1038036" cy="506277"/>
          </a:xfrm>
          <a:custGeom>
            <a:rect b="b" l="l" r="r" t="t"/>
            <a:pathLst>
              <a:path extrusionOk="0" h="506277" w="1038036">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2023-06-21T16:21:58Z</dcterms:created>
  <dc:creator>Kudzai M Mubaiwa</dc:creator>
</cp:coreProperties>
</file>