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53"/>
  </p:notesMasterIdLst>
  <p:sldIdLst>
    <p:sldId id="256" r:id="rId2"/>
    <p:sldId id="789" r:id="rId3"/>
    <p:sldId id="257" r:id="rId4"/>
    <p:sldId id="263" r:id="rId5"/>
    <p:sldId id="264" r:id="rId6"/>
    <p:sldId id="808" r:id="rId7"/>
    <p:sldId id="809" r:id="rId8"/>
    <p:sldId id="810" r:id="rId9"/>
    <p:sldId id="811" r:id="rId10"/>
    <p:sldId id="812" r:id="rId11"/>
    <p:sldId id="813" r:id="rId12"/>
    <p:sldId id="834" r:id="rId13"/>
    <p:sldId id="796" r:id="rId14"/>
    <p:sldId id="807" r:id="rId15"/>
    <p:sldId id="790" r:id="rId16"/>
    <p:sldId id="791" r:id="rId17"/>
    <p:sldId id="792" r:id="rId18"/>
    <p:sldId id="804" r:id="rId19"/>
    <p:sldId id="803" r:id="rId20"/>
    <p:sldId id="794" r:id="rId21"/>
    <p:sldId id="806" r:id="rId22"/>
    <p:sldId id="793" r:id="rId23"/>
    <p:sldId id="795" r:id="rId24"/>
    <p:sldId id="797" r:id="rId25"/>
    <p:sldId id="805" r:id="rId26"/>
    <p:sldId id="814" r:id="rId27"/>
    <p:sldId id="815" r:id="rId28"/>
    <p:sldId id="816" r:id="rId29"/>
    <p:sldId id="817" r:id="rId30"/>
    <p:sldId id="818" r:id="rId31"/>
    <p:sldId id="798" r:id="rId32"/>
    <p:sldId id="819" r:id="rId33"/>
    <p:sldId id="820" r:id="rId34"/>
    <p:sldId id="802" r:id="rId35"/>
    <p:sldId id="821" r:id="rId36"/>
    <p:sldId id="824" r:id="rId37"/>
    <p:sldId id="823" r:id="rId38"/>
    <p:sldId id="825" r:id="rId39"/>
    <p:sldId id="826" r:id="rId40"/>
    <p:sldId id="835" r:id="rId41"/>
    <p:sldId id="827" r:id="rId42"/>
    <p:sldId id="829" r:id="rId43"/>
    <p:sldId id="828" r:id="rId44"/>
    <p:sldId id="801" r:id="rId45"/>
    <p:sldId id="822" r:id="rId46"/>
    <p:sldId id="830" r:id="rId47"/>
    <p:sldId id="831" r:id="rId48"/>
    <p:sldId id="832" r:id="rId49"/>
    <p:sldId id="800" r:id="rId50"/>
    <p:sldId id="833" r:id="rId51"/>
    <p:sldId id="274" r:id="rId5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4" autoAdjust="0"/>
    <p:restoredTop sz="94807" autoAdjust="0"/>
  </p:normalViewPr>
  <p:slideViewPr>
    <p:cSldViewPr snapToGrid="0" snapToObjects="1" showGuides="1">
      <p:cViewPr varScale="1">
        <p:scale>
          <a:sx n="115" d="100"/>
          <a:sy n="115" d="100"/>
        </p:scale>
        <p:origin x="507" y="60"/>
      </p:cViewPr>
      <p:guideLst>
        <p:guide orient="horz" pos="1620"/>
        <p:guide pos="2880"/>
      </p:guideLst>
    </p:cSldViewPr>
  </p:slideViewPr>
  <p:outlineViewPr>
    <p:cViewPr>
      <p:scale>
        <a:sx n="33" d="100"/>
        <a:sy n="33" d="100"/>
      </p:scale>
      <p:origin x="0" y="-4612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E1A3E-C737-584E-86B0-F484DE311626}" type="datetimeFigureOut">
              <a:rPr lang="en-US" smtClean="0"/>
              <a:t>2022-10-04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17163-B04C-C34A-8000-FDF58C3633A6}" type="slidenum">
              <a:rPr lang="en-US" smtClean="0"/>
              <a:t>‹#›</a:t>
            </a:fld>
            <a:endParaRPr lang="en-US" dirty="0"/>
          </a:p>
        </p:txBody>
      </p:sp>
    </p:spTree>
    <p:extLst>
      <p:ext uri="{BB962C8B-B14F-4D97-AF65-F5344CB8AC3E}">
        <p14:creationId xmlns:p14="http://schemas.microsoft.com/office/powerpoint/2010/main" val="159973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Slide Image Placeholder 1"/>
          <p:cNvSpPr>
            <a:spLocks noGrp="1" noRot="1" noChangeAspect="1" noTextEdit="1"/>
          </p:cNvSpPr>
          <p:nvPr>
            <p:ph type="sldImg"/>
          </p:nvPr>
        </p:nvSpPr>
        <p:spPr bwMode="auto">
          <a:noFill/>
          <a:ln>
            <a:miter lim="800000"/>
            <a:headEnd/>
            <a:tailEnd/>
          </a:ln>
          <a:extLst>
            <a:ext uri="{909E8E84-426E-40DD-AFC4-6F175D3DCCD1}">
              <a14:hiddenFill xmlns:a14="http://schemas.microsoft.com/office/drawing/2010/main">
                <a:solidFill>
                  <a:srgbClr val="FFFFFF"/>
                </a:solidFill>
              </a14:hiddenFill>
            </a:ext>
          </a:extLst>
        </p:spPr>
      </p:sp>
      <p:sp>
        <p:nvSpPr>
          <p:cNvPr id="419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19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841" indent="-285708">
              <a:defRPr>
                <a:solidFill>
                  <a:schemeClr val="tx1"/>
                </a:solidFill>
                <a:latin typeface="Arial" panose="020B0604020202020204" pitchFamily="34" charset="0"/>
                <a:cs typeface="Arial" panose="020B0604020202020204" pitchFamily="34" charset="0"/>
              </a:defRPr>
            </a:lvl2pPr>
            <a:lvl3pPr marL="1142831" indent="-228566">
              <a:defRPr>
                <a:solidFill>
                  <a:schemeClr val="tx1"/>
                </a:solidFill>
                <a:latin typeface="Arial" panose="020B0604020202020204" pitchFamily="34" charset="0"/>
                <a:cs typeface="Arial" panose="020B0604020202020204" pitchFamily="34" charset="0"/>
              </a:defRPr>
            </a:lvl3pPr>
            <a:lvl4pPr marL="1599964" indent="-228566">
              <a:defRPr>
                <a:solidFill>
                  <a:schemeClr val="tx1"/>
                </a:solidFill>
                <a:latin typeface="Arial" panose="020B0604020202020204" pitchFamily="34" charset="0"/>
                <a:cs typeface="Arial" panose="020B0604020202020204" pitchFamily="34" charset="0"/>
              </a:defRPr>
            </a:lvl4pPr>
            <a:lvl5pPr marL="2057097" indent="-228566">
              <a:defRPr>
                <a:solidFill>
                  <a:schemeClr val="tx1"/>
                </a:solidFill>
                <a:latin typeface="Arial" panose="020B0604020202020204" pitchFamily="34" charset="0"/>
                <a:cs typeface="Arial" panose="020B0604020202020204" pitchFamily="34" charset="0"/>
              </a:defRPr>
            </a:lvl5pPr>
            <a:lvl6pPr marL="2514229" indent="-228566"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362" indent="-228566"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494" indent="-228566"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5626" indent="-228566"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351E43B0-E4C3-4533-87F2-156D600FA263}" type="slidenum">
              <a:rPr lang="en-US" altLang="en-US" smtClean="0">
                <a:solidFill>
                  <a:schemeClr val="tx2"/>
                </a:solidFill>
              </a:rPr>
              <a:pPr fontAlgn="base">
                <a:spcBef>
                  <a:spcPct val="0"/>
                </a:spcBef>
                <a:spcAft>
                  <a:spcPct val="0"/>
                </a:spcAft>
              </a:pPr>
              <a:t>2</a:t>
            </a:fld>
            <a:endParaRPr lang="en-US" altLang="en-US" dirty="0">
              <a:solidFill>
                <a:schemeClr val="tx2"/>
              </a:solidFill>
            </a:endParaRPr>
          </a:p>
        </p:txBody>
      </p:sp>
      <p:sp>
        <p:nvSpPr>
          <p:cNvPr id="419845"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841" indent="-285708">
              <a:defRPr>
                <a:solidFill>
                  <a:schemeClr val="tx1"/>
                </a:solidFill>
                <a:latin typeface="Arial" panose="020B0604020202020204" pitchFamily="34" charset="0"/>
                <a:cs typeface="Arial" panose="020B0604020202020204" pitchFamily="34" charset="0"/>
              </a:defRPr>
            </a:lvl2pPr>
            <a:lvl3pPr marL="1142831" indent="-228566">
              <a:defRPr>
                <a:solidFill>
                  <a:schemeClr val="tx1"/>
                </a:solidFill>
                <a:latin typeface="Arial" panose="020B0604020202020204" pitchFamily="34" charset="0"/>
                <a:cs typeface="Arial" panose="020B0604020202020204" pitchFamily="34" charset="0"/>
              </a:defRPr>
            </a:lvl3pPr>
            <a:lvl4pPr marL="1599964" indent="-228566">
              <a:defRPr>
                <a:solidFill>
                  <a:schemeClr val="tx1"/>
                </a:solidFill>
                <a:latin typeface="Arial" panose="020B0604020202020204" pitchFamily="34" charset="0"/>
                <a:cs typeface="Arial" panose="020B0604020202020204" pitchFamily="34" charset="0"/>
              </a:defRPr>
            </a:lvl4pPr>
            <a:lvl5pPr marL="2057097" indent="-228566">
              <a:defRPr>
                <a:solidFill>
                  <a:schemeClr val="tx1"/>
                </a:solidFill>
                <a:latin typeface="Arial" panose="020B0604020202020204" pitchFamily="34" charset="0"/>
                <a:cs typeface="Arial" panose="020B0604020202020204" pitchFamily="34" charset="0"/>
              </a:defRPr>
            </a:lvl5pPr>
            <a:lvl6pPr marL="2514229" indent="-228566"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362" indent="-228566"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494" indent="-228566"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5626" indent="-228566"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r>
              <a:rPr lang="en-US" altLang="en-US" dirty="0">
                <a:solidFill>
                  <a:schemeClr val="tx2"/>
                </a:solidFill>
              </a:rPr>
              <a:t>2016-05-07</a:t>
            </a:r>
          </a:p>
        </p:txBody>
      </p:sp>
    </p:spTree>
    <p:extLst>
      <p:ext uri="{BB962C8B-B14F-4D97-AF65-F5344CB8AC3E}">
        <p14:creationId xmlns:p14="http://schemas.microsoft.com/office/powerpoint/2010/main" val="2108226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37</a:t>
            </a:fld>
            <a:endParaRPr lang="en-US" dirty="0"/>
          </a:p>
        </p:txBody>
      </p:sp>
    </p:spTree>
    <p:extLst>
      <p:ext uri="{BB962C8B-B14F-4D97-AF65-F5344CB8AC3E}">
        <p14:creationId xmlns:p14="http://schemas.microsoft.com/office/powerpoint/2010/main" val="496278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38</a:t>
            </a:fld>
            <a:endParaRPr lang="en-US" dirty="0"/>
          </a:p>
        </p:txBody>
      </p:sp>
    </p:spTree>
    <p:extLst>
      <p:ext uri="{BB962C8B-B14F-4D97-AF65-F5344CB8AC3E}">
        <p14:creationId xmlns:p14="http://schemas.microsoft.com/office/powerpoint/2010/main" val="1117230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39</a:t>
            </a:fld>
            <a:endParaRPr lang="en-US" dirty="0"/>
          </a:p>
        </p:txBody>
      </p:sp>
    </p:spTree>
    <p:extLst>
      <p:ext uri="{BB962C8B-B14F-4D97-AF65-F5344CB8AC3E}">
        <p14:creationId xmlns:p14="http://schemas.microsoft.com/office/powerpoint/2010/main" val="792615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40</a:t>
            </a:fld>
            <a:endParaRPr lang="en-US" dirty="0"/>
          </a:p>
        </p:txBody>
      </p:sp>
    </p:spTree>
    <p:extLst>
      <p:ext uri="{BB962C8B-B14F-4D97-AF65-F5344CB8AC3E}">
        <p14:creationId xmlns:p14="http://schemas.microsoft.com/office/powerpoint/2010/main" val="2341083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41</a:t>
            </a:fld>
            <a:endParaRPr lang="en-US" dirty="0"/>
          </a:p>
        </p:txBody>
      </p:sp>
    </p:spTree>
    <p:extLst>
      <p:ext uri="{BB962C8B-B14F-4D97-AF65-F5344CB8AC3E}">
        <p14:creationId xmlns:p14="http://schemas.microsoft.com/office/powerpoint/2010/main" val="3677484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42</a:t>
            </a:fld>
            <a:endParaRPr lang="en-US" dirty="0"/>
          </a:p>
        </p:txBody>
      </p:sp>
    </p:spTree>
    <p:extLst>
      <p:ext uri="{BB962C8B-B14F-4D97-AF65-F5344CB8AC3E}">
        <p14:creationId xmlns:p14="http://schemas.microsoft.com/office/powerpoint/2010/main" val="298946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43</a:t>
            </a:fld>
            <a:endParaRPr lang="en-US" dirty="0"/>
          </a:p>
        </p:txBody>
      </p:sp>
    </p:spTree>
    <p:extLst>
      <p:ext uri="{BB962C8B-B14F-4D97-AF65-F5344CB8AC3E}">
        <p14:creationId xmlns:p14="http://schemas.microsoft.com/office/powerpoint/2010/main" val="4072265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45</a:t>
            </a:fld>
            <a:endParaRPr lang="en-US" dirty="0"/>
          </a:p>
        </p:txBody>
      </p:sp>
    </p:spTree>
    <p:extLst>
      <p:ext uri="{BB962C8B-B14F-4D97-AF65-F5344CB8AC3E}">
        <p14:creationId xmlns:p14="http://schemas.microsoft.com/office/powerpoint/2010/main" val="4052682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46</a:t>
            </a:fld>
            <a:endParaRPr lang="en-US" dirty="0"/>
          </a:p>
        </p:txBody>
      </p:sp>
    </p:spTree>
    <p:extLst>
      <p:ext uri="{BB962C8B-B14F-4D97-AF65-F5344CB8AC3E}">
        <p14:creationId xmlns:p14="http://schemas.microsoft.com/office/powerpoint/2010/main" val="1063098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47</a:t>
            </a:fld>
            <a:endParaRPr lang="en-US" dirty="0"/>
          </a:p>
        </p:txBody>
      </p:sp>
    </p:spTree>
    <p:extLst>
      <p:ext uri="{BB962C8B-B14F-4D97-AF65-F5344CB8AC3E}">
        <p14:creationId xmlns:p14="http://schemas.microsoft.com/office/powerpoint/2010/main" val="1456259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E17163-B04C-C34A-8000-FDF58C3633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1889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48</a:t>
            </a:fld>
            <a:endParaRPr lang="en-US" dirty="0"/>
          </a:p>
        </p:txBody>
      </p:sp>
    </p:spTree>
    <p:extLst>
      <p:ext uri="{BB962C8B-B14F-4D97-AF65-F5344CB8AC3E}">
        <p14:creationId xmlns:p14="http://schemas.microsoft.com/office/powerpoint/2010/main" val="3496999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50</a:t>
            </a:fld>
            <a:endParaRPr lang="en-US" dirty="0"/>
          </a:p>
        </p:txBody>
      </p:sp>
    </p:spTree>
    <p:extLst>
      <p:ext uri="{BB962C8B-B14F-4D97-AF65-F5344CB8AC3E}">
        <p14:creationId xmlns:p14="http://schemas.microsoft.com/office/powerpoint/2010/main" val="102015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28</a:t>
            </a:fld>
            <a:endParaRPr lang="en-US" dirty="0"/>
          </a:p>
        </p:txBody>
      </p:sp>
    </p:spTree>
    <p:extLst>
      <p:ext uri="{BB962C8B-B14F-4D97-AF65-F5344CB8AC3E}">
        <p14:creationId xmlns:p14="http://schemas.microsoft.com/office/powerpoint/2010/main" val="866206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29</a:t>
            </a:fld>
            <a:endParaRPr lang="en-US" dirty="0"/>
          </a:p>
        </p:txBody>
      </p:sp>
    </p:spTree>
    <p:extLst>
      <p:ext uri="{BB962C8B-B14F-4D97-AF65-F5344CB8AC3E}">
        <p14:creationId xmlns:p14="http://schemas.microsoft.com/office/powerpoint/2010/main" val="2665116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30</a:t>
            </a:fld>
            <a:endParaRPr lang="en-US" dirty="0"/>
          </a:p>
        </p:txBody>
      </p:sp>
    </p:spTree>
    <p:extLst>
      <p:ext uri="{BB962C8B-B14F-4D97-AF65-F5344CB8AC3E}">
        <p14:creationId xmlns:p14="http://schemas.microsoft.com/office/powerpoint/2010/main" val="1309039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32</a:t>
            </a:fld>
            <a:endParaRPr lang="en-US" dirty="0"/>
          </a:p>
        </p:txBody>
      </p:sp>
    </p:spTree>
    <p:extLst>
      <p:ext uri="{BB962C8B-B14F-4D97-AF65-F5344CB8AC3E}">
        <p14:creationId xmlns:p14="http://schemas.microsoft.com/office/powerpoint/2010/main" val="2983973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33</a:t>
            </a:fld>
            <a:endParaRPr lang="en-US" dirty="0"/>
          </a:p>
        </p:txBody>
      </p:sp>
    </p:spTree>
    <p:extLst>
      <p:ext uri="{BB962C8B-B14F-4D97-AF65-F5344CB8AC3E}">
        <p14:creationId xmlns:p14="http://schemas.microsoft.com/office/powerpoint/2010/main" val="1615399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35</a:t>
            </a:fld>
            <a:endParaRPr lang="en-US" dirty="0"/>
          </a:p>
        </p:txBody>
      </p:sp>
    </p:spTree>
    <p:extLst>
      <p:ext uri="{BB962C8B-B14F-4D97-AF65-F5344CB8AC3E}">
        <p14:creationId xmlns:p14="http://schemas.microsoft.com/office/powerpoint/2010/main" val="3070999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17163-B04C-C34A-8000-FDF58C3633A6}" type="slidenum">
              <a:rPr lang="en-US" smtClean="0"/>
              <a:t>36</a:t>
            </a:fld>
            <a:endParaRPr lang="en-US" dirty="0"/>
          </a:p>
        </p:txBody>
      </p:sp>
    </p:spTree>
    <p:extLst>
      <p:ext uri="{BB962C8B-B14F-4D97-AF65-F5344CB8AC3E}">
        <p14:creationId xmlns:p14="http://schemas.microsoft.com/office/powerpoint/2010/main" val="34137768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078FFEE-EA0C-5E4A-B1D2-8213F7094BA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62" y="0"/>
            <a:ext cx="9134475" cy="5143500"/>
          </a:xfrm>
          <a:prstGeom prst="rect">
            <a:avLst/>
          </a:prstGeom>
        </p:spPr>
      </p:pic>
      <p:sp>
        <p:nvSpPr>
          <p:cNvPr id="8" name="Rectangle 7">
            <a:extLst>
              <a:ext uri="{FF2B5EF4-FFF2-40B4-BE49-F238E27FC236}">
                <a16:creationId xmlns:a16="http://schemas.microsoft.com/office/drawing/2014/main" id="{ECC4787D-0744-8047-A68C-F117D26CFC58}"/>
              </a:ext>
            </a:extLst>
          </p:cNvPr>
          <p:cNvSpPr/>
          <p:nvPr userDrawn="1"/>
        </p:nvSpPr>
        <p:spPr>
          <a:xfrm>
            <a:off x="1648918" y="1139639"/>
            <a:ext cx="7495082" cy="2324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ctrTitle"/>
          </p:nvPr>
        </p:nvSpPr>
        <p:spPr>
          <a:xfrm>
            <a:off x="2077690" y="1154590"/>
            <a:ext cx="6781830" cy="1362472"/>
          </a:xfrm>
        </p:spPr>
        <p:txBody>
          <a:bodyPr anchor="ctr">
            <a:normAutofit/>
          </a:bodyPr>
          <a:lstStyle>
            <a:lvl1pPr algn="l">
              <a:defRPr sz="24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077690" y="2648262"/>
            <a:ext cx="6781830" cy="600472"/>
          </a:xfrm>
        </p:spPr>
        <p:txBody>
          <a:bodyPr>
            <a:normAutofit/>
          </a:bodyPr>
          <a:lstStyle>
            <a:lvl1pPr marL="0" indent="0" algn="l">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199307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cxnSp>
        <p:nvCxnSpPr>
          <p:cNvPr id="5" name="Straight Connector 4"/>
          <p:cNvCxnSpPr/>
          <p:nvPr/>
        </p:nvCxnSpPr>
        <p:spPr bwMode="auto">
          <a:xfrm>
            <a:off x="2547938" y="0"/>
            <a:ext cx="0" cy="97155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
        <p:nvSpPr>
          <p:cNvPr id="2" name="Title 1"/>
          <p:cNvSpPr>
            <a:spLocks noGrp="1"/>
          </p:cNvSpPr>
          <p:nvPr>
            <p:ph type="title"/>
          </p:nvPr>
        </p:nvSpPr>
        <p:spPr>
          <a:xfrm>
            <a:off x="119818" y="52559"/>
            <a:ext cx="2515438" cy="761747"/>
          </a:xfrm>
        </p:spPr>
        <p:txBody>
          <a:bodyPr/>
          <a:lstStyle>
            <a:lvl1pPr>
              <a:defRPr sz="1500"/>
            </a:lvl1pPr>
          </a:lstStyle>
          <a:p>
            <a:r>
              <a:rPr lang="en-US" dirty="0"/>
              <a:t>Click to edit Master title style</a:t>
            </a:r>
          </a:p>
        </p:txBody>
      </p:sp>
      <p:sp>
        <p:nvSpPr>
          <p:cNvPr id="6" name="Text Placeholder 2"/>
          <p:cNvSpPr>
            <a:spLocks noGrp="1"/>
          </p:cNvSpPr>
          <p:nvPr>
            <p:ph type="body" sz="quarter" idx="12"/>
          </p:nvPr>
        </p:nvSpPr>
        <p:spPr>
          <a:xfrm flipH="1">
            <a:off x="2635255" y="275083"/>
            <a:ext cx="6054720" cy="300083"/>
          </a:xfrm>
        </p:spPr>
        <p:txBody>
          <a:bodyPr/>
          <a:lstStyle>
            <a:lvl1pPr marL="0" indent="0" algn="l">
              <a:lnSpc>
                <a:spcPct val="100000"/>
              </a:lnSpc>
              <a:buFont typeface="Arial" pitchFamily="34" charset="0"/>
              <a:buNone/>
              <a:defRPr sz="1500" b="1" cap="none" baseline="0">
                <a:solidFill>
                  <a:schemeClr val="tx2">
                    <a:lumMod val="50000"/>
                  </a:schemeClr>
                </a:solidFill>
                <a:latin typeface="+mn-lt"/>
              </a:defRPr>
            </a:lvl1pPr>
          </a:lstStyle>
          <a:p>
            <a:pPr lvl="0"/>
            <a:r>
              <a:rPr lang="en-US" dirty="0"/>
              <a:t>Click to edit Master text styles</a:t>
            </a:r>
          </a:p>
        </p:txBody>
      </p:sp>
      <p:sp>
        <p:nvSpPr>
          <p:cNvPr id="4" name="Content Placeholder 3"/>
          <p:cNvSpPr>
            <a:spLocks noGrp="1"/>
          </p:cNvSpPr>
          <p:nvPr>
            <p:ph sz="quarter" idx="11"/>
          </p:nvPr>
        </p:nvSpPr>
        <p:spPr>
          <a:xfrm>
            <a:off x="457200" y="1900029"/>
            <a:ext cx="8232776" cy="1343445"/>
          </a:xfrm>
        </p:spPr>
        <p:txBody>
          <a:bodyPr anchor="t"/>
          <a:lstStyle>
            <a:lvl1pPr marL="205740" indent="-205740">
              <a:defRPr sz="1800" baseline="0"/>
            </a:lvl1pPr>
            <a:lvl2pPr marL="462915" indent="-257175">
              <a:buFont typeface="Arial" pitchFamily="34" charset="0"/>
              <a:buChar char="•"/>
              <a:defRPr sz="1500" baseline="0"/>
            </a:lvl2pPr>
            <a:lvl3pPr marL="548640" indent="-102870">
              <a:buFont typeface="Arial" pitchFamily="34" charset="0"/>
              <a:buChar char="•"/>
              <a:defRPr sz="1350" baseline="0"/>
            </a:lvl3pPr>
            <a:lvl4pPr marL="617220" indent="-205740">
              <a:defRPr sz="1200" baseline="0"/>
            </a:lvl4pPr>
            <a:lvl5pPr>
              <a:defRPr sz="9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001565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4_Title Slide-2">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610F26-D4CC-1249-9E12-D4CF876F484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62" y="0"/>
            <a:ext cx="9134475" cy="5143500"/>
          </a:xfrm>
          <a:prstGeom prst="rect">
            <a:avLst/>
          </a:prstGeom>
        </p:spPr>
      </p:pic>
      <p:sp>
        <p:nvSpPr>
          <p:cNvPr id="2" name="Title 1"/>
          <p:cNvSpPr>
            <a:spLocks noGrp="1"/>
          </p:cNvSpPr>
          <p:nvPr>
            <p:ph type="ctrTitle"/>
          </p:nvPr>
        </p:nvSpPr>
        <p:spPr>
          <a:xfrm>
            <a:off x="2136319" y="2411947"/>
            <a:ext cx="6044454" cy="1039806"/>
          </a:xfrm>
        </p:spPr>
        <p:txBody>
          <a:bodyPr anchor="ctr">
            <a:normAutofit/>
          </a:bodyPr>
          <a:lstStyle>
            <a:lvl1pPr algn="l">
              <a:defRPr sz="2400" b="1">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2136319" y="3540530"/>
            <a:ext cx="3886201" cy="852207"/>
          </a:xfrm>
        </p:spPr>
        <p:txBody>
          <a:bodyPr>
            <a:normAutofit/>
          </a:bodyPr>
          <a:lstStyle>
            <a:lvl1pPr marL="0" indent="0" algn="l">
              <a:buNone/>
              <a:defRPr sz="12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0" name="Picture Placeholder 9">
            <a:extLst>
              <a:ext uri="{FF2B5EF4-FFF2-40B4-BE49-F238E27FC236}">
                <a16:creationId xmlns:a16="http://schemas.microsoft.com/office/drawing/2014/main" id="{DF0C7A7B-A730-C343-94F8-87C77708A9B8}"/>
              </a:ext>
            </a:extLst>
          </p:cNvPr>
          <p:cNvSpPr>
            <a:spLocks noGrp="1"/>
          </p:cNvSpPr>
          <p:nvPr>
            <p:ph type="pic" sz="quarter" idx="10"/>
          </p:nvPr>
        </p:nvSpPr>
        <p:spPr>
          <a:xfrm>
            <a:off x="1678373" y="685799"/>
            <a:ext cx="7460864" cy="1726147"/>
          </a:xfrm>
        </p:spPr>
        <p:txBody>
          <a:bodyPr/>
          <a:lstStyle/>
          <a:p>
            <a:endParaRPr lang="en-US" dirty="0"/>
          </a:p>
        </p:txBody>
      </p:sp>
    </p:spTree>
    <p:extLst>
      <p:ext uri="{BB962C8B-B14F-4D97-AF65-F5344CB8AC3E}">
        <p14:creationId xmlns:p14="http://schemas.microsoft.com/office/powerpoint/2010/main" val="929420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Agenda">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903408-9362-EC46-8776-E9E810266D7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62" y="0"/>
            <a:ext cx="9134475" cy="5143500"/>
          </a:xfrm>
          <a:prstGeom prst="rect">
            <a:avLst/>
          </a:prstGeom>
        </p:spPr>
      </p:pic>
      <p:sp>
        <p:nvSpPr>
          <p:cNvPr id="11" name="Rectangle 10">
            <a:extLst>
              <a:ext uri="{FF2B5EF4-FFF2-40B4-BE49-F238E27FC236}">
                <a16:creationId xmlns:a16="http://schemas.microsoft.com/office/drawing/2014/main" id="{2409DADF-D9E6-A04F-8A80-7622E2E18903}"/>
              </a:ext>
            </a:extLst>
          </p:cNvPr>
          <p:cNvSpPr/>
          <p:nvPr userDrawn="1"/>
        </p:nvSpPr>
        <p:spPr>
          <a:xfrm>
            <a:off x="1562470" y="0"/>
            <a:ext cx="758153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2041864" y="273845"/>
            <a:ext cx="6644935" cy="2101242"/>
          </a:xfrm>
        </p:spPr>
        <p:txBody>
          <a:bodyPr anchor="b"/>
          <a:lstStyle>
            <a:lvl1pPr>
              <a:defRPr b="1">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2041864" y="2551580"/>
            <a:ext cx="6644935" cy="2081143"/>
          </a:xfrm>
        </p:spPr>
        <p:txBody>
          <a:bodyPr/>
          <a:lstStyle>
            <a:lvl1pPr marL="342900" indent="-334963">
              <a:buFont typeface="+mj-lt"/>
              <a:buAutoNum type="arabicPeriod"/>
              <a:tabLst/>
              <a:defRPr>
                <a:solidFill>
                  <a:schemeClr val="bg1"/>
                </a:solidFill>
              </a:defRPr>
            </a:lvl1pPr>
            <a:lvl2pPr marL="385763" indent="-151210">
              <a:buFont typeface="+mj-lt"/>
              <a:buAutoNum type="arabicPeriod"/>
              <a:tabLst/>
              <a:defRPr>
                <a:solidFill>
                  <a:schemeClr val="bg1"/>
                </a:solidFill>
              </a:defRPr>
            </a:lvl2pPr>
            <a:lvl3pPr marL="560785" indent="-175022">
              <a:buFont typeface="+mj-lt"/>
              <a:buAutoNum type="arabicPeriod"/>
              <a:tabLst/>
              <a:defRPr>
                <a:solidFill>
                  <a:schemeClr val="bg1"/>
                </a:solidFill>
              </a:defRPr>
            </a:lvl3pPr>
            <a:lvl4pPr marL="731044" indent="-175022">
              <a:buFont typeface="+mj-lt"/>
              <a:buAutoNum type="arabicPeriod"/>
              <a:tabLst/>
              <a:defRPr>
                <a:solidFill>
                  <a:schemeClr val="bg1"/>
                </a:solidFill>
              </a:defRPr>
            </a:lvl4pPr>
            <a:lvl5pPr marL="901304" indent="-170260">
              <a:buFont typeface="+mj-lt"/>
              <a:buAutoNum type="arabicPeriod"/>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12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EB4FF9C4-EEBF-D24D-8A4E-C0B9CCE3F975}" type="slidenum">
              <a:rPr lang="en-US" smtClean="0"/>
              <a:t>‹#›</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86461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Section Hea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103351-EB45-234F-8697-DE91E666400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62" y="0"/>
            <a:ext cx="9134475" cy="5143500"/>
          </a:xfrm>
          <a:prstGeom prst="rect">
            <a:avLst/>
          </a:prstGeom>
        </p:spPr>
      </p:pic>
      <p:sp>
        <p:nvSpPr>
          <p:cNvPr id="7" name="Rectangle 6">
            <a:extLst>
              <a:ext uri="{FF2B5EF4-FFF2-40B4-BE49-F238E27FC236}">
                <a16:creationId xmlns:a16="http://schemas.microsoft.com/office/drawing/2014/main" id="{2DDB1314-0315-DB4C-AE95-AFD46FB209DC}"/>
              </a:ext>
            </a:extLst>
          </p:cNvPr>
          <p:cNvSpPr/>
          <p:nvPr userDrawn="1"/>
        </p:nvSpPr>
        <p:spPr>
          <a:xfrm>
            <a:off x="1562470" y="0"/>
            <a:ext cx="758153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2041864" y="273845"/>
            <a:ext cx="6644935" cy="2101242"/>
          </a:xfrm>
        </p:spPr>
        <p:txBody>
          <a:bodyPr anchor="b"/>
          <a:lstStyle>
            <a:lvl1pPr>
              <a:defRPr b="1">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2041864" y="2551580"/>
            <a:ext cx="6644935" cy="2081143"/>
          </a:xfrm>
        </p:spPr>
        <p:txBody>
          <a:bodyPr/>
          <a:lstStyle>
            <a:lvl1pPr marL="0" indent="0">
              <a:buFont typeface="+mj-lt"/>
              <a:buNone/>
              <a:tabLst/>
              <a:defRPr sz="1800">
                <a:solidFill>
                  <a:schemeClr val="bg1"/>
                </a:solidFill>
              </a:defRPr>
            </a:lvl1pPr>
            <a:lvl2pPr marL="4763" indent="0">
              <a:buFont typeface="+mj-lt"/>
              <a:buNone/>
              <a:tabLst/>
              <a:defRPr>
                <a:solidFill>
                  <a:schemeClr val="bg1"/>
                </a:solidFill>
              </a:defRPr>
            </a:lvl2pPr>
            <a:lvl3pPr marL="4763" indent="0">
              <a:buFont typeface="+mj-lt"/>
              <a:buNone/>
              <a:tabLst/>
              <a:defRPr>
                <a:solidFill>
                  <a:schemeClr val="bg1"/>
                </a:solidFill>
              </a:defRPr>
            </a:lvl3pPr>
            <a:lvl4pPr marL="4763" indent="0">
              <a:buFont typeface="+mj-lt"/>
              <a:buNone/>
              <a:tabLst/>
              <a:defRPr>
                <a:solidFill>
                  <a:schemeClr val="bg1"/>
                </a:solidFill>
              </a:defRPr>
            </a:lvl4pPr>
            <a:lvl5pPr marL="4763" indent="0">
              <a:buFont typeface="+mj-lt"/>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791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Closing S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EC5F5DB-D0B7-B844-A4AC-647C44C65C8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62" y="0"/>
            <a:ext cx="9134475" cy="5143500"/>
          </a:xfrm>
          <a:prstGeom prst="rect">
            <a:avLst/>
          </a:prstGeom>
        </p:spPr>
      </p:pic>
      <p:sp>
        <p:nvSpPr>
          <p:cNvPr id="2" name="Title 1"/>
          <p:cNvSpPr>
            <a:spLocks noGrp="1"/>
          </p:cNvSpPr>
          <p:nvPr>
            <p:ph type="title"/>
          </p:nvPr>
        </p:nvSpPr>
        <p:spPr>
          <a:xfrm>
            <a:off x="2037790" y="273845"/>
            <a:ext cx="6078069" cy="2101242"/>
          </a:xfrm>
        </p:spPr>
        <p:txBody>
          <a:bodyPr anchor="b"/>
          <a:lstStyle>
            <a:lvl1pPr>
              <a:defRPr b="1">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2037790" y="2551580"/>
            <a:ext cx="6078069" cy="1752166"/>
          </a:xfrm>
        </p:spPr>
        <p:txBody>
          <a:bodyPr>
            <a:normAutofit/>
          </a:bodyPr>
          <a:lstStyle>
            <a:lvl1pPr marL="0" indent="0">
              <a:buFont typeface="+mj-lt"/>
              <a:buNone/>
              <a:tabLst/>
              <a:defRPr sz="900">
                <a:solidFill>
                  <a:schemeClr val="tx1"/>
                </a:solidFill>
              </a:defRPr>
            </a:lvl1pPr>
            <a:lvl2pPr marL="133350" indent="-128588">
              <a:buFont typeface="Arial" panose="020B0604020202020204" pitchFamily="34" charset="0"/>
              <a:buChar char="•"/>
              <a:tabLst/>
              <a:defRPr sz="900">
                <a:solidFill>
                  <a:schemeClr val="tx1"/>
                </a:solidFill>
              </a:defRPr>
            </a:lvl2pPr>
            <a:lvl3pPr marL="133350" indent="-128588">
              <a:buFont typeface="Arial" panose="020B0604020202020204" pitchFamily="34" charset="0"/>
              <a:buChar char="•"/>
              <a:tabLst/>
              <a:defRPr sz="900">
                <a:solidFill>
                  <a:schemeClr val="tx1"/>
                </a:solidFill>
              </a:defRPr>
            </a:lvl3pPr>
            <a:lvl4pPr marL="133350" indent="-128588">
              <a:buFont typeface="Arial" panose="020B0604020202020204" pitchFamily="34" charset="0"/>
              <a:buChar char="•"/>
              <a:tabLst/>
              <a:defRPr sz="900">
                <a:solidFill>
                  <a:schemeClr val="tx1"/>
                </a:solidFill>
              </a:defRPr>
            </a:lvl4pPr>
            <a:lvl5pPr marL="133350" indent="-128588">
              <a:buFont typeface="Arial" panose="020B0604020202020204" pitchFamily="34" charset="0"/>
              <a:buChar char="•"/>
              <a:tabLst/>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1271A794-C745-1542-AC4C-A0D07A44D2E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037791" y="4457700"/>
            <a:ext cx="1076325" cy="342000"/>
          </a:xfrm>
          <a:prstGeom prst="rect">
            <a:avLst/>
          </a:prstGeom>
        </p:spPr>
      </p:pic>
    </p:spTree>
    <p:extLst>
      <p:ext uri="{BB962C8B-B14F-4D97-AF65-F5344CB8AC3E}">
        <p14:creationId xmlns:p14="http://schemas.microsoft.com/office/powerpoint/2010/main" val="3236970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00100" y="1111250"/>
            <a:ext cx="3819525" cy="352147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76824" y="1111250"/>
            <a:ext cx="3609975" cy="35214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EB4FF9C4-EEBF-D24D-8A4E-C0B9CCE3F975}" type="slidenum">
              <a:rPr lang="en-US" smtClean="0"/>
              <a:t>‹#›</a:t>
            </a:fld>
            <a:endParaRPr lang="en-US" dirty="0"/>
          </a:p>
        </p:txBody>
      </p:sp>
      <p:sp>
        <p:nvSpPr>
          <p:cNvPr id="6"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052526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EB4FF9C4-EEBF-D24D-8A4E-C0B9CCE3F975}" type="slidenum">
              <a:rPr lang="en-US" smtClean="0"/>
              <a:t>‹#›</a:t>
            </a:fld>
            <a:endParaRPr lang="en-US" dirty="0"/>
          </a:p>
        </p:txBody>
      </p:sp>
      <p:sp>
        <p:nvSpPr>
          <p:cNvPr id="4"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2217349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B4FF9C4-EEBF-D24D-8A4E-C0B9CCE3F975}" type="slidenum">
              <a:rPr lang="en-US" smtClean="0"/>
              <a:t>‹#›</a:t>
            </a:fld>
            <a:endParaRPr lang="en-US" dirty="0"/>
          </a:p>
        </p:txBody>
      </p:sp>
      <p:sp>
        <p:nvSpPr>
          <p:cNvPr id="3"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4224263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CF86AEA-23B8-D847-A3D2-25B6A12213D0}"/>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4762" y="0"/>
            <a:ext cx="9134475" cy="5143500"/>
          </a:xfrm>
          <a:prstGeom prst="rect">
            <a:avLst/>
          </a:prstGeom>
        </p:spPr>
      </p:pic>
      <p:sp>
        <p:nvSpPr>
          <p:cNvPr id="2" name="Title Placeholder 1"/>
          <p:cNvSpPr>
            <a:spLocks noGrp="1"/>
          </p:cNvSpPr>
          <p:nvPr>
            <p:ph type="title"/>
          </p:nvPr>
        </p:nvSpPr>
        <p:spPr>
          <a:xfrm>
            <a:off x="800100" y="0"/>
            <a:ext cx="7886700" cy="994172"/>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800100" y="1111250"/>
            <a:ext cx="7886700" cy="352147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176304" y="4767263"/>
            <a:ext cx="1204216" cy="273844"/>
          </a:xfrm>
          <a:prstGeom prst="rect">
            <a:avLst/>
          </a:prstGeom>
        </p:spPr>
        <p:txBody>
          <a:bodyPr vert="horz" lIns="0" tIns="0" rIns="0" bIns="0" rtlCol="0" anchor="ctr"/>
          <a:lstStyle>
            <a:lvl1pPr algn="r">
              <a:defRPr sz="800" b="1">
                <a:solidFill>
                  <a:schemeClr val="tx1"/>
                </a:solidFill>
              </a:defRPr>
            </a:lvl1pPr>
          </a:lstStyle>
          <a:p>
            <a:fld id="{A39D7527-A277-E24D-9A56-20081ADC979C}" type="datetime1">
              <a:rPr lang="en-US" smtClean="0"/>
              <a:pPr/>
              <a:t>2022-10-04</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
        <p:nvSpPr>
          <p:cNvPr id="6" name="Slide Number Placeholder 5"/>
          <p:cNvSpPr>
            <a:spLocks noGrp="1"/>
          </p:cNvSpPr>
          <p:nvPr>
            <p:ph type="sldNum" sz="quarter" idx="4"/>
          </p:nvPr>
        </p:nvSpPr>
        <p:spPr>
          <a:xfrm>
            <a:off x="8380520" y="4767263"/>
            <a:ext cx="306280" cy="273844"/>
          </a:xfrm>
          <a:prstGeom prst="rect">
            <a:avLst/>
          </a:prstGeom>
        </p:spPr>
        <p:txBody>
          <a:bodyPr vert="horz" lIns="0" tIns="0" rIns="0" bIns="0" rtlCol="0" anchor="ctr"/>
          <a:lstStyle>
            <a:lvl1pPr algn="r">
              <a:defRPr sz="800" b="1">
                <a:solidFill>
                  <a:schemeClr val="tx1"/>
                </a:solidFill>
              </a:defRPr>
            </a:lvl1pPr>
          </a:lstStyle>
          <a:p>
            <a:fld id="{EB4FF9C4-EEBF-D24D-8A4E-C0B9CCE3F975}" type="slidenum">
              <a:rPr lang="en-US" smtClean="0"/>
              <a:pPr/>
              <a:t>‹#›</a:t>
            </a:fld>
            <a:endParaRPr lang="en-US" dirty="0"/>
          </a:p>
        </p:txBody>
      </p:sp>
    </p:spTree>
    <p:extLst>
      <p:ext uri="{BB962C8B-B14F-4D97-AF65-F5344CB8AC3E}">
        <p14:creationId xmlns:p14="http://schemas.microsoft.com/office/powerpoint/2010/main" val="4265711678"/>
      </p:ext>
    </p:extLst>
  </p:cSld>
  <p:clrMap bg1="lt1" tx1="dk1" bg2="lt2" tx2="dk2" accent1="accent1" accent2="accent2" accent3="accent3" accent4="accent4" accent5="accent5" accent6="accent6" hlink="hlink" folHlink="folHlink"/>
  <p:sldLayoutIdLst>
    <p:sldLayoutId id="2147483675" r:id="rId1"/>
    <p:sldLayoutId id="2147483695" r:id="rId2"/>
    <p:sldLayoutId id="2147483689" r:id="rId3"/>
    <p:sldLayoutId id="2147483676" r:id="rId4"/>
    <p:sldLayoutId id="2147483690" r:id="rId5"/>
    <p:sldLayoutId id="2147483691" r:id="rId6"/>
    <p:sldLayoutId id="2147483678" r:id="rId7"/>
    <p:sldLayoutId id="2147483680" r:id="rId8"/>
    <p:sldLayoutId id="2147483681" r:id="rId9"/>
    <p:sldLayoutId id="2147483696" r:id="rId10"/>
  </p:sldLayoutIdLst>
  <p:hf hdr="0"/>
  <p:txStyles>
    <p:title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10">
          <p15:clr>
            <a:srgbClr val="F26B43"/>
          </p15:clr>
        </p15:guide>
        <p15:guide id="2" pos="5472">
          <p15:clr>
            <a:srgbClr val="F26B43"/>
          </p15:clr>
        </p15:guide>
        <p15:guide id="3" pos="504">
          <p15:clr>
            <a:srgbClr val="F26B43"/>
          </p15:clr>
        </p15:guide>
        <p15:guide id="4" pos="3054">
          <p15:clr>
            <a:srgbClr val="F26B43"/>
          </p15:clr>
        </p15:guide>
        <p15:guide id="5" pos="3198">
          <p15:clr>
            <a:srgbClr val="F26B43"/>
          </p15:clr>
        </p15:guide>
        <p15:guide id="6" pos="288">
          <p15:clr>
            <a:srgbClr val="F26B43"/>
          </p15:clr>
        </p15:guide>
        <p15:guide id="7" orient="horz" pos="70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cdisc-org/DataExchange-DatasetJson" TargetMode="External"/><Relationship Id="rId2" Type="http://schemas.openxmlformats.org/officeDocument/2006/relationships/hyperlink" Target="https://wiki.cdisc.org/display/ODM2/Dataset-JSON"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lexjansen/dataset-json-sas" TargetMode="External"/><Relationship Id="rId7" Type="http://schemas.openxmlformats.org/officeDocument/2006/relationships/hyperlink" Target="https://www.linkedin.com/in/lexjansen/" TargetMode="External"/><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hyperlink" Target="https://www.lexjansen.com/" TargetMode="External"/><Relationship Id="rId5" Type="http://schemas.openxmlformats.org/officeDocument/2006/relationships/hyperlink" Target="mailto:ljansen@cdisc.org" TargetMode="External"/><Relationship Id="rId4" Type="http://schemas.openxmlformats.org/officeDocument/2006/relationships/hyperlink" Target="mailto:lexjansen@gmai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DC82CE-642B-8E4E-8CF8-63B2F0D43C9C}"/>
              </a:ext>
            </a:extLst>
          </p:cNvPr>
          <p:cNvSpPr>
            <a:spLocks noGrp="1"/>
          </p:cNvSpPr>
          <p:nvPr>
            <p:ph type="ctrTitle"/>
          </p:nvPr>
        </p:nvSpPr>
        <p:spPr>
          <a:xfrm>
            <a:off x="2077690" y="1318401"/>
            <a:ext cx="6781830" cy="1362472"/>
          </a:xfrm>
        </p:spPr>
        <p:txBody>
          <a:bodyPr/>
          <a:lstStyle/>
          <a:p>
            <a:r>
              <a:rPr lang="en-US" dirty="0"/>
              <a:t>Dataset-JSON SAS</a:t>
            </a:r>
            <a:r>
              <a:rPr lang="en-US" baseline="30000" dirty="0"/>
              <a:t>© </a:t>
            </a:r>
            <a:r>
              <a:rPr lang="en-US" dirty="0"/>
              <a:t>implementation</a:t>
            </a:r>
            <a:br>
              <a:rPr lang="en-US" dirty="0"/>
            </a:br>
            <a:endParaRPr lang="en-US" dirty="0"/>
          </a:p>
        </p:txBody>
      </p:sp>
      <p:sp>
        <p:nvSpPr>
          <p:cNvPr id="8" name="Subtitle 7">
            <a:extLst>
              <a:ext uri="{FF2B5EF4-FFF2-40B4-BE49-F238E27FC236}">
                <a16:creationId xmlns:a16="http://schemas.microsoft.com/office/drawing/2014/main" id="{A2D55D41-A80F-8245-B072-3685FA039380}"/>
              </a:ext>
            </a:extLst>
          </p:cNvPr>
          <p:cNvSpPr>
            <a:spLocks noGrp="1"/>
          </p:cNvSpPr>
          <p:nvPr>
            <p:ph type="subTitle" idx="1"/>
          </p:nvPr>
        </p:nvSpPr>
        <p:spPr>
          <a:xfrm>
            <a:off x="2077690" y="2216826"/>
            <a:ext cx="6781830" cy="600472"/>
          </a:xfrm>
        </p:spPr>
        <p:txBody>
          <a:bodyPr vert="horz" lIns="0" tIns="0" rIns="0" bIns="0" rtlCol="0" anchor="t">
            <a:noAutofit/>
          </a:bodyPr>
          <a:lstStyle/>
          <a:p>
            <a:r>
              <a:rPr lang="en-US" sz="1400" dirty="0"/>
              <a:t>Lex Jansen</a:t>
            </a:r>
          </a:p>
        </p:txBody>
      </p:sp>
    </p:spTree>
    <p:extLst>
      <p:ext uri="{BB962C8B-B14F-4D97-AF65-F5344CB8AC3E}">
        <p14:creationId xmlns:p14="http://schemas.microsoft.com/office/powerpoint/2010/main" val="1846562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Introduction - Dataset-XML</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1" y="1111250"/>
            <a:ext cx="7727042" cy="3521473"/>
          </a:xfrm>
        </p:spPr>
        <p:txBody>
          <a:bodyPr>
            <a:normAutofit/>
          </a:bodyPr>
          <a:lstStyle/>
          <a:p>
            <a:pPr marL="290513" indent="-285750"/>
            <a:r>
              <a:rPr lang="en-US" dirty="0"/>
              <a:t>In April 2014 CDISC published version 1.0 of the Dataset-XML standard</a:t>
            </a:r>
          </a:p>
          <a:p>
            <a:pPr marL="290513" indent="-285750"/>
            <a:r>
              <a:rPr lang="en-US" dirty="0"/>
              <a:t>Dataset-XML is an ODM-based standard format for transporting tabular dataset data in XML between any two entities</a:t>
            </a:r>
          </a:p>
          <a:p>
            <a:pPr marL="290513" indent="-285750"/>
            <a:r>
              <a:rPr lang="en-US" dirty="0"/>
              <a:t>Dataset-XML can be easily extended beyond the tabular two-dimensional format</a:t>
            </a:r>
          </a:p>
          <a:p>
            <a:pPr marL="290513" indent="-285750"/>
            <a:r>
              <a:rPr lang="en-US" dirty="0"/>
              <a:t>FDA and sponsors did a successful pilot with Dataset-XML, although the observation about the Dataset-XML file size seemed an obstacle for the acceptance of this new format.</a:t>
            </a:r>
          </a:p>
          <a:p>
            <a:pPr marL="290513" indent="-285750"/>
            <a:r>
              <a:rPr lang="en-US" dirty="0"/>
              <a:t>Another concern raised about Dataset-XML has been that the metadata - Define-XML - is completely separated from the data. To be able to process a Dataset-XML file one always needs the associated Define-XML document.</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10</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2435661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Introduction - Dataset-JSON</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903432"/>
            <a:ext cx="7932420" cy="3521473"/>
          </a:xfrm>
        </p:spPr>
        <p:txBody>
          <a:bodyPr>
            <a:normAutofit lnSpcReduction="10000"/>
          </a:bodyPr>
          <a:lstStyle/>
          <a:p>
            <a:pPr marL="290513" indent="-285750"/>
            <a:r>
              <a:rPr lang="en-US" dirty="0"/>
              <a:t>Dataset-JSON was adapted from the Dataset-XML specification but uses JSON format</a:t>
            </a:r>
          </a:p>
          <a:p>
            <a:pPr marL="290513" indent="-285750"/>
            <a:r>
              <a:rPr lang="en-US" dirty="0"/>
              <a:t>Like Dataset-XML, each Dataset-JSON file is connected to the Define-XML document, containing detailed metadata information</a:t>
            </a:r>
          </a:p>
          <a:p>
            <a:pPr marL="290513" indent="-285750"/>
            <a:r>
              <a:rPr lang="en-US" dirty="0"/>
              <a:t>Dataset-JSON files contain basic information about dataset variables, so that it is possible to have a simple view of the contents of a dataset without the need of a Define-XML document</a:t>
            </a:r>
          </a:p>
          <a:p>
            <a:pPr marL="290513" indent="-285750"/>
            <a:r>
              <a:rPr lang="en-US" dirty="0"/>
              <a:t>Dataset-JSON files are also much smaller in size compared to SAS Version 5 XPT Transport files and Dataset-XML files</a:t>
            </a:r>
          </a:p>
          <a:p>
            <a:pPr marL="290513" indent="-285750"/>
            <a:r>
              <a:rPr lang="en-US" dirty="0"/>
              <a:t>JSON is very well positioned to play a role in the digital transition from a file based format (XPT) to an API-based communication protocol</a:t>
            </a:r>
          </a:p>
          <a:p>
            <a:pPr marL="290513" indent="-285750"/>
            <a:r>
              <a:rPr lang="en-US" dirty="0"/>
              <a:t>Most modern web services use JSON as a data exchange format due to the speed and agility it offers</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11</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2050267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a:xfrm>
            <a:off x="800099" y="181429"/>
            <a:ext cx="7886700" cy="1117600"/>
          </a:xfrm>
        </p:spPr>
        <p:txBody>
          <a:bodyPr>
            <a:normAutofit/>
          </a:bodyPr>
          <a:lstStyle/>
          <a:p>
            <a:r>
              <a:rPr lang="en-US" dirty="0"/>
              <a:t>Dataset-JSON </a:t>
            </a:r>
            <a:r>
              <a:rPr lang="en-US" b="0" dirty="0"/>
              <a:t>vs</a:t>
            </a:r>
            <a:r>
              <a:rPr lang="en-US" dirty="0"/>
              <a:t> Dataset-XML </a:t>
            </a:r>
            <a:r>
              <a:rPr lang="en-US" b="0" dirty="0"/>
              <a:t>vs</a:t>
            </a:r>
            <a:r>
              <a:rPr lang="en-US" dirty="0"/>
              <a:t> SAS v5 XPT</a:t>
            </a:r>
            <a:br>
              <a:rPr lang="en-US" dirty="0"/>
            </a:br>
            <a:r>
              <a:rPr lang="en-US" dirty="0"/>
              <a:t>Size (Kb)</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4FF9C4-EEBF-D24D-8A4E-C0B9CCE3F975}" type="slidenum">
              <a:rPr kumimoji="0" lang="en-US" sz="800" b="1" i="0" u="none" strike="noStrike" kern="1200" cap="none" spc="0" normalizeH="0" baseline="0" noProof="0" smtClean="0">
                <a:ln>
                  <a:noFill/>
                </a:ln>
                <a:solidFill>
                  <a:srgbClr val="134678"/>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800" b="1" i="0" u="none" strike="noStrike" kern="1200" cap="none" spc="0" normalizeH="0" baseline="0" noProof="0" dirty="0">
              <a:ln>
                <a:noFill/>
              </a:ln>
              <a:solidFill>
                <a:srgbClr val="134678"/>
              </a:solidFill>
              <a:effectLst/>
              <a:uLnTx/>
              <a:uFillTx/>
              <a:latin typeface="Arial" panose="020B0604020202020204"/>
              <a:ea typeface="+mn-ea"/>
              <a:cs typeface="+mn-cs"/>
            </a:endParaRPr>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134678"/>
              </a:solidFill>
              <a:effectLst/>
              <a:uLnTx/>
              <a:uFillTx/>
              <a:latin typeface="Arial" panose="020B0604020202020204"/>
              <a:ea typeface="+mn-ea"/>
              <a:cs typeface="+mn-cs"/>
            </a:endParaRPr>
          </a:p>
        </p:txBody>
      </p:sp>
      <p:graphicFrame>
        <p:nvGraphicFramePr>
          <p:cNvPr id="8" name="Table 8">
            <a:extLst>
              <a:ext uri="{FF2B5EF4-FFF2-40B4-BE49-F238E27FC236}">
                <a16:creationId xmlns:a16="http://schemas.microsoft.com/office/drawing/2014/main" id="{184F2BCC-606F-406C-B2B9-C49A53FBB6B1}"/>
              </a:ext>
            </a:extLst>
          </p:cNvPr>
          <p:cNvGraphicFramePr>
            <a:graphicFrameLocks noGrp="1"/>
          </p:cNvGraphicFramePr>
          <p:nvPr>
            <p:extLst>
              <p:ext uri="{D42A27DB-BD31-4B8C-83A1-F6EECF244321}">
                <p14:modId xmlns:p14="http://schemas.microsoft.com/office/powerpoint/2010/main" val="3712194851"/>
              </p:ext>
            </p:extLst>
          </p:nvPr>
        </p:nvGraphicFramePr>
        <p:xfrm>
          <a:off x="755816" y="1204686"/>
          <a:ext cx="6762583" cy="2603080"/>
        </p:xfrm>
        <a:graphic>
          <a:graphicData uri="http://schemas.openxmlformats.org/drawingml/2006/table">
            <a:tbl>
              <a:tblPr firstRow="1" bandRow="1">
                <a:tableStyleId>{5C22544A-7EE6-4342-B048-85BDC9FD1C3A}</a:tableStyleId>
              </a:tblPr>
              <a:tblGrid>
                <a:gridCol w="1162870">
                  <a:extLst>
                    <a:ext uri="{9D8B030D-6E8A-4147-A177-3AD203B41FA5}">
                      <a16:colId xmlns:a16="http://schemas.microsoft.com/office/drawing/2014/main" val="444112504"/>
                    </a:ext>
                  </a:extLst>
                </a:gridCol>
                <a:gridCol w="1631480">
                  <a:extLst>
                    <a:ext uri="{9D8B030D-6E8A-4147-A177-3AD203B41FA5}">
                      <a16:colId xmlns:a16="http://schemas.microsoft.com/office/drawing/2014/main" val="2842001703"/>
                    </a:ext>
                  </a:extLst>
                </a:gridCol>
                <a:gridCol w="1249101">
                  <a:extLst>
                    <a:ext uri="{9D8B030D-6E8A-4147-A177-3AD203B41FA5}">
                      <a16:colId xmlns:a16="http://schemas.microsoft.com/office/drawing/2014/main" val="1180633842"/>
                    </a:ext>
                  </a:extLst>
                </a:gridCol>
                <a:gridCol w="1325576">
                  <a:extLst>
                    <a:ext uri="{9D8B030D-6E8A-4147-A177-3AD203B41FA5}">
                      <a16:colId xmlns:a16="http://schemas.microsoft.com/office/drawing/2014/main" val="2623734692"/>
                    </a:ext>
                  </a:extLst>
                </a:gridCol>
                <a:gridCol w="1393556">
                  <a:extLst>
                    <a:ext uri="{9D8B030D-6E8A-4147-A177-3AD203B41FA5}">
                      <a16:colId xmlns:a16="http://schemas.microsoft.com/office/drawing/2014/main" val="198989421"/>
                    </a:ext>
                  </a:extLst>
                </a:gridCol>
              </a:tblGrid>
              <a:tr h="378040">
                <a:tc>
                  <a:txBody>
                    <a:bodyPr/>
                    <a:lstStyle/>
                    <a:p>
                      <a:endParaRPr lang="en-US" sz="1400" dirty="0"/>
                    </a:p>
                  </a:txBody>
                  <a:tcPr/>
                </a:tc>
                <a:tc>
                  <a:txBody>
                    <a:bodyPr/>
                    <a:lstStyle/>
                    <a:p>
                      <a:endParaRPr lang="en-US" sz="1400" dirty="0"/>
                    </a:p>
                  </a:txBody>
                  <a:tcPr/>
                </a:tc>
                <a:tc>
                  <a:txBody>
                    <a:bodyPr/>
                    <a:lstStyle/>
                    <a:p>
                      <a:r>
                        <a:rPr lang="en-US" sz="1400" dirty="0"/>
                        <a:t>SAS v5 XPT</a:t>
                      </a:r>
                    </a:p>
                  </a:txBody>
                  <a:tcPr/>
                </a:tc>
                <a:tc>
                  <a:txBody>
                    <a:bodyPr/>
                    <a:lstStyle/>
                    <a:p>
                      <a:r>
                        <a:rPr lang="en-US" sz="1400" dirty="0"/>
                        <a:t>Dataset-XML</a:t>
                      </a:r>
                    </a:p>
                  </a:txBody>
                  <a:tcPr/>
                </a:tc>
                <a:tc>
                  <a:txBody>
                    <a:bodyPr/>
                    <a:lstStyle/>
                    <a:p>
                      <a:r>
                        <a:rPr lang="en-US" sz="1400" dirty="0"/>
                        <a:t>Dataset-JSON</a:t>
                      </a:r>
                    </a:p>
                  </a:txBody>
                  <a:tcPr/>
                </a:tc>
                <a:extLst>
                  <a:ext uri="{0D108BD9-81ED-4DB2-BD59-A6C34878D82A}">
                    <a16:rowId xmlns:a16="http://schemas.microsoft.com/office/drawing/2014/main" val="4116805451"/>
                  </a:ext>
                </a:extLst>
              </a:tr>
              <a:tr h="370840">
                <a:tc>
                  <a:txBody>
                    <a:bodyPr/>
                    <a:lstStyle/>
                    <a:p>
                      <a:r>
                        <a:rPr lang="en-US" sz="1400" b="1" dirty="0"/>
                        <a:t>SDTM</a:t>
                      </a:r>
                    </a:p>
                  </a:txBody>
                  <a:tcPr/>
                </a:tc>
                <a:tc>
                  <a:txBody>
                    <a:bodyPr/>
                    <a:lstStyle/>
                    <a:p>
                      <a:r>
                        <a:rPr lang="en-US" sz="1400" dirty="0"/>
                        <a:t>FT</a:t>
                      </a:r>
                    </a:p>
                  </a:txBody>
                  <a:tcPr/>
                </a:tc>
                <a:tc>
                  <a:txBody>
                    <a:bodyPr/>
                    <a:lstStyle/>
                    <a:p>
                      <a:pPr algn="r"/>
                      <a:r>
                        <a:rPr lang="en-US" sz="1400" dirty="0"/>
                        <a:t>5,917</a:t>
                      </a:r>
                    </a:p>
                  </a:txBody>
                  <a:tcPr/>
                </a:tc>
                <a:tc>
                  <a:txBody>
                    <a:bodyPr/>
                    <a:lstStyle/>
                    <a:p>
                      <a:pPr algn="r"/>
                      <a:r>
                        <a:rPr lang="en-US" sz="1400" dirty="0"/>
                        <a:t>4,287</a:t>
                      </a:r>
                    </a:p>
                  </a:txBody>
                  <a:tcPr/>
                </a:tc>
                <a:tc>
                  <a:txBody>
                    <a:bodyPr/>
                    <a:lstStyle/>
                    <a:p>
                      <a:pPr algn="r"/>
                      <a:r>
                        <a:rPr lang="en-US" sz="1400" dirty="0"/>
                        <a:t>858</a:t>
                      </a:r>
                    </a:p>
                  </a:txBody>
                  <a:tcPr/>
                </a:tc>
                <a:extLst>
                  <a:ext uri="{0D108BD9-81ED-4DB2-BD59-A6C34878D82A}">
                    <a16:rowId xmlns:a16="http://schemas.microsoft.com/office/drawing/2014/main" val="823946304"/>
                  </a:ext>
                </a:extLst>
              </a:tr>
              <a:tr h="370840">
                <a:tc>
                  <a:txBody>
                    <a:bodyPr/>
                    <a:lstStyle/>
                    <a:p>
                      <a:endParaRPr lang="en-US" sz="1400" dirty="0"/>
                    </a:p>
                  </a:txBody>
                  <a:tcPr/>
                </a:tc>
                <a:tc>
                  <a:txBody>
                    <a:bodyPr/>
                    <a:lstStyle/>
                    <a:p>
                      <a:r>
                        <a:rPr lang="en-US" sz="1400" dirty="0"/>
                        <a:t>LB</a:t>
                      </a:r>
                    </a:p>
                  </a:txBody>
                  <a:tcPr/>
                </a:tc>
                <a:tc>
                  <a:txBody>
                    <a:bodyPr/>
                    <a:lstStyle/>
                    <a:p>
                      <a:pPr algn="r"/>
                      <a:r>
                        <a:rPr lang="en-US" sz="1400" dirty="0"/>
                        <a:t>2,699</a:t>
                      </a:r>
                    </a:p>
                  </a:txBody>
                  <a:tcPr/>
                </a:tc>
                <a:tc>
                  <a:txBody>
                    <a:bodyPr/>
                    <a:lstStyle/>
                    <a:p>
                      <a:pPr algn="r"/>
                      <a:r>
                        <a:rPr lang="en-US" sz="1400" dirty="0"/>
                        <a:t>4,104</a:t>
                      </a:r>
                    </a:p>
                  </a:txBody>
                  <a:tcPr/>
                </a:tc>
                <a:tc>
                  <a:txBody>
                    <a:bodyPr/>
                    <a:lstStyle/>
                    <a:p>
                      <a:pPr algn="r"/>
                      <a:r>
                        <a:rPr lang="en-US" sz="1400" dirty="0"/>
                        <a:t>640</a:t>
                      </a:r>
                    </a:p>
                  </a:txBody>
                  <a:tcPr/>
                </a:tc>
                <a:extLst>
                  <a:ext uri="{0D108BD9-81ED-4DB2-BD59-A6C34878D82A}">
                    <a16:rowId xmlns:a16="http://schemas.microsoft.com/office/drawing/2014/main" val="21139794"/>
                  </a:ext>
                </a:extLst>
              </a:tr>
              <a:tr h="370840">
                <a:tc>
                  <a:txBody>
                    <a:bodyPr/>
                    <a:lstStyle/>
                    <a:p>
                      <a:endParaRPr lang="en-US" sz="1400" dirty="0"/>
                    </a:p>
                  </a:txBody>
                  <a:tcPr/>
                </a:tc>
                <a:tc>
                  <a:txBody>
                    <a:bodyPr/>
                    <a:lstStyle/>
                    <a:p>
                      <a:r>
                        <a:rPr lang="en-US" sz="1400" dirty="0"/>
                        <a:t>VS</a:t>
                      </a:r>
                    </a:p>
                  </a:txBody>
                  <a:tcPr/>
                </a:tc>
                <a:tc>
                  <a:txBody>
                    <a:bodyPr/>
                    <a:lstStyle/>
                    <a:p>
                      <a:pPr algn="r"/>
                      <a:r>
                        <a:rPr lang="en-US" sz="1400" dirty="0"/>
                        <a:t>784</a:t>
                      </a:r>
                    </a:p>
                  </a:txBody>
                  <a:tcPr/>
                </a:tc>
                <a:tc>
                  <a:txBody>
                    <a:bodyPr/>
                    <a:lstStyle/>
                    <a:p>
                      <a:pPr algn="r"/>
                      <a:r>
                        <a:rPr lang="en-US" sz="1400" dirty="0"/>
                        <a:t>1,372</a:t>
                      </a:r>
                    </a:p>
                  </a:txBody>
                  <a:tcPr/>
                </a:tc>
                <a:tc>
                  <a:txBody>
                    <a:bodyPr/>
                    <a:lstStyle/>
                    <a:p>
                      <a:pPr algn="r"/>
                      <a:r>
                        <a:rPr lang="en-US" sz="1400" dirty="0"/>
                        <a:t>229</a:t>
                      </a:r>
                    </a:p>
                  </a:txBody>
                  <a:tcPr/>
                </a:tc>
                <a:extLst>
                  <a:ext uri="{0D108BD9-81ED-4DB2-BD59-A6C34878D82A}">
                    <a16:rowId xmlns:a16="http://schemas.microsoft.com/office/drawing/2014/main" val="1208946635"/>
                  </a:ext>
                </a:extLst>
              </a:tr>
              <a:tr h="370840">
                <a:tc>
                  <a:txBody>
                    <a:bodyPr/>
                    <a:lstStyle/>
                    <a:p>
                      <a:r>
                        <a:rPr lang="en-US" sz="1400" b="1" dirty="0"/>
                        <a:t>ADaM</a:t>
                      </a:r>
                    </a:p>
                  </a:txBody>
                  <a:tcPr/>
                </a:tc>
                <a:tc>
                  <a:txBody>
                    <a:bodyPr/>
                    <a:lstStyle/>
                    <a:p>
                      <a:r>
                        <a:rPr lang="en-US" sz="1400" dirty="0"/>
                        <a:t>ADLBC</a:t>
                      </a:r>
                    </a:p>
                  </a:txBody>
                  <a:tcPr/>
                </a:tc>
                <a:tc>
                  <a:txBody>
                    <a:bodyPr/>
                    <a:lstStyle/>
                    <a:p>
                      <a:pPr algn="r"/>
                      <a:r>
                        <a:rPr lang="en-US" sz="1400" dirty="0"/>
                        <a:t>33,441</a:t>
                      </a:r>
                    </a:p>
                  </a:txBody>
                  <a:tcPr/>
                </a:tc>
                <a:tc>
                  <a:txBody>
                    <a:bodyPr/>
                    <a:lstStyle/>
                    <a:p>
                      <a:pPr algn="r"/>
                      <a:r>
                        <a:rPr lang="en-US" sz="1400" dirty="0"/>
                        <a:t>145,575</a:t>
                      </a:r>
                    </a:p>
                  </a:txBody>
                  <a:tcPr/>
                </a:tc>
                <a:tc>
                  <a:txBody>
                    <a:bodyPr/>
                    <a:lstStyle/>
                    <a:p>
                      <a:pPr algn="r"/>
                      <a:r>
                        <a:rPr lang="en-US" sz="1400" dirty="0"/>
                        <a:t>24,942</a:t>
                      </a:r>
                    </a:p>
                  </a:txBody>
                  <a:tcPr/>
                </a:tc>
                <a:extLst>
                  <a:ext uri="{0D108BD9-81ED-4DB2-BD59-A6C34878D82A}">
                    <a16:rowId xmlns:a16="http://schemas.microsoft.com/office/drawing/2014/main" val="3614017050"/>
                  </a:ext>
                </a:extLst>
              </a:tr>
              <a:tr h="370840">
                <a:tc>
                  <a:txBody>
                    <a:bodyPr/>
                    <a:lstStyle/>
                    <a:p>
                      <a:endParaRPr lang="en-US" sz="1400" dirty="0"/>
                    </a:p>
                  </a:txBody>
                  <a:tcPr/>
                </a:tc>
                <a:tc>
                  <a:txBody>
                    <a:bodyPr/>
                    <a:lstStyle/>
                    <a:p>
                      <a:r>
                        <a:rPr lang="en-US" sz="1400" dirty="0"/>
                        <a:t>ADQSNPIX</a:t>
                      </a:r>
                    </a:p>
                  </a:txBody>
                  <a:tcPr/>
                </a:tc>
                <a:tc>
                  <a:txBody>
                    <a:bodyPr/>
                    <a:lstStyle/>
                    <a:p>
                      <a:pPr algn="r"/>
                      <a:r>
                        <a:rPr lang="en-US" sz="1400" dirty="0"/>
                        <a:t>12,840</a:t>
                      </a:r>
                    </a:p>
                  </a:txBody>
                  <a:tcPr/>
                </a:tc>
                <a:tc>
                  <a:txBody>
                    <a:bodyPr/>
                    <a:lstStyle/>
                    <a:p>
                      <a:pPr algn="r"/>
                      <a:r>
                        <a:rPr lang="en-US" sz="1400" dirty="0"/>
                        <a:t>61,561</a:t>
                      </a:r>
                    </a:p>
                  </a:txBody>
                  <a:tcPr/>
                </a:tc>
                <a:tc>
                  <a:txBody>
                    <a:bodyPr/>
                    <a:lstStyle/>
                    <a:p>
                      <a:pPr algn="r"/>
                      <a:r>
                        <a:rPr lang="en-US" sz="1400" dirty="0"/>
                        <a:t>8,404</a:t>
                      </a:r>
                    </a:p>
                  </a:txBody>
                  <a:tcPr/>
                </a:tc>
                <a:extLst>
                  <a:ext uri="{0D108BD9-81ED-4DB2-BD59-A6C34878D82A}">
                    <a16:rowId xmlns:a16="http://schemas.microsoft.com/office/drawing/2014/main" val="788168853"/>
                  </a:ext>
                </a:extLst>
              </a:tr>
              <a:tr h="370840">
                <a:tc>
                  <a:txBody>
                    <a:bodyPr/>
                    <a:lstStyle/>
                    <a:p>
                      <a:endParaRPr lang="en-US" sz="1400" dirty="0"/>
                    </a:p>
                  </a:txBody>
                  <a:tcPr/>
                </a:tc>
                <a:tc>
                  <a:txBody>
                    <a:bodyPr/>
                    <a:lstStyle/>
                    <a:p>
                      <a:r>
                        <a:rPr lang="en-US" sz="1400" dirty="0"/>
                        <a:t>ADVS</a:t>
                      </a:r>
                    </a:p>
                  </a:txBody>
                  <a:tcPr/>
                </a:tc>
                <a:tc>
                  <a:txBody>
                    <a:bodyPr/>
                    <a:lstStyle/>
                    <a:p>
                      <a:pPr algn="r"/>
                      <a:r>
                        <a:rPr lang="en-US" sz="1400" dirty="0"/>
                        <a:t>13,313</a:t>
                      </a:r>
                    </a:p>
                  </a:txBody>
                  <a:tcPr/>
                </a:tc>
                <a:tc>
                  <a:txBody>
                    <a:bodyPr/>
                    <a:lstStyle/>
                    <a:p>
                      <a:pPr algn="r"/>
                      <a:r>
                        <a:rPr lang="en-US" sz="1400" dirty="0"/>
                        <a:t>51,646</a:t>
                      </a:r>
                    </a:p>
                  </a:txBody>
                  <a:tcPr/>
                </a:tc>
                <a:tc>
                  <a:txBody>
                    <a:bodyPr/>
                    <a:lstStyle/>
                    <a:p>
                      <a:pPr algn="r"/>
                      <a:r>
                        <a:rPr lang="en-US" sz="1400" dirty="0"/>
                        <a:t>8,257</a:t>
                      </a:r>
                    </a:p>
                  </a:txBody>
                  <a:tcPr/>
                </a:tc>
                <a:extLst>
                  <a:ext uri="{0D108BD9-81ED-4DB2-BD59-A6C34878D82A}">
                    <a16:rowId xmlns:a16="http://schemas.microsoft.com/office/drawing/2014/main" val="1595169379"/>
                  </a:ext>
                </a:extLst>
              </a:tr>
            </a:tbl>
          </a:graphicData>
        </a:graphic>
      </p:graphicFrame>
      <p:sp>
        <p:nvSpPr>
          <p:cNvPr id="3" name="TextBox 2">
            <a:extLst>
              <a:ext uri="{FF2B5EF4-FFF2-40B4-BE49-F238E27FC236}">
                <a16:creationId xmlns:a16="http://schemas.microsoft.com/office/drawing/2014/main" id="{10F18E4F-2284-4710-8865-C2FF22690741}"/>
              </a:ext>
            </a:extLst>
          </p:cNvPr>
          <p:cNvSpPr txBox="1"/>
          <p:nvPr/>
        </p:nvSpPr>
        <p:spPr>
          <a:xfrm>
            <a:off x="892629" y="4013200"/>
            <a:ext cx="5609771"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These are numbers about uncompressed files</a:t>
            </a:r>
          </a:p>
          <a:p>
            <a:pPr marL="285750" indent="-285750">
              <a:buFont typeface="Arial" panose="020B0604020202020204" pitchFamily="34" charset="0"/>
              <a:buChar char="•"/>
            </a:pPr>
            <a:r>
              <a:rPr lang="en-US" sz="1600" dirty="0"/>
              <a:t>These are exchange formats, not operational formats</a:t>
            </a:r>
          </a:p>
        </p:txBody>
      </p:sp>
    </p:spTree>
    <p:extLst>
      <p:ext uri="{BB962C8B-B14F-4D97-AF65-F5344CB8AC3E}">
        <p14:creationId xmlns:p14="http://schemas.microsoft.com/office/powerpoint/2010/main" val="4025171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9AE8-0E1B-2740-A95B-81DDAC2FCFA7}"/>
              </a:ext>
            </a:extLst>
          </p:cNvPr>
          <p:cNvSpPr>
            <a:spLocks noGrp="1"/>
          </p:cNvSpPr>
          <p:nvPr>
            <p:ph type="title"/>
          </p:nvPr>
        </p:nvSpPr>
        <p:spPr/>
        <p:txBody>
          <a:bodyPr/>
          <a:lstStyle/>
          <a:p>
            <a:r>
              <a:rPr lang="en-US" dirty="0"/>
              <a:t>What is JSON</a:t>
            </a:r>
          </a:p>
        </p:txBody>
      </p:sp>
      <p:sp>
        <p:nvSpPr>
          <p:cNvPr id="3" name="Content Placeholder 2">
            <a:extLst>
              <a:ext uri="{FF2B5EF4-FFF2-40B4-BE49-F238E27FC236}">
                <a16:creationId xmlns:a16="http://schemas.microsoft.com/office/drawing/2014/main" id="{8A19AC96-36D4-5E48-A3EC-AAD817F3E0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47556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1111250"/>
            <a:ext cx="8064121" cy="3521473"/>
          </a:xfrm>
        </p:spPr>
        <p:txBody>
          <a:bodyPr>
            <a:normAutofit/>
          </a:bodyPr>
          <a:lstStyle/>
          <a:p>
            <a:pPr marL="290513" indent="-285750"/>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 (JSON) is lightweight, text-based, language-independent syntax for defining data interchange formats</a:t>
            </a:r>
          </a:p>
          <a:p>
            <a:pPr marL="290513" indent="-285750"/>
            <a:r>
              <a:rPr lang="en-US" dirty="0"/>
              <a:t>Derived from the JavaScript programming language but is programming language independent</a:t>
            </a:r>
          </a:p>
          <a:p>
            <a:pPr marL="290513" indent="-285750"/>
            <a:r>
              <a:rPr lang="en-US" dirty="0"/>
              <a:t>JSON defines a small set of structuring rules for the portable representation of structured data</a:t>
            </a:r>
          </a:p>
          <a:p>
            <a:pPr marL="290513" indent="-285750"/>
            <a:r>
              <a:rPr lang="en-US" dirty="0"/>
              <a:t>A JSON text is a sequence of tokens formed from </a:t>
            </a:r>
            <a:r>
              <a:rPr lang="en-US" b="1" dirty="0"/>
              <a:t>Unicode</a:t>
            </a:r>
            <a:r>
              <a:rPr lang="en-US" dirty="0"/>
              <a:t> code points that conforms to the JSON value grammar</a:t>
            </a:r>
          </a:p>
          <a:p>
            <a:pPr marL="290513" indent="-285750"/>
            <a:r>
              <a:rPr lang="en-US" dirty="0"/>
              <a:t>JSON is a syntax of braces, brackets, colons and commas</a:t>
            </a:r>
          </a:p>
          <a:p>
            <a:pPr marL="290513" indent="-285750"/>
            <a:r>
              <a:rPr lang="en-US" dirty="0"/>
              <a:t>Insignificant whitespace (character tabulation, line feed, </a:t>
            </a:r>
            <a:br>
              <a:rPr lang="en-US" dirty="0"/>
            </a:br>
            <a:r>
              <a:rPr lang="en-US" dirty="0"/>
              <a:t>carriage return, space) is allowed before or after any token, or within strings, but not within any token</a:t>
            </a:r>
          </a:p>
          <a:p>
            <a:pPr marL="290513" indent="-285750"/>
            <a:endParaRPr lang="en-US" dirty="0"/>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14</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
        <p:nvSpPr>
          <p:cNvPr id="7" name="TextBox 6">
            <a:extLst>
              <a:ext uri="{FF2B5EF4-FFF2-40B4-BE49-F238E27FC236}">
                <a16:creationId xmlns:a16="http://schemas.microsoft.com/office/drawing/2014/main" id="{F5DBE247-600C-4359-8BD2-0DD26CB122D9}"/>
              </a:ext>
            </a:extLst>
          </p:cNvPr>
          <p:cNvSpPr txBox="1"/>
          <p:nvPr/>
        </p:nvSpPr>
        <p:spPr>
          <a:xfrm>
            <a:off x="7175111" y="3201421"/>
            <a:ext cx="1968889" cy="707886"/>
          </a:xfrm>
          <a:prstGeom prst="rect">
            <a:avLst/>
          </a:prstGeom>
          <a:solidFill>
            <a:schemeClr val="accent1"/>
          </a:solidFill>
        </p:spPr>
        <p:txBody>
          <a:bodyPr wrap="square" rtlCol="0">
            <a:spAutoFit/>
          </a:bodyPr>
          <a:lstStyle/>
          <a:p>
            <a:pPr algn="l"/>
            <a:r>
              <a:rPr lang="en-US" sz="4000" b="1" dirty="0">
                <a:solidFill>
                  <a:srgbClr val="FFC000"/>
                </a:solidFill>
                <a:latin typeface="+mj-lt"/>
              </a:rPr>
              <a:t>{ } [ ] : ,</a:t>
            </a:r>
          </a:p>
        </p:txBody>
      </p:sp>
    </p:spTree>
    <p:extLst>
      <p:ext uri="{BB962C8B-B14F-4D97-AF65-F5344CB8AC3E}">
        <p14:creationId xmlns:p14="http://schemas.microsoft.com/office/powerpoint/2010/main" val="1093525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1111251"/>
            <a:ext cx="7886700" cy="772552"/>
          </a:xfrm>
        </p:spPr>
        <p:txBody>
          <a:bodyPr>
            <a:normAutofit/>
          </a:bodyPr>
          <a:lstStyle/>
          <a:p>
            <a:pPr>
              <a:lnSpc>
                <a:spcPct val="100000"/>
              </a:lnSpc>
            </a:pPr>
            <a:r>
              <a:rPr lang="en-US" sz="1800" dirty="0">
                <a:latin typeface="+mn-lt"/>
              </a:rPr>
              <a:t>A</a:t>
            </a:r>
            <a:r>
              <a:rPr lang="en-US" sz="1800" dirty="0">
                <a:solidFill>
                  <a:schemeClr val="accent1">
                    <a:lumMod val="60000"/>
                    <a:lumOff val="40000"/>
                  </a:schemeClr>
                </a:solidFill>
                <a:latin typeface="+mn-lt"/>
              </a:rPr>
              <a:t> JSON value</a:t>
            </a:r>
            <a:r>
              <a:rPr lang="en-US" sz="1800" dirty="0">
                <a:latin typeface="+mn-lt"/>
              </a:rPr>
              <a:t> must be an </a:t>
            </a:r>
            <a:r>
              <a:rPr lang="en-US" sz="1800" i="1" dirty="0">
                <a:latin typeface="+mn-lt"/>
              </a:rPr>
              <a:t>object</a:t>
            </a:r>
            <a:r>
              <a:rPr lang="en-US" sz="1800" dirty="0">
                <a:latin typeface="+mn-lt"/>
              </a:rPr>
              <a:t>, </a:t>
            </a:r>
            <a:r>
              <a:rPr lang="en-US" sz="1800" i="1" dirty="0">
                <a:latin typeface="+mn-lt"/>
              </a:rPr>
              <a:t>array</a:t>
            </a:r>
            <a:r>
              <a:rPr lang="en-US" sz="1800" dirty="0">
                <a:latin typeface="+mn-lt"/>
              </a:rPr>
              <a:t>, </a:t>
            </a:r>
            <a:r>
              <a:rPr lang="en-US" sz="1800" i="1" dirty="0">
                <a:latin typeface="+mn-lt"/>
              </a:rPr>
              <a:t>number</a:t>
            </a:r>
            <a:r>
              <a:rPr lang="en-US" sz="1800" dirty="0">
                <a:latin typeface="+mn-lt"/>
              </a:rPr>
              <a:t>, or </a:t>
            </a:r>
            <a:r>
              <a:rPr lang="en-US" sz="1800" i="1" dirty="0">
                <a:latin typeface="+mn-lt"/>
              </a:rPr>
              <a:t>string</a:t>
            </a:r>
            <a:r>
              <a:rPr lang="en-US" sz="1800" dirty="0">
                <a:latin typeface="+mn-lt"/>
              </a:rPr>
              <a:t> or </a:t>
            </a:r>
            <a:br>
              <a:rPr lang="en-US" sz="1800" dirty="0">
                <a:latin typeface="+mn-lt"/>
              </a:rPr>
            </a:br>
            <a:r>
              <a:rPr lang="en-US" sz="1800" dirty="0">
                <a:latin typeface="+mn-lt"/>
              </a:rPr>
              <a:t>one of following literals: </a:t>
            </a:r>
            <a:r>
              <a:rPr lang="en-US" sz="1800" dirty="0">
                <a:latin typeface="Courier New" panose="02070309020205020404" pitchFamily="49" charset="0"/>
                <a:cs typeface="Courier New" panose="02070309020205020404" pitchFamily="49" charset="0"/>
              </a:rPr>
              <a:t>false</a:t>
            </a:r>
            <a:r>
              <a:rPr lang="en-US" sz="1800" dirty="0">
                <a:latin typeface="+mn-lt"/>
              </a:rPr>
              <a:t>, </a:t>
            </a:r>
            <a:r>
              <a:rPr lang="en-US" sz="1800" dirty="0">
                <a:latin typeface="Courier New" panose="02070309020205020404" pitchFamily="49" charset="0"/>
                <a:cs typeface="Courier New" panose="02070309020205020404" pitchFamily="49" charset="0"/>
              </a:rPr>
              <a:t>null</a:t>
            </a:r>
            <a:r>
              <a:rPr lang="en-US" sz="1800" dirty="0">
                <a:latin typeface="+mn-lt"/>
              </a:rPr>
              <a:t>, </a:t>
            </a:r>
            <a:r>
              <a:rPr lang="en-US" sz="1800" dirty="0">
                <a:latin typeface="Courier New" panose="02070309020205020404" pitchFamily="49" charset="0"/>
                <a:cs typeface="Courier New" panose="02070309020205020404" pitchFamily="49" charset="0"/>
              </a:rPr>
              <a:t>true</a:t>
            </a:r>
            <a:r>
              <a:rPr lang="en-US" sz="1800" dirty="0">
                <a:solidFill>
                  <a:schemeClr val="accent1">
                    <a:lumMod val="60000"/>
                    <a:lumOff val="40000"/>
                  </a:schemeClr>
                </a:solidFill>
                <a:latin typeface="+mn-lt"/>
              </a:rPr>
              <a:t> </a:t>
            </a:r>
            <a:endParaRPr lang="en-US" sz="1800" dirty="0"/>
          </a:p>
          <a:p>
            <a:pPr marL="290513" indent="-285750"/>
            <a:endParaRPr lang="en-US" dirty="0"/>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15</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
        <p:nvSpPr>
          <p:cNvPr id="11" name="Content Placeholder 8">
            <a:extLst>
              <a:ext uri="{FF2B5EF4-FFF2-40B4-BE49-F238E27FC236}">
                <a16:creationId xmlns:a16="http://schemas.microsoft.com/office/drawing/2014/main" id="{B059F1FE-EB6C-4EE4-A991-30F5381AB21B}"/>
              </a:ext>
            </a:extLst>
          </p:cNvPr>
          <p:cNvSpPr txBox="1">
            <a:spLocks/>
          </p:cNvSpPr>
          <p:nvPr/>
        </p:nvSpPr>
        <p:spPr>
          <a:xfrm>
            <a:off x="6162633" y="2907997"/>
            <a:ext cx="2371027" cy="1291036"/>
          </a:xfrm>
          <a:prstGeom prst="rect">
            <a:avLst/>
          </a:prstGeom>
        </p:spPr>
        <p:txBody>
          <a:bodyPr vert="horz" lIns="91440" tIns="45720" rIns="91440" bIns="45720" rtlCol="0">
            <a:noAutofit/>
          </a:bodyPr>
          <a:lstStyle>
            <a:lvl1pPr marL="182880" indent="-182880" algn="l" defTabSz="685800" rtl="0" eaLnBrk="1" latinLnBrk="0" hangingPunct="1">
              <a:lnSpc>
                <a:spcPct val="85000"/>
              </a:lnSpc>
              <a:spcBef>
                <a:spcPts val="800"/>
              </a:spcBef>
              <a:buClr>
                <a:schemeClr val="bg2"/>
              </a:buClr>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Clr>
                <a:schemeClr val="bg2"/>
              </a:buClr>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Clr>
                <a:schemeClr val="bg2"/>
              </a:buClr>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Clr>
                <a:schemeClr val="bg2"/>
              </a:buClr>
              <a:buFont typeface="Arial" panose="020B0604020202020204" pitchFamily="34" charset="0"/>
              <a:buChar char="•"/>
              <a:defRPr sz="1350" kern="1200">
                <a:solidFill>
                  <a:schemeClr val="bg1"/>
                </a:solidFill>
                <a:latin typeface="+mj-lt"/>
                <a:ea typeface="+mn-ea"/>
                <a:cs typeface="+mn-cs"/>
              </a:defRPr>
            </a:lvl4pPr>
            <a:lvl5pPr marL="1543050" indent="-171450" algn="l" defTabSz="685800" rtl="0" eaLnBrk="1" latinLnBrk="0" hangingPunct="1">
              <a:lnSpc>
                <a:spcPct val="90000"/>
              </a:lnSpc>
              <a:spcBef>
                <a:spcPts val="375"/>
              </a:spcBef>
              <a:buClr>
                <a:schemeClr val="bg2"/>
              </a:buClr>
              <a:buFont typeface="Arial" panose="020B0604020202020204" pitchFamily="34" charset="0"/>
              <a:buChar char="•"/>
              <a:defRPr sz="135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Clr>
                <a:srgbClr val="768396"/>
              </a:buClr>
              <a:buFont typeface="Arial" panose="020B0604020202020204" pitchFamily="34" charset="0"/>
              <a:buNone/>
            </a:pPr>
            <a:r>
              <a:rPr lang="en-US" sz="1800" dirty="0">
                <a:solidFill>
                  <a:schemeClr val="tx1"/>
                </a:solidFill>
                <a:latin typeface="+mn-lt"/>
              </a:rPr>
              <a:t>A </a:t>
            </a:r>
            <a:r>
              <a:rPr lang="en-US" sz="1800" b="1" dirty="0">
                <a:solidFill>
                  <a:schemeClr val="tx1"/>
                </a:solidFill>
                <a:latin typeface="+mn-lt"/>
              </a:rPr>
              <a:t>string</a:t>
            </a:r>
            <a:r>
              <a:rPr lang="en-US" sz="1800" dirty="0">
                <a:solidFill>
                  <a:schemeClr val="tx1"/>
                </a:solidFill>
                <a:latin typeface="+mn-lt"/>
              </a:rPr>
              <a:t> must be wrapped in </a:t>
            </a:r>
            <a:r>
              <a:rPr lang="en-US" sz="1800" u="sng" dirty="0">
                <a:solidFill>
                  <a:schemeClr val="tx1"/>
                </a:solidFill>
                <a:latin typeface="+mn-lt"/>
              </a:rPr>
              <a:t>double</a:t>
            </a:r>
            <a:r>
              <a:rPr lang="en-US" sz="1800" dirty="0">
                <a:solidFill>
                  <a:schemeClr val="tx1"/>
                </a:solidFill>
                <a:latin typeface="+mn-lt"/>
              </a:rPr>
              <a:t> quotation marks.</a:t>
            </a:r>
          </a:p>
        </p:txBody>
      </p:sp>
      <p:pic>
        <p:nvPicPr>
          <p:cNvPr id="12" name="Picture 11">
            <a:extLst>
              <a:ext uri="{FF2B5EF4-FFF2-40B4-BE49-F238E27FC236}">
                <a16:creationId xmlns:a16="http://schemas.microsoft.com/office/drawing/2014/main" id="{4387D9B6-EF51-41EB-B0BE-8DAE0860B90F}"/>
              </a:ext>
            </a:extLst>
          </p:cNvPr>
          <p:cNvPicPr>
            <a:picLocks noChangeAspect="1"/>
          </p:cNvPicPr>
          <p:nvPr/>
        </p:nvPicPr>
        <p:blipFill>
          <a:blip r:embed="rId2"/>
          <a:stretch>
            <a:fillRect/>
          </a:stretch>
        </p:blipFill>
        <p:spPr>
          <a:xfrm>
            <a:off x="610340" y="1854391"/>
            <a:ext cx="5402104" cy="2516602"/>
          </a:xfrm>
          <a:prstGeom prst="rect">
            <a:avLst/>
          </a:prstGeom>
        </p:spPr>
      </p:pic>
    </p:spTree>
    <p:extLst>
      <p:ext uri="{BB962C8B-B14F-4D97-AF65-F5344CB8AC3E}">
        <p14:creationId xmlns:p14="http://schemas.microsoft.com/office/powerpoint/2010/main" val="3779055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JSON Object</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16</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8" name="Picture 7">
            <a:extLst>
              <a:ext uri="{FF2B5EF4-FFF2-40B4-BE49-F238E27FC236}">
                <a16:creationId xmlns:a16="http://schemas.microsoft.com/office/drawing/2014/main" id="{80F3C20A-050F-4D81-928F-4656D6EE9AC7}"/>
              </a:ext>
            </a:extLst>
          </p:cNvPr>
          <p:cNvPicPr>
            <a:picLocks noChangeAspect="1"/>
          </p:cNvPicPr>
          <p:nvPr/>
        </p:nvPicPr>
        <p:blipFill>
          <a:blip r:embed="rId2"/>
          <a:stretch>
            <a:fillRect/>
          </a:stretch>
        </p:blipFill>
        <p:spPr>
          <a:xfrm>
            <a:off x="800100" y="878067"/>
            <a:ext cx="5002030" cy="1084101"/>
          </a:xfrm>
          <a:prstGeom prst="rect">
            <a:avLst/>
          </a:prstGeom>
        </p:spPr>
      </p:pic>
      <p:pic>
        <p:nvPicPr>
          <p:cNvPr id="11" name="Picture 10">
            <a:extLst>
              <a:ext uri="{FF2B5EF4-FFF2-40B4-BE49-F238E27FC236}">
                <a16:creationId xmlns:a16="http://schemas.microsoft.com/office/drawing/2014/main" id="{4A2A8E8D-4989-4B9D-8B23-247C554A6D5F}"/>
              </a:ext>
            </a:extLst>
          </p:cNvPr>
          <p:cNvPicPr>
            <a:picLocks noChangeAspect="1"/>
          </p:cNvPicPr>
          <p:nvPr/>
        </p:nvPicPr>
        <p:blipFill>
          <a:blip r:embed="rId3"/>
          <a:stretch>
            <a:fillRect/>
          </a:stretch>
        </p:blipFill>
        <p:spPr>
          <a:xfrm>
            <a:off x="2296317" y="1962168"/>
            <a:ext cx="5366944" cy="3139557"/>
          </a:xfrm>
          <a:prstGeom prst="rect">
            <a:avLst/>
          </a:prstGeom>
        </p:spPr>
      </p:pic>
    </p:spTree>
    <p:extLst>
      <p:ext uri="{BB962C8B-B14F-4D97-AF65-F5344CB8AC3E}">
        <p14:creationId xmlns:p14="http://schemas.microsoft.com/office/powerpoint/2010/main" val="251606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JSON Object</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07324" y="811013"/>
            <a:ext cx="8441141" cy="3849697"/>
          </a:xfrm>
        </p:spPr>
        <p:txBody>
          <a:bodyPr>
            <a:noAutofit/>
          </a:bodyPr>
          <a:lstStyle/>
          <a:p>
            <a:pPr marL="347663" indent="-342900"/>
            <a:r>
              <a:rPr lang="en-US" dirty="0"/>
              <a:t>JSON </a:t>
            </a:r>
            <a:r>
              <a:rPr lang="en-US" b="1" dirty="0"/>
              <a:t>objects</a:t>
            </a:r>
            <a:r>
              <a:rPr lang="en-US" dirty="0"/>
              <a:t>: simple notation for expressing collections of name/value pairs</a:t>
            </a:r>
          </a:p>
          <a:p>
            <a:pPr marL="347663" indent="-342900"/>
            <a:r>
              <a:rPr lang="en-US" dirty="0"/>
              <a:t>No restrictions on the strings used as names</a:t>
            </a:r>
          </a:p>
          <a:p>
            <a:pPr marL="347663" indent="-342900"/>
            <a:r>
              <a:rPr lang="en-US" dirty="0"/>
              <a:t>No requirement that name strings be unique</a:t>
            </a:r>
          </a:p>
          <a:p>
            <a:pPr marL="347663" indent="-342900"/>
            <a:r>
              <a:rPr lang="en-US" dirty="0"/>
              <a:t>No significance to the ordering of name/value pairs</a:t>
            </a:r>
          </a:p>
          <a:p>
            <a:pPr marL="4763" indent="0">
              <a:buNone/>
            </a:pPr>
            <a:br>
              <a:rPr lang="en-US" dirty="0"/>
            </a:br>
            <a:br>
              <a:rPr lang="en-US" dirty="0"/>
            </a:br>
            <a:endParaRPr lang="en-US" dirty="0"/>
          </a:p>
          <a:p>
            <a:pPr marL="4763" indent="0">
              <a:buNone/>
            </a:pPr>
            <a:r>
              <a:rPr lang="en-US" dirty="0"/>
              <a:t>		</a:t>
            </a:r>
            <a:r>
              <a:rPr lang="en-US" sz="1600" dirty="0"/>
              <a:t>Invalid "JSON" object – no quotes around "name" and "label"</a:t>
            </a:r>
            <a:br>
              <a:rPr lang="en-US" sz="1600" dirty="0"/>
            </a:br>
            <a:br>
              <a:rPr lang="en-US" sz="1600" dirty="0"/>
            </a:br>
            <a:endParaRPr lang="en-US" sz="1600" dirty="0">
              <a:latin typeface="Courier New" panose="02070309020205020404" pitchFamily="49" charset="0"/>
              <a:cs typeface="Courier New" panose="02070309020205020404" pitchFamily="49" charset="0"/>
            </a:endParaRPr>
          </a:p>
          <a:p>
            <a:pPr marL="4763" indent="0">
              <a:buNone/>
            </a:pPr>
            <a:r>
              <a:rPr lang="en-US" sz="1600" dirty="0"/>
              <a:t>		Invalid "JSON" object – single quotes instead of double quotes</a:t>
            </a:r>
            <a:br>
              <a:rPr lang="en-US" sz="1600" dirty="0"/>
            </a:br>
            <a:br>
              <a:rPr lang="en-US" sz="1600" dirty="0"/>
            </a:br>
            <a:endParaRPr lang="en-US" sz="1600" dirty="0">
              <a:latin typeface="Courier New" panose="02070309020205020404" pitchFamily="49" charset="0"/>
              <a:cs typeface="Courier New" panose="02070309020205020404" pitchFamily="49" charset="0"/>
            </a:endParaRPr>
          </a:p>
          <a:p>
            <a:pPr marL="4763" indent="0">
              <a:buNone/>
            </a:pPr>
            <a:r>
              <a:rPr lang="en-US" sz="1600" dirty="0"/>
              <a:t>		Valid JSON object</a:t>
            </a:r>
          </a:p>
          <a:p>
            <a:pPr marL="347663" lvl="1" indent="0">
              <a:buNone/>
            </a:pP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347663" lvl="1" indent="0">
              <a:buNone/>
            </a:pPr>
            <a:endParaRPr lang="en-US" dirty="0">
              <a:latin typeface="Courier New" panose="02070309020205020404" pitchFamily="49" charset="0"/>
              <a:cs typeface="Courier New" panose="02070309020205020404" pitchFamily="49" charset="0"/>
            </a:endParaRPr>
          </a:p>
          <a:p>
            <a:pPr marL="347663" lvl="1" indent="0">
              <a:buNone/>
            </a:pPr>
            <a:endParaRPr lang="en-US" sz="1800"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17</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7" name="Picture 6">
            <a:extLst>
              <a:ext uri="{FF2B5EF4-FFF2-40B4-BE49-F238E27FC236}">
                <a16:creationId xmlns:a16="http://schemas.microsoft.com/office/drawing/2014/main" id="{07BE0FE5-B584-4E3A-A6FB-5FBBE9C00411}"/>
              </a:ext>
            </a:extLst>
          </p:cNvPr>
          <p:cNvPicPr>
            <a:picLocks noChangeAspect="1"/>
          </p:cNvPicPr>
          <p:nvPr/>
        </p:nvPicPr>
        <p:blipFill>
          <a:blip r:embed="rId2"/>
          <a:stretch>
            <a:fillRect/>
          </a:stretch>
        </p:blipFill>
        <p:spPr>
          <a:xfrm>
            <a:off x="607324" y="2529645"/>
            <a:ext cx="4488240" cy="446411"/>
          </a:xfrm>
          <a:prstGeom prst="rect">
            <a:avLst/>
          </a:prstGeom>
        </p:spPr>
      </p:pic>
      <p:pic>
        <p:nvPicPr>
          <p:cNvPr id="9" name="Picture 8">
            <a:extLst>
              <a:ext uri="{FF2B5EF4-FFF2-40B4-BE49-F238E27FC236}">
                <a16:creationId xmlns:a16="http://schemas.microsoft.com/office/drawing/2014/main" id="{5186A3C4-92D8-4C89-9E2D-EB045400BAE8}"/>
              </a:ext>
            </a:extLst>
          </p:cNvPr>
          <p:cNvPicPr>
            <a:picLocks noChangeAspect="1"/>
          </p:cNvPicPr>
          <p:nvPr/>
        </p:nvPicPr>
        <p:blipFill>
          <a:blip r:embed="rId3"/>
          <a:stretch>
            <a:fillRect/>
          </a:stretch>
        </p:blipFill>
        <p:spPr>
          <a:xfrm>
            <a:off x="607324" y="3350921"/>
            <a:ext cx="4925729" cy="394059"/>
          </a:xfrm>
          <a:prstGeom prst="rect">
            <a:avLst/>
          </a:prstGeom>
        </p:spPr>
      </p:pic>
      <p:pic>
        <p:nvPicPr>
          <p:cNvPr id="11" name="Picture 10">
            <a:extLst>
              <a:ext uri="{FF2B5EF4-FFF2-40B4-BE49-F238E27FC236}">
                <a16:creationId xmlns:a16="http://schemas.microsoft.com/office/drawing/2014/main" id="{DF2AD26E-EA09-4147-A638-B35797D5B18D}"/>
              </a:ext>
            </a:extLst>
          </p:cNvPr>
          <p:cNvPicPr>
            <a:picLocks noChangeAspect="1"/>
          </p:cNvPicPr>
          <p:nvPr/>
        </p:nvPicPr>
        <p:blipFill>
          <a:blip r:embed="rId4"/>
          <a:stretch>
            <a:fillRect/>
          </a:stretch>
        </p:blipFill>
        <p:spPr>
          <a:xfrm>
            <a:off x="607324" y="4078015"/>
            <a:ext cx="4851780" cy="443249"/>
          </a:xfrm>
          <a:prstGeom prst="rect">
            <a:avLst/>
          </a:prstGeom>
        </p:spPr>
      </p:pic>
    </p:spTree>
    <p:extLst>
      <p:ext uri="{BB962C8B-B14F-4D97-AF65-F5344CB8AC3E}">
        <p14:creationId xmlns:p14="http://schemas.microsoft.com/office/powerpoint/2010/main" val="2380324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JSON Array</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18</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9" name="Picture 8">
            <a:extLst>
              <a:ext uri="{FF2B5EF4-FFF2-40B4-BE49-F238E27FC236}">
                <a16:creationId xmlns:a16="http://schemas.microsoft.com/office/drawing/2014/main" id="{BA1A587B-0770-4DF4-905C-F40A28F6FB4C}"/>
              </a:ext>
            </a:extLst>
          </p:cNvPr>
          <p:cNvPicPr>
            <a:picLocks noChangeAspect="1"/>
          </p:cNvPicPr>
          <p:nvPr/>
        </p:nvPicPr>
        <p:blipFill>
          <a:blip r:embed="rId2"/>
          <a:stretch>
            <a:fillRect/>
          </a:stretch>
        </p:blipFill>
        <p:spPr>
          <a:xfrm>
            <a:off x="800100" y="915920"/>
            <a:ext cx="3853234" cy="1084100"/>
          </a:xfrm>
          <a:prstGeom prst="rect">
            <a:avLst/>
          </a:prstGeom>
        </p:spPr>
      </p:pic>
      <p:pic>
        <p:nvPicPr>
          <p:cNvPr id="8" name="Picture 7">
            <a:extLst>
              <a:ext uri="{FF2B5EF4-FFF2-40B4-BE49-F238E27FC236}">
                <a16:creationId xmlns:a16="http://schemas.microsoft.com/office/drawing/2014/main" id="{12F0BB7F-7822-482A-BEDE-9C48BD9D2B2F}"/>
              </a:ext>
            </a:extLst>
          </p:cNvPr>
          <p:cNvPicPr>
            <a:picLocks noChangeAspect="1"/>
          </p:cNvPicPr>
          <p:nvPr/>
        </p:nvPicPr>
        <p:blipFill>
          <a:blip r:embed="rId3"/>
          <a:stretch>
            <a:fillRect/>
          </a:stretch>
        </p:blipFill>
        <p:spPr>
          <a:xfrm>
            <a:off x="1793530" y="2058875"/>
            <a:ext cx="6674116" cy="2982232"/>
          </a:xfrm>
          <a:prstGeom prst="rect">
            <a:avLst/>
          </a:prstGeom>
        </p:spPr>
      </p:pic>
      <p:sp>
        <p:nvSpPr>
          <p:cNvPr id="10" name="Rectangle 9">
            <a:extLst>
              <a:ext uri="{FF2B5EF4-FFF2-40B4-BE49-F238E27FC236}">
                <a16:creationId xmlns:a16="http://schemas.microsoft.com/office/drawing/2014/main" id="{7501138F-A392-4282-8FA1-DE2896965913}"/>
              </a:ext>
            </a:extLst>
          </p:cNvPr>
          <p:cNvSpPr/>
          <p:nvPr/>
        </p:nvSpPr>
        <p:spPr>
          <a:xfrm>
            <a:off x="2961654" y="3375492"/>
            <a:ext cx="4756155" cy="101908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9549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JSON Array</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19</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9" name="Picture 8">
            <a:extLst>
              <a:ext uri="{FF2B5EF4-FFF2-40B4-BE49-F238E27FC236}">
                <a16:creationId xmlns:a16="http://schemas.microsoft.com/office/drawing/2014/main" id="{BA1A587B-0770-4DF4-905C-F40A28F6FB4C}"/>
              </a:ext>
            </a:extLst>
          </p:cNvPr>
          <p:cNvPicPr>
            <a:picLocks noChangeAspect="1"/>
          </p:cNvPicPr>
          <p:nvPr/>
        </p:nvPicPr>
        <p:blipFill>
          <a:blip r:embed="rId2"/>
          <a:stretch>
            <a:fillRect/>
          </a:stretch>
        </p:blipFill>
        <p:spPr>
          <a:xfrm>
            <a:off x="800100" y="915920"/>
            <a:ext cx="3853234" cy="1084100"/>
          </a:xfrm>
          <a:prstGeom prst="rect">
            <a:avLst/>
          </a:prstGeom>
        </p:spPr>
      </p:pic>
      <p:pic>
        <p:nvPicPr>
          <p:cNvPr id="14" name="Picture 13">
            <a:extLst>
              <a:ext uri="{FF2B5EF4-FFF2-40B4-BE49-F238E27FC236}">
                <a16:creationId xmlns:a16="http://schemas.microsoft.com/office/drawing/2014/main" id="{290E89F3-9553-4771-9FB1-30FD1654EDAA}"/>
              </a:ext>
            </a:extLst>
          </p:cNvPr>
          <p:cNvPicPr>
            <a:picLocks noChangeAspect="1"/>
          </p:cNvPicPr>
          <p:nvPr/>
        </p:nvPicPr>
        <p:blipFill>
          <a:blip r:embed="rId3"/>
          <a:stretch>
            <a:fillRect/>
          </a:stretch>
        </p:blipFill>
        <p:spPr>
          <a:xfrm>
            <a:off x="348572" y="2229195"/>
            <a:ext cx="8609524" cy="1828571"/>
          </a:xfrm>
          <a:prstGeom prst="rect">
            <a:avLst/>
          </a:prstGeom>
        </p:spPr>
      </p:pic>
      <p:sp>
        <p:nvSpPr>
          <p:cNvPr id="15" name="Rectangle 14">
            <a:extLst>
              <a:ext uri="{FF2B5EF4-FFF2-40B4-BE49-F238E27FC236}">
                <a16:creationId xmlns:a16="http://schemas.microsoft.com/office/drawing/2014/main" id="{5C0F843E-AD9B-442D-AE43-894249E2193F}"/>
              </a:ext>
            </a:extLst>
          </p:cNvPr>
          <p:cNvSpPr/>
          <p:nvPr/>
        </p:nvSpPr>
        <p:spPr>
          <a:xfrm>
            <a:off x="962065" y="3143480"/>
            <a:ext cx="7982281" cy="7051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208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flipH="1">
            <a:off x="3337802" y="218858"/>
            <a:ext cx="1677750" cy="255650"/>
          </a:xfrm>
        </p:spPr>
        <p:txBody>
          <a:bodyPr>
            <a:normAutofit/>
          </a:bodyPr>
          <a:lstStyle/>
          <a:p>
            <a:pPr eaLnBrk="1" hangingPunct="1">
              <a:defRPr/>
            </a:pPr>
            <a:r>
              <a:rPr lang="en-US" sz="1400" dirty="0">
                <a:solidFill>
                  <a:srgbClr val="0070C0"/>
                </a:solidFill>
              </a:rPr>
              <a:t>About Lex Jansen</a:t>
            </a:r>
          </a:p>
        </p:txBody>
      </p:sp>
      <p:sp>
        <p:nvSpPr>
          <p:cNvPr id="5" name="Content Placeholder 3"/>
          <p:cNvSpPr>
            <a:spLocks noGrp="1"/>
          </p:cNvSpPr>
          <p:nvPr>
            <p:ph sz="quarter" idx="11"/>
          </p:nvPr>
        </p:nvSpPr>
        <p:spPr>
          <a:xfrm>
            <a:off x="1553185" y="621261"/>
            <a:ext cx="7453656" cy="4154729"/>
          </a:xfrm>
        </p:spPr>
        <p:txBody>
          <a:bodyPr>
            <a:normAutofit lnSpcReduction="10000"/>
          </a:bodyPr>
          <a:lstStyle/>
          <a:p>
            <a:pPr marL="204788" indent="-204788"/>
            <a:r>
              <a:rPr lang="en-US" altLang="en-US" sz="1500" dirty="0"/>
              <a:t>16 years in an IT/Standards role in Biostatistics at Organon</a:t>
            </a:r>
          </a:p>
          <a:p>
            <a:pPr marL="204788" indent="-204788"/>
            <a:r>
              <a:rPr lang="en-US" altLang="en-US" sz="1500" dirty="0"/>
              <a:t>4 years as a consultant to help companies implement CDISC</a:t>
            </a:r>
          </a:p>
          <a:p>
            <a:pPr marL="204788" indent="-204788"/>
            <a:r>
              <a:rPr lang="en-US" altLang="en-US" sz="1500" dirty="0"/>
              <a:t>10 years at SAS</a:t>
            </a:r>
          </a:p>
          <a:p>
            <a:pPr marL="461963" lvl="1" indent="-204788"/>
            <a:r>
              <a:rPr lang="en-US" altLang="en-US" sz="1300" dirty="0"/>
              <a:t>7 years as Principal Software Developer working on SAS Clinical Standards Toolkit (implementing mostly XML based standards (Define-XML, ODM, Dataset-XML)) and SAS Life Science Analytics Framework (Java).</a:t>
            </a:r>
          </a:p>
          <a:p>
            <a:pPr marL="461963" lvl="1" indent="-204788"/>
            <a:r>
              <a:rPr lang="en-US" altLang="en-US" sz="1300" dirty="0"/>
              <a:t>3 years as Principal Solution Consultant implementing SAS Life Science Analytics Framework</a:t>
            </a:r>
          </a:p>
          <a:p>
            <a:pPr marL="204788" indent="-204788"/>
            <a:r>
              <a:rPr lang="en-US" altLang="en-US" sz="1500" dirty="0"/>
              <a:t>Since November 2021: Senior Director, Data Science Development at CDISC</a:t>
            </a:r>
            <a:br>
              <a:rPr lang="en-US" altLang="en-US" sz="1500" dirty="0"/>
            </a:br>
            <a:r>
              <a:rPr lang="en-US" altLang="en-US" sz="1500" dirty="0"/>
              <a:t>(contract through Lex Jansen Consulting LLC)</a:t>
            </a:r>
          </a:p>
          <a:p>
            <a:pPr marL="0" indent="0">
              <a:buNone/>
            </a:pPr>
            <a:endParaRPr lang="en-US" altLang="en-US" sz="1350" dirty="0"/>
          </a:p>
          <a:p>
            <a:pPr marL="204788" indent="-204788"/>
            <a:r>
              <a:rPr lang="en-US" altLang="en-US" sz="1500" dirty="0"/>
              <a:t>Core member of the CDISC Data Exchange Standards team since 2008. </a:t>
            </a:r>
            <a:br>
              <a:rPr lang="en-US" altLang="en-US" sz="1500" dirty="0"/>
            </a:br>
            <a:r>
              <a:rPr lang="en-US" altLang="en-US" sz="1500" dirty="0"/>
              <a:t>Co-lead since November 2021</a:t>
            </a:r>
          </a:p>
          <a:p>
            <a:pPr marL="204788" indent="-204788"/>
            <a:r>
              <a:rPr lang="en-US" altLang="en-US" sz="1500" dirty="0"/>
              <a:t>Core member of the CDISC Define-XML development team. </a:t>
            </a:r>
          </a:p>
          <a:p>
            <a:pPr marL="461963" lvl="1" indent="-204788"/>
            <a:r>
              <a:rPr lang="en-US" altLang="en-US" sz="1350" dirty="0"/>
              <a:t>One of the main Define-XML v2 developers. </a:t>
            </a:r>
          </a:p>
          <a:p>
            <a:pPr marL="461963" lvl="1" indent="-204788"/>
            <a:r>
              <a:rPr lang="en-US" altLang="en-US" sz="1350" dirty="0"/>
              <a:t>Developer of CDISC/PhUSE Define-XML v2.x XSL stylesheets.</a:t>
            </a:r>
          </a:p>
          <a:p>
            <a:pPr marL="461963" lvl="1" indent="-204788"/>
            <a:r>
              <a:rPr lang="en-US" altLang="en-US" sz="1350" dirty="0"/>
              <a:t>One of the main developers of the Analysis Results Metadata v1.0 for Define-XML v2.0 extension</a:t>
            </a:r>
          </a:p>
          <a:p>
            <a:pPr marL="204788" indent="-204788"/>
            <a:r>
              <a:rPr lang="en-US" altLang="en-US" sz="1500" dirty="0"/>
              <a:t>Core member of the CDISC Dataset-XML development team. </a:t>
            </a:r>
          </a:p>
        </p:txBody>
      </p:sp>
      <p:pic>
        <p:nvPicPr>
          <p:cNvPr id="6" name="Picture 5">
            <a:extLst>
              <a:ext uri="{FF2B5EF4-FFF2-40B4-BE49-F238E27FC236}">
                <a16:creationId xmlns:a16="http://schemas.microsoft.com/office/drawing/2014/main" id="{E696825C-97DE-45E7-B628-B3E67F2F9310}"/>
              </a:ext>
            </a:extLst>
          </p:cNvPr>
          <p:cNvPicPr>
            <a:picLocks noChangeAspect="1"/>
          </p:cNvPicPr>
          <p:nvPr/>
        </p:nvPicPr>
        <p:blipFill>
          <a:blip r:embed="rId3"/>
          <a:stretch>
            <a:fillRect/>
          </a:stretch>
        </p:blipFill>
        <p:spPr>
          <a:xfrm>
            <a:off x="550365" y="2815377"/>
            <a:ext cx="944629" cy="373281"/>
          </a:xfrm>
          <a:prstGeom prst="rect">
            <a:avLst/>
          </a:prstGeom>
        </p:spPr>
      </p:pic>
    </p:spTree>
    <p:extLst>
      <p:ext uri="{BB962C8B-B14F-4D97-AF65-F5344CB8AC3E}">
        <p14:creationId xmlns:p14="http://schemas.microsoft.com/office/powerpoint/2010/main" val="17905606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JSON Array</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56135" y="779615"/>
            <a:ext cx="7976074" cy="3856521"/>
          </a:xfrm>
        </p:spPr>
        <p:txBody>
          <a:bodyPr>
            <a:noAutofit/>
          </a:bodyPr>
          <a:lstStyle/>
          <a:p>
            <a:pPr marL="290513" indent="-285750"/>
            <a:r>
              <a:rPr lang="en-US" dirty="0"/>
              <a:t>Array structures often used where there is some semantics to the </a:t>
            </a:r>
            <a:r>
              <a:rPr lang="en-US" b="1" dirty="0"/>
              <a:t>ordering</a:t>
            </a:r>
          </a:p>
          <a:p>
            <a:pPr marL="290513" indent="-285750"/>
            <a:r>
              <a:rPr lang="en-US" dirty="0"/>
              <a:t>JSON </a:t>
            </a:r>
            <a:r>
              <a:rPr lang="en-US" b="1" dirty="0"/>
              <a:t>arrays</a:t>
            </a:r>
            <a:r>
              <a:rPr lang="en-US" dirty="0"/>
              <a:t> provide support for </a:t>
            </a:r>
            <a:r>
              <a:rPr lang="en-US" b="1" dirty="0"/>
              <a:t>ordered</a:t>
            </a:r>
            <a:r>
              <a:rPr lang="en-US" dirty="0"/>
              <a:t> lists of values</a:t>
            </a:r>
          </a:p>
          <a:p>
            <a:pPr marL="290513" indent="-285750"/>
            <a:r>
              <a:rPr lang="en-US" dirty="0"/>
              <a:t>There is no requirement that the values in an array be of the same type.</a:t>
            </a:r>
          </a:p>
          <a:p>
            <a:pPr marL="4763" indent="0">
              <a:buNone/>
            </a:pPr>
            <a:br>
              <a:rPr lang="en-US" dirty="0"/>
            </a:br>
            <a:r>
              <a:rPr lang="en-US" dirty="0"/>
              <a:t>Invalid "JSON" array – missing values incorrectly represented</a:t>
            </a:r>
          </a:p>
          <a:p>
            <a:pPr marL="347663" lvl="1" indent="0">
              <a:buNone/>
            </a:pP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347663" lvl="1" indent="0">
              <a:buNone/>
            </a:pPr>
            <a:endParaRPr lang="en-US" dirty="0">
              <a:latin typeface="Courier New" panose="02070309020205020404" pitchFamily="49" charset="0"/>
              <a:cs typeface="Courier New" panose="02070309020205020404" pitchFamily="49" charset="0"/>
            </a:endParaRPr>
          </a:p>
          <a:p>
            <a:pPr marL="347663" lvl="1" indent="0">
              <a:buNone/>
            </a:pPr>
            <a:endParaRPr lang="en-US" dirty="0">
              <a:latin typeface="Courier New" panose="02070309020205020404" pitchFamily="49" charset="0"/>
              <a:cs typeface="Courier New" panose="02070309020205020404" pitchFamily="49" charset="0"/>
            </a:endParaRPr>
          </a:p>
          <a:p>
            <a:pPr marL="4763" indent="0">
              <a:buNone/>
            </a:pPr>
            <a:br>
              <a:rPr lang="en-US" dirty="0"/>
            </a:br>
            <a:r>
              <a:rPr lang="en-US" dirty="0"/>
              <a:t>Valid JSON array - for missing values use null or an empty string (string value)</a:t>
            </a:r>
          </a:p>
          <a:p>
            <a:pPr marL="347663" lvl="1" indent="0">
              <a:buNone/>
            </a:pP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20</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7" name="Picture 6">
            <a:extLst>
              <a:ext uri="{FF2B5EF4-FFF2-40B4-BE49-F238E27FC236}">
                <a16:creationId xmlns:a16="http://schemas.microsoft.com/office/drawing/2014/main" id="{A4C27757-29CD-420B-90B4-CA07591358F0}"/>
              </a:ext>
            </a:extLst>
          </p:cNvPr>
          <p:cNvPicPr>
            <a:picLocks noChangeAspect="1"/>
          </p:cNvPicPr>
          <p:nvPr/>
        </p:nvPicPr>
        <p:blipFill>
          <a:blip r:embed="rId2"/>
          <a:stretch>
            <a:fillRect/>
          </a:stretch>
        </p:blipFill>
        <p:spPr>
          <a:xfrm>
            <a:off x="2494124" y="2383631"/>
            <a:ext cx="4300095" cy="994172"/>
          </a:xfrm>
          <a:prstGeom prst="rect">
            <a:avLst/>
          </a:prstGeom>
        </p:spPr>
      </p:pic>
      <p:pic>
        <p:nvPicPr>
          <p:cNvPr id="9" name="Picture 8">
            <a:extLst>
              <a:ext uri="{FF2B5EF4-FFF2-40B4-BE49-F238E27FC236}">
                <a16:creationId xmlns:a16="http://schemas.microsoft.com/office/drawing/2014/main" id="{0B18FCB1-2383-447E-AF60-7E0F2B0D4DB0}"/>
              </a:ext>
            </a:extLst>
          </p:cNvPr>
          <p:cNvPicPr>
            <a:picLocks noChangeAspect="1"/>
          </p:cNvPicPr>
          <p:nvPr/>
        </p:nvPicPr>
        <p:blipFill>
          <a:blip r:embed="rId3"/>
          <a:stretch>
            <a:fillRect/>
          </a:stretch>
        </p:blipFill>
        <p:spPr>
          <a:xfrm>
            <a:off x="2539197" y="3910013"/>
            <a:ext cx="4598042" cy="994172"/>
          </a:xfrm>
          <a:prstGeom prst="rect">
            <a:avLst/>
          </a:prstGeom>
        </p:spPr>
      </p:pic>
    </p:spTree>
    <p:extLst>
      <p:ext uri="{BB962C8B-B14F-4D97-AF65-F5344CB8AC3E}">
        <p14:creationId xmlns:p14="http://schemas.microsoft.com/office/powerpoint/2010/main" val="2802676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JSON Objects and Arrays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56135" y="994172"/>
            <a:ext cx="7976074" cy="3641964"/>
          </a:xfrm>
        </p:spPr>
        <p:txBody>
          <a:bodyPr>
            <a:noAutofit/>
          </a:bodyPr>
          <a:lstStyle/>
          <a:p>
            <a:pPr marL="290513" indent="-285750"/>
            <a:r>
              <a:rPr lang="en-US" dirty="0"/>
              <a:t>JSON objects and arrays can be nested</a:t>
            </a:r>
          </a:p>
          <a:p>
            <a:pPr marL="290513" indent="-285750"/>
            <a:r>
              <a:rPr lang="en-US" dirty="0"/>
              <a:t>This means that pretty much any simple or </a:t>
            </a:r>
            <a:r>
              <a:rPr lang="en-US" dirty="0">
                <a:sym typeface="Wingdings" panose="05000000000000000000" pitchFamily="2" charset="2"/>
              </a:rPr>
              <a:t>complex data structure can be presented</a:t>
            </a:r>
          </a:p>
          <a:p>
            <a:pPr marL="633413" lvl="1" indent="-285750"/>
            <a:r>
              <a:rPr lang="en-US" sz="1800" dirty="0"/>
              <a:t>ordinary arrays</a:t>
            </a:r>
          </a:p>
          <a:p>
            <a:pPr marL="633413" lvl="1" indent="-285750"/>
            <a:r>
              <a:rPr lang="en-US" sz="1800" dirty="0"/>
              <a:t>associative arrays</a:t>
            </a:r>
          </a:p>
          <a:p>
            <a:pPr marL="633413" lvl="1" indent="-285750"/>
            <a:r>
              <a:rPr lang="en-US" sz="1800" dirty="0"/>
              <a:t>lists</a:t>
            </a:r>
          </a:p>
          <a:p>
            <a:pPr marL="633413" lvl="1" indent="-285750"/>
            <a:r>
              <a:rPr lang="en-US" sz="1800" dirty="0"/>
              <a:t>symbol tables</a:t>
            </a:r>
          </a:p>
          <a:p>
            <a:pPr marL="633413" lvl="1" indent="-285750"/>
            <a:r>
              <a:rPr lang="en-US" sz="1800" dirty="0"/>
              <a:t>sets</a:t>
            </a:r>
          </a:p>
          <a:p>
            <a:pPr marL="633413" lvl="1" indent="-285750"/>
            <a:r>
              <a:rPr lang="en-US" sz="1800" dirty="0"/>
              <a:t>records</a:t>
            </a:r>
          </a:p>
          <a:p>
            <a:pPr marL="633413" lvl="1" indent="-285750"/>
            <a:r>
              <a:rPr lang="en-US" sz="1800" dirty="0"/>
              <a:t>graphs</a:t>
            </a:r>
          </a:p>
          <a:p>
            <a:pPr marL="633413" lvl="1" indent="-285750"/>
            <a:r>
              <a:rPr lang="en-US" sz="1800" dirty="0"/>
              <a:t>trees</a:t>
            </a:r>
          </a:p>
          <a:p>
            <a:pPr marL="633413" lvl="1" indent="-285750"/>
            <a:r>
              <a:rPr lang="en-US" sz="1800" dirty="0">
                <a:sym typeface="Wingdings" panose="05000000000000000000" pitchFamily="2" charset="2"/>
              </a:rPr>
              <a:t>…</a:t>
            </a:r>
          </a:p>
          <a:p>
            <a:pPr marL="290513" indent="-285750"/>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21</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209201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Numbers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p:txBody>
          <a:bodyPr>
            <a:normAutofit/>
          </a:bodyPr>
          <a:lstStyle/>
          <a:p>
            <a:pPr marL="290513" indent="-285750"/>
            <a:r>
              <a:rPr lang="en-US" b="1" dirty="0"/>
              <a:t>JSON </a:t>
            </a:r>
            <a:r>
              <a:rPr lang="en-US" dirty="0"/>
              <a:t>is agnostic about the semantics of </a:t>
            </a:r>
            <a:r>
              <a:rPr lang="en-US" b="1" dirty="0"/>
              <a:t>numbers</a:t>
            </a:r>
            <a:r>
              <a:rPr lang="en-US" dirty="0"/>
              <a:t>.</a:t>
            </a:r>
          </a:p>
          <a:p>
            <a:pPr marL="290513" indent="-285750"/>
            <a:r>
              <a:rPr lang="en-US" dirty="0"/>
              <a:t>A number is a sequence of digits (no double, float, or decimal data types)</a:t>
            </a:r>
          </a:p>
          <a:p>
            <a:pPr marL="290513" indent="-285750"/>
            <a:r>
              <a:rPr lang="en-US" dirty="0"/>
              <a:t>It may have a preceding minus sign, fractional part or exponent</a:t>
            </a:r>
            <a:br>
              <a:rPr lang="en-US" dirty="0"/>
            </a:br>
            <a:br>
              <a:rPr lang="en-US" dirty="0"/>
            </a:br>
            <a:br>
              <a:rPr lang="en-US" dirty="0"/>
            </a:br>
            <a:br>
              <a:rPr lang="en-US" dirty="0"/>
            </a:br>
            <a:br>
              <a:rPr lang="en-US" dirty="0"/>
            </a:br>
            <a:br>
              <a:rPr lang="en-US" dirty="0"/>
            </a:br>
            <a:br>
              <a:rPr lang="en-US" dirty="0"/>
            </a:br>
            <a:endParaRPr lang="fr-FR" dirty="0"/>
          </a:p>
          <a:p>
            <a:pPr marL="290513" indent="-285750"/>
            <a:endParaRPr lang="fr-FR" b="1" dirty="0"/>
          </a:p>
          <a:p>
            <a:pPr marL="4763" indent="0">
              <a:buNone/>
            </a:pPr>
            <a:endParaRPr lang="en-US" dirty="0"/>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22</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7" name="Picture 6">
            <a:extLst>
              <a:ext uri="{FF2B5EF4-FFF2-40B4-BE49-F238E27FC236}">
                <a16:creationId xmlns:a16="http://schemas.microsoft.com/office/drawing/2014/main" id="{8E13DDD7-78D0-4AE8-AFBF-A242EA22CF3F}"/>
              </a:ext>
            </a:extLst>
          </p:cNvPr>
          <p:cNvPicPr>
            <a:picLocks noChangeAspect="1"/>
          </p:cNvPicPr>
          <p:nvPr/>
        </p:nvPicPr>
        <p:blipFill>
          <a:blip r:embed="rId2"/>
          <a:stretch>
            <a:fillRect/>
          </a:stretch>
        </p:blipFill>
        <p:spPr>
          <a:xfrm>
            <a:off x="3596980" y="2490835"/>
            <a:ext cx="4783540" cy="2209158"/>
          </a:xfrm>
          <a:prstGeom prst="rect">
            <a:avLst/>
          </a:prstGeom>
        </p:spPr>
      </p:pic>
    </p:spTree>
    <p:extLst>
      <p:ext uri="{BB962C8B-B14F-4D97-AF65-F5344CB8AC3E}">
        <p14:creationId xmlns:p14="http://schemas.microsoft.com/office/powerpoint/2010/main" val="3508897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What is JSON - Strings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1111250"/>
            <a:ext cx="7886700" cy="3569932"/>
          </a:xfrm>
        </p:spPr>
        <p:txBody>
          <a:bodyPr>
            <a:noAutofit/>
          </a:bodyPr>
          <a:lstStyle/>
          <a:p>
            <a:pPr marL="290513" indent="-285750"/>
            <a:r>
              <a:rPr lang="en-US" dirty="0"/>
              <a:t>A </a:t>
            </a:r>
            <a:r>
              <a:rPr lang="en-US" b="1" dirty="0"/>
              <a:t>string</a:t>
            </a:r>
            <a:r>
              <a:rPr lang="en-US" dirty="0"/>
              <a:t> in </a:t>
            </a:r>
            <a:r>
              <a:rPr lang="en-US" b="1" dirty="0"/>
              <a:t>JSON is </a:t>
            </a:r>
            <a:r>
              <a:rPr lang="en-US" dirty="0"/>
              <a:t>a sequence of </a:t>
            </a:r>
            <a:r>
              <a:rPr lang="en-US" b="1" dirty="0"/>
              <a:t>Unicode</a:t>
            </a:r>
            <a:r>
              <a:rPr lang="en-US" dirty="0"/>
              <a:t> code points wrapped with quotation marks</a:t>
            </a:r>
          </a:p>
          <a:p>
            <a:pPr marL="290513" indent="-285750"/>
            <a:r>
              <a:rPr lang="en-US" dirty="0"/>
              <a:t>Some code points must be escaped by a backslash (\)</a:t>
            </a:r>
          </a:p>
          <a:p>
            <a:pPr marL="633413" lvl="1" indent="-285750"/>
            <a:r>
              <a:rPr lang="en-US" dirty="0"/>
              <a:t>\"	quotation mark</a:t>
            </a:r>
          </a:p>
          <a:p>
            <a:pPr marL="633413" lvl="1" indent="-285750"/>
            <a:r>
              <a:rPr lang="en-US" dirty="0"/>
              <a:t>\\	backslash</a:t>
            </a:r>
          </a:p>
          <a:p>
            <a:pPr marL="633413" lvl="1" indent="-285750"/>
            <a:r>
              <a:rPr lang="en-US" dirty="0"/>
              <a:t>\b	backspace</a:t>
            </a:r>
          </a:p>
          <a:p>
            <a:pPr marL="633413" lvl="1" indent="-285750"/>
            <a:r>
              <a:rPr lang="en-US" dirty="0"/>
              <a:t>\f	form feed</a:t>
            </a:r>
          </a:p>
          <a:p>
            <a:pPr marL="633413" lvl="1" indent="-285750"/>
            <a:r>
              <a:rPr lang="en-US" dirty="0"/>
              <a:t>\n	line feed</a:t>
            </a:r>
          </a:p>
          <a:p>
            <a:pPr marL="633413" lvl="1" indent="-285750"/>
            <a:r>
              <a:rPr lang="en-US" dirty="0"/>
              <a:t>\r	carriage return</a:t>
            </a:r>
          </a:p>
          <a:p>
            <a:pPr marL="633413" lvl="1" indent="-285750"/>
            <a:r>
              <a:rPr lang="en-US" dirty="0"/>
              <a:t>\t	character tabulation</a:t>
            </a:r>
          </a:p>
          <a:p>
            <a:pPr marL="290513" indent="-285750"/>
            <a:r>
              <a:rPr lang="en-US" dirty="0"/>
              <a:t>Any code point may be represented as a hexadecimal escape sequence</a:t>
            </a:r>
          </a:p>
          <a:p>
            <a:pPr lvl="1"/>
            <a:r>
              <a:rPr lang="en-US" dirty="0"/>
              <a:t>The following four cases all produce the same result:</a:t>
            </a:r>
            <a:br>
              <a:rPr lang="en-US" dirty="0"/>
            </a:br>
            <a:br>
              <a:rPr lang="en-US" dirty="0"/>
            </a:br>
            <a:r>
              <a:rPr lang="en-US" dirty="0"/>
              <a:t>   </a:t>
            </a:r>
            <a:r>
              <a:rPr lang="en-US" b="0" i="0" u="none" strike="noStrike" baseline="0" dirty="0">
                <a:solidFill>
                  <a:srgbClr val="000000"/>
                </a:solidFill>
                <a:latin typeface="Courier New" panose="02070309020205020404" pitchFamily="49" charset="0"/>
              </a:rPr>
              <a:t>"\u002F"  "\u002f"  "\/"  "/" </a:t>
            </a:r>
            <a:br>
              <a:rPr lang="en-US" dirty="0"/>
            </a:br>
            <a:br>
              <a:rPr lang="en-US" dirty="0"/>
            </a:br>
            <a:br>
              <a:rPr lang="en-US" dirty="0"/>
            </a:br>
            <a:br>
              <a:rPr lang="en-US" dirty="0"/>
            </a:br>
            <a:br>
              <a:rPr lang="en-US" dirty="0"/>
            </a:br>
            <a:br>
              <a:rPr lang="en-US" dirty="0"/>
            </a:br>
            <a:br>
              <a:rPr lang="en-US" dirty="0"/>
            </a:br>
            <a:br>
              <a:rPr lang="en-US" dirty="0"/>
            </a:br>
            <a:endParaRPr lang="en-US" dirty="0"/>
          </a:p>
          <a:p>
            <a:pPr marL="290513" indent="-285750"/>
            <a:endParaRPr lang="en-US" b="1" dirty="0"/>
          </a:p>
          <a:p>
            <a:pPr marL="4763" indent="0">
              <a:buNone/>
            </a:pPr>
            <a:r>
              <a:rPr lang="en-US" dirty="0"/>
              <a:t> </a:t>
            </a:r>
          </a:p>
          <a:p>
            <a:pPr marL="290513" indent="-285750"/>
            <a:endParaRPr lang="en-US" dirty="0"/>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23</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883712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9AE8-0E1B-2740-A95B-81DDAC2FCFA7}"/>
              </a:ext>
            </a:extLst>
          </p:cNvPr>
          <p:cNvSpPr>
            <a:spLocks noGrp="1"/>
          </p:cNvSpPr>
          <p:nvPr>
            <p:ph type="title"/>
          </p:nvPr>
        </p:nvSpPr>
        <p:spPr/>
        <p:txBody>
          <a:bodyPr/>
          <a:lstStyle/>
          <a:p>
            <a:r>
              <a:rPr lang="en-US" dirty="0"/>
              <a:t>Dataset-JSON Document Structure</a:t>
            </a:r>
          </a:p>
        </p:txBody>
      </p:sp>
      <p:sp>
        <p:nvSpPr>
          <p:cNvPr id="3" name="Content Placeholder 2">
            <a:extLst>
              <a:ext uri="{FF2B5EF4-FFF2-40B4-BE49-F238E27FC236}">
                <a16:creationId xmlns:a16="http://schemas.microsoft.com/office/drawing/2014/main" id="{8A19AC96-36D4-5E48-A3EC-AAD817F3E0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95482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Dataset-JSON Document Structure</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1111250"/>
            <a:ext cx="8064121" cy="3521473"/>
          </a:xfrm>
        </p:spPr>
        <p:txBody>
          <a:bodyPr>
            <a:normAutofit/>
          </a:bodyPr>
          <a:lstStyle/>
          <a:p>
            <a:pPr marL="290513" indent="-285750"/>
            <a:r>
              <a:rPr lang="en-US" dirty="0"/>
              <a:t>Dataset-JSON was adapted from the Dataset-XML specification, but uses JSON format instead of XML</a:t>
            </a:r>
          </a:p>
          <a:p>
            <a:pPr marL="290513" indent="-285750"/>
            <a:r>
              <a:rPr lang="en-US" dirty="0"/>
              <a:t>Specification: </a:t>
            </a:r>
            <a:r>
              <a:rPr lang="en-US" dirty="0">
                <a:hlinkClick r:id="rId2"/>
              </a:rPr>
              <a:t>https://wiki.cdisc.org/display/ODM2/Dataset-JSON</a:t>
            </a:r>
            <a:endParaRPr lang="en-US" dirty="0"/>
          </a:p>
          <a:p>
            <a:pPr marL="290513" indent="-285750"/>
            <a:r>
              <a:rPr lang="en-US" dirty="0"/>
              <a:t>GitHub repository with JSON Schema and examples:</a:t>
            </a:r>
            <a:br>
              <a:rPr lang="en-US" dirty="0"/>
            </a:br>
            <a:r>
              <a:rPr lang="en-US" dirty="0">
                <a:hlinkClick r:id="rId3"/>
              </a:rPr>
              <a:t>https://github.com/cdisc-org/DataExchange-DatasetJson</a:t>
            </a:r>
            <a:endParaRPr lang="en-US" dirty="0"/>
          </a:p>
          <a:p>
            <a:pPr marL="290513" indent="-285750"/>
            <a:endParaRPr lang="en-US" dirty="0"/>
          </a:p>
          <a:p>
            <a:pPr marL="290513" indent="-285750"/>
            <a:r>
              <a:rPr lang="en-US" dirty="0"/>
              <a:t>Each Dataset-JSON file is connected with a Define-XML file, containing </a:t>
            </a:r>
            <a:r>
              <a:rPr lang="en-US" b="1" dirty="0"/>
              <a:t>detailed</a:t>
            </a:r>
            <a:r>
              <a:rPr lang="en-US" dirty="0"/>
              <a:t> information about the metadata</a:t>
            </a:r>
          </a:p>
          <a:p>
            <a:pPr marL="290513" indent="-285750"/>
            <a:r>
              <a:rPr lang="en-US" dirty="0"/>
              <a:t>Each Dataset-JSON files contains </a:t>
            </a:r>
            <a:r>
              <a:rPr lang="en-US" b="1" dirty="0"/>
              <a:t>basic</a:t>
            </a:r>
            <a:r>
              <a:rPr lang="en-US" dirty="0"/>
              <a:t> information about dataset variables, so that it is possible to have a simple view of the contents of a dataset without the need of a Define-XML document</a:t>
            </a:r>
          </a:p>
          <a:p>
            <a:pPr marL="290513" indent="-285750"/>
            <a:endParaRPr lang="en-US" dirty="0"/>
          </a:p>
          <a:p>
            <a:pPr marL="290513" indent="-285750"/>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25</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25772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Dataset-JSON Document Structure</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806336"/>
            <a:ext cx="8064121" cy="3826388"/>
          </a:xfrm>
        </p:spPr>
        <p:txBody>
          <a:bodyPr>
            <a:normAutofit/>
          </a:bodyPr>
          <a:lstStyle/>
          <a:p>
            <a:pPr marL="290513" indent="-285750"/>
            <a:r>
              <a:rPr lang="en-US" dirty="0"/>
              <a:t>At the top level of the Dataset-JSON object, there are one of two optional attributes: clinicalData, referenceData. </a:t>
            </a:r>
          </a:p>
          <a:p>
            <a:pPr marL="290513" indent="-285750"/>
            <a:r>
              <a:rPr lang="en-US" dirty="0"/>
              <a:t>Subject data is stored in clinicalData and non-subject data is stored in referenceData.</a:t>
            </a:r>
          </a:p>
          <a:p>
            <a:pPr marL="290513" indent="-285750"/>
            <a:endParaRPr lang="en-US" dirty="0"/>
          </a:p>
          <a:p>
            <a:pPr marL="290513" indent="-285750"/>
            <a:endParaRPr lang="en-US" dirty="0"/>
          </a:p>
          <a:p>
            <a:pPr marL="290513" indent="-285750"/>
            <a:endParaRPr lang="en-US" dirty="0"/>
          </a:p>
          <a:p>
            <a:pPr marL="290513" indent="-285750"/>
            <a:endParaRPr lang="en-US" dirty="0"/>
          </a:p>
          <a:p>
            <a:pPr marL="290513" indent="-285750"/>
            <a:endParaRPr lang="en-US" dirty="0"/>
          </a:p>
          <a:p>
            <a:pPr marL="290513" indent="-285750"/>
            <a:endParaRPr lang="en-US" dirty="0"/>
          </a:p>
          <a:p>
            <a:pPr marL="290513" indent="-285750"/>
            <a:r>
              <a:rPr lang="en-US" b="1" dirty="0"/>
              <a:t>studyOID</a:t>
            </a:r>
            <a:r>
              <a:rPr lang="en-US" dirty="0"/>
              <a:t> and </a:t>
            </a:r>
            <a:r>
              <a:rPr lang="en-US" b="1" dirty="0"/>
              <a:t>metaDataVersionOID</a:t>
            </a:r>
            <a:r>
              <a:rPr lang="en-US" dirty="0"/>
              <a:t> must match corresponding values in Define-XML</a:t>
            </a:r>
          </a:p>
          <a:p>
            <a:pPr marL="290513" indent="-285750"/>
            <a:endParaRPr lang="en-US" dirty="0"/>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26</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9" name="Picture 8">
            <a:extLst>
              <a:ext uri="{FF2B5EF4-FFF2-40B4-BE49-F238E27FC236}">
                <a16:creationId xmlns:a16="http://schemas.microsoft.com/office/drawing/2014/main" id="{CB5A579B-90EE-7D4D-3006-573F6890160D}"/>
              </a:ext>
            </a:extLst>
          </p:cNvPr>
          <p:cNvPicPr>
            <a:picLocks noChangeAspect="1"/>
          </p:cNvPicPr>
          <p:nvPr/>
        </p:nvPicPr>
        <p:blipFill>
          <a:blip r:embed="rId2"/>
          <a:stretch>
            <a:fillRect/>
          </a:stretch>
        </p:blipFill>
        <p:spPr>
          <a:xfrm>
            <a:off x="165280" y="1937576"/>
            <a:ext cx="4365989" cy="2002354"/>
          </a:xfrm>
          <a:prstGeom prst="rect">
            <a:avLst/>
          </a:prstGeom>
        </p:spPr>
      </p:pic>
      <p:pic>
        <p:nvPicPr>
          <p:cNvPr id="11" name="Picture 10">
            <a:extLst>
              <a:ext uri="{FF2B5EF4-FFF2-40B4-BE49-F238E27FC236}">
                <a16:creationId xmlns:a16="http://schemas.microsoft.com/office/drawing/2014/main" id="{FE07A3CE-50C7-F85E-19A2-3BC03454DA7D}"/>
              </a:ext>
            </a:extLst>
          </p:cNvPr>
          <p:cNvPicPr>
            <a:picLocks noChangeAspect="1"/>
          </p:cNvPicPr>
          <p:nvPr/>
        </p:nvPicPr>
        <p:blipFill>
          <a:blip r:embed="rId3"/>
          <a:stretch>
            <a:fillRect/>
          </a:stretch>
        </p:blipFill>
        <p:spPr>
          <a:xfrm>
            <a:off x="4590317" y="1942093"/>
            <a:ext cx="4469154" cy="1997902"/>
          </a:xfrm>
          <a:prstGeom prst="rect">
            <a:avLst/>
          </a:prstGeom>
        </p:spPr>
      </p:pic>
    </p:spTree>
    <p:extLst>
      <p:ext uri="{BB962C8B-B14F-4D97-AF65-F5344CB8AC3E}">
        <p14:creationId xmlns:p14="http://schemas.microsoft.com/office/powerpoint/2010/main" val="1220532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Dataset-JSON Document Structure</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4330031" y="964276"/>
            <a:ext cx="4534190" cy="3208713"/>
          </a:xfrm>
        </p:spPr>
        <p:txBody>
          <a:bodyPr>
            <a:normAutofit/>
          </a:bodyPr>
          <a:lstStyle/>
          <a:p>
            <a:pPr marL="290513" indent="-285750"/>
            <a:r>
              <a:rPr lang="en-US" b="1" dirty="0"/>
              <a:t>itemGroupData</a:t>
            </a:r>
            <a:r>
              <a:rPr lang="en-US" dirty="0"/>
              <a:t> is an object with attributes corresponding to individual datasets. </a:t>
            </a:r>
          </a:p>
          <a:p>
            <a:pPr marL="290513" indent="-285750"/>
            <a:r>
              <a:rPr lang="en-US" dirty="0"/>
              <a:t>The attribute name (IG.DM) is the OID of a described dataset, which must be the same as OID of the corresponding itemGroup in the Define-XML file</a:t>
            </a:r>
          </a:p>
          <a:p>
            <a:pPr marL="290513" indent="-285750"/>
            <a:r>
              <a:rPr lang="en-US" b="1" dirty="0"/>
              <a:t>records</a:t>
            </a:r>
            <a:r>
              <a:rPr lang="en-US" dirty="0"/>
              <a:t>, </a:t>
            </a:r>
            <a:r>
              <a:rPr lang="en-US" b="1" dirty="0"/>
              <a:t>name</a:t>
            </a:r>
            <a:r>
              <a:rPr lang="en-US" dirty="0"/>
              <a:t>, </a:t>
            </a:r>
            <a:r>
              <a:rPr lang="en-US" b="1" dirty="0"/>
              <a:t>label</a:t>
            </a:r>
            <a:r>
              <a:rPr lang="en-US" dirty="0"/>
              <a:t>: </a:t>
            </a:r>
            <a:br>
              <a:rPr lang="en-US" dirty="0"/>
            </a:br>
            <a:r>
              <a:rPr lang="en-US" dirty="0"/>
              <a:t>basic dataset information</a:t>
            </a:r>
          </a:p>
          <a:p>
            <a:pPr marL="290513" indent="-285750"/>
            <a:r>
              <a:rPr lang="en-US" b="1" dirty="0"/>
              <a:t>items</a:t>
            </a:r>
            <a:r>
              <a:rPr lang="en-US" dirty="0"/>
              <a:t> - basic information about variables</a:t>
            </a:r>
          </a:p>
          <a:p>
            <a:pPr marL="290513" indent="-285750"/>
            <a:r>
              <a:rPr lang="en-US" b="1" dirty="0"/>
              <a:t>itemData</a:t>
            </a:r>
            <a:r>
              <a:rPr lang="en-US" dirty="0"/>
              <a:t> - dataset data</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27</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7" name="Picture 6">
            <a:extLst>
              <a:ext uri="{FF2B5EF4-FFF2-40B4-BE49-F238E27FC236}">
                <a16:creationId xmlns:a16="http://schemas.microsoft.com/office/drawing/2014/main" id="{52E21285-3686-7BC3-2BC9-B2D3F5A46180}"/>
              </a:ext>
            </a:extLst>
          </p:cNvPr>
          <p:cNvPicPr>
            <a:picLocks noChangeAspect="1"/>
          </p:cNvPicPr>
          <p:nvPr/>
        </p:nvPicPr>
        <p:blipFill>
          <a:blip r:embed="rId2"/>
          <a:stretch>
            <a:fillRect/>
          </a:stretch>
        </p:blipFill>
        <p:spPr>
          <a:xfrm>
            <a:off x="622679" y="985860"/>
            <a:ext cx="3529931" cy="2834878"/>
          </a:xfrm>
          <a:prstGeom prst="rect">
            <a:avLst/>
          </a:prstGeom>
        </p:spPr>
      </p:pic>
    </p:spTree>
    <p:extLst>
      <p:ext uri="{BB962C8B-B14F-4D97-AF65-F5344CB8AC3E}">
        <p14:creationId xmlns:p14="http://schemas.microsoft.com/office/powerpoint/2010/main" val="481981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Dataset-JSON Document Structure</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4188049" y="964276"/>
            <a:ext cx="4676172" cy="3208713"/>
          </a:xfrm>
        </p:spPr>
        <p:txBody>
          <a:bodyPr>
            <a:normAutofit/>
          </a:bodyPr>
          <a:lstStyle/>
          <a:p>
            <a:pPr marL="290513" indent="-285750"/>
            <a:r>
              <a:rPr lang="en-US" b="1" i="0" dirty="0">
                <a:solidFill>
                  <a:srgbClr val="172B4D"/>
                </a:solidFill>
                <a:effectLst/>
                <a:latin typeface="-apple-system"/>
              </a:rPr>
              <a:t>items</a:t>
            </a:r>
            <a:r>
              <a:rPr lang="en-US" b="0" i="0" dirty="0">
                <a:solidFill>
                  <a:srgbClr val="172B4D"/>
                </a:solidFill>
                <a:effectLst/>
                <a:latin typeface="-apple-system"/>
              </a:rPr>
              <a:t> - array of basic information about dataset variables. </a:t>
            </a:r>
          </a:p>
          <a:p>
            <a:pPr marL="290513" indent="-285750"/>
            <a:r>
              <a:rPr lang="en-US" b="0" i="0" dirty="0">
                <a:solidFill>
                  <a:srgbClr val="172B4D"/>
                </a:solidFill>
                <a:effectLst/>
                <a:latin typeface="-apple-system"/>
              </a:rPr>
              <a:t>The </a:t>
            </a:r>
            <a:r>
              <a:rPr lang="en-US" b="1" i="0" dirty="0">
                <a:solidFill>
                  <a:srgbClr val="172B4D"/>
                </a:solidFill>
                <a:effectLst/>
                <a:latin typeface="-apple-system"/>
              </a:rPr>
              <a:t>order of elements </a:t>
            </a:r>
            <a:r>
              <a:rPr lang="en-US" b="0" i="0" dirty="0">
                <a:solidFill>
                  <a:srgbClr val="172B4D"/>
                </a:solidFill>
                <a:effectLst/>
                <a:latin typeface="-apple-system"/>
              </a:rPr>
              <a:t>in the array must be the same as the </a:t>
            </a:r>
            <a:r>
              <a:rPr lang="en-US" b="1" i="0" dirty="0">
                <a:solidFill>
                  <a:srgbClr val="172B4D"/>
                </a:solidFill>
                <a:effectLst/>
                <a:latin typeface="-apple-system"/>
              </a:rPr>
              <a:t>order of variables </a:t>
            </a:r>
            <a:r>
              <a:rPr lang="en-US" b="0" i="0" dirty="0">
                <a:solidFill>
                  <a:srgbClr val="172B4D"/>
                </a:solidFill>
                <a:effectLst/>
                <a:latin typeface="-apple-system"/>
              </a:rPr>
              <a:t>in the described dataset. </a:t>
            </a:r>
          </a:p>
          <a:p>
            <a:pPr marL="290513" indent="-285750"/>
            <a:r>
              <a:rPr lang="en-US" b="0" i="0" dirty="0">
                <a:solidFill>
                  <a:srgbClr val="172B4D"/>
                </a:solidFill>
                <a:effectLst/>
                <a:latin typeface="-apple-system"/>
              </a:rPr>
              <a:t>The first element always describes the Record Identifier (</a:t>
            </a:r>
            <a:r>
              <a:rPr lang="en-US" b="1" i="0" dirty="0">
                <a:solidFill>
                  <a:srgbClr val="172B4D"/>
                </a:solidFill>
                <a:effectLst/>
                <a:latin typeface="-apple-system"/>
              </a:rPr>
              <a:t>ITEMGROUPDATASEQ</a:t>
            </a:r>
            <a:r>
              <a:rPr lang="en-US" b="0" i="0" dirty="0">
                <a:solidFill>
                  <a:srgbClr val="172B4D"/>
                </a:solidFill>
                <a:effectLst/>
                <a:latin typeface="-apple-system"/>
              </a:rPr>
              <a:t>)</a:t>
            </a: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28</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8" name="Picture 7">
            <a:extLst>
              <a:ext uri="{FF2B5EF4-FFF2-40B4-BE49-F238E27FC236}">
                <a16:creationId xmlns:a16="http://schemas.microsoft.com/office/drawing/2014/main" id="{9A94B54F-FEC9-40F9-67C5-4F12BDC44EB6}"/>
              </a:ext>
            </a:extLst>
          </p:cNvPr>
          <p:cNvPicPr>
            <a:picLocks noChangeAspect="1"/>
          </p:cNvPicPr>
          <p:nvPr/>
        </p:nvPicPr>
        <p:blipFill>
          <a:blip r:embed="rId3"/>
          <a:stretch>
            <a:fillRect/>
          </a:stretch>
        </p:blipFill>
        <p:spPr>
          <a:xfrm>
            <a:off x="663567" y="690463"/>
            <a:ext cx="3318288" cy="4350644"/>
          </a:xfrm>
          <a:prstGeom prst="rect">
            <a:avLst/>
          </a:prstGeom>
        </p:spPr>
      </p:pic>
    </p:spTree>
    <p:extLst>
      <p:ext uri="{BB962C8B-B14F-4D97-AF65-F5344CB8AC3E}">
        <p14:creationId xmlns:p14="http://schemas.microsoft.com/office/powerpoint/2010/main" val="3462494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Dataset-JSON Document Structure</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4188049" y="964276"/>
            <a:ext cx="4676172" cy="3513381"/>
          </a:xfrm>
        </p:spPr>
        <p:txBody>
          <a:bodyPr>
            <a:noAutofit/>
          </a:bodyPr>
          <a:lstStyle/>
          <a:p>
            <a:pPr marL="290513" indent="-285750"/>
            <a:r>
              <a:rPr lang="en-US" sz="1600" b="1" dirty="0"/>
              <a:t>OID</a:t>
            </a:r>
            <a:r>
              <a:rPr lang="en-US" sz="1600" dirty="0"/>
              <a:t> - OID of a variable (must correspond to the variable OID in the Define-XML file)</a:t>
            </a:r>
          </a:p>
          <a:p>
            <a:pPr marL="290513" indent="-285750"/>
            <a:r>
              <a:rPr lang="en-US" sz="1600" b="1" dirty="0"/>
              <a:t>name</a:t>
            </a:r>
            <a:r>
              <a:rPr lang="en-US" sz="1600" dirty="0"/>
              <a:t> - variable name</a:t>
            </a:r>
          </a:p>
          <a:p>
            <a:pPr marL="290513" indent="-285750"/>
            <a:r>
              <a:rPr lang="en-US" sz="1600" b="1" dirty="0"/>
              <a:t>label</a:t>
            </a:r>
            <a:r>
              <a:rPr lang="en-US" sz="1600" dirty="0"/>
              <a:t> - variable description</a:t>
            </a:r>
          </a:p>
          <a:p>
            <a:pPr marL="290513" indent="-285750"/>
            <a:r>
              <a:rPr lang="en-US" sz="1600" b="1" dirty="0"/>
              <a:t>type</a:t>
            </a:r>
            <a:r>
              <a:rPr lang="en-US" sz="1600" dirty="0"/>
              <a:t> - type of the variable. </a:t>
            </a:r>
            <a:br>
              <a:rPr lang="en-US" sz="1600" dirty="0"/>
            </a:br>
            <a:r>
              <a:rPr lang="en-US" sz="1600" dirty="0"/>
              <a:t>'string', 'integer', 'decimal', 'float', 'double', 'boolean'</a:t>
            </a:r>
          </a:p>
          <a:p>
            <a:pPr marL="290513" indent="-285750"/>
            <a:r>
              <a:rPr lang="en-US" sz="1600" b="1" dirty="0"/>
              <a:t>length</a:t>
            </a:r>
            <a:r>
              <a:rPr lang="en-US" sz="1600" dirty="0"/>
              <a:t> - variable length - most useful for the string type</a:t>
            </a:r>
          </a:p>
          <a:p>
            <a:pPr marL="4763" indent="0">
              <a:buNone/>
            </a:pPr>
            <a:r>
              <a:rPr lang="en-US" sz="1600" dirty="0"/>
              <a:t>The </a:t>
            </a:r>
            <a:r>
              <a:rPr lang="en-US" sz="1600" b="1" dirty="0"/>
              <a:t>length</a:t>
            </a:r>
            <a:r>
              <a:rPr lang="en-US" sz="1600" dirty="0"/>
              <a:t> attribute is optional</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29</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8" name="Picture 7">
            <a:extLst>
              <a:ext uri="{FF2B5EF4-FFF2-40B4-BE49-F238E27FC236}">
                <a16:creationId xmlns:a16="http://schemas.microsoft.com/office/drawing/2014/main" id="{9A94B54F-FEC9-40F9-67C5-4F12BDC44EB6}"/>
              </a:ext>
            </a:extLst>
          </p:cNvPr>
          <p:cNvPicPr>
            <a:picLocks noChangeAspect="1"/>
          </p:cNvPicPr>
          <p:nvPr/>
        </p:nvPicPr>
        <p:blipFill>
          <a:blip r:embed="rId3"/>
          <a:stretch>
            <a:fillRect/>
          </a:stretch>
        </p:blipFill>
        <p:spPr>
          <a:xfrm>
            <a:off x="663567" y="690463"/>
            <a:ext cx="3318288" cy="4350644"/>
          </a:xfrm>
          <a:prstGeom prst="rect">
            <a:avLst/>
          </a:prstGeom>
        </p:spPr>
      </p:pic>
    </p:spTree>
    <p:extLst>
      <p:ext uri="{BB962C8B-B14F-4D97-AF65-F5344CB8AC3E}">
        <p14:creationId xmlns:p14="http://schemas.microsoft.com/office/powerpoint/2010/main" val="343345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A879D90-4E5A-B24E-BCE1-A85BA18A722E}"/>
              </a:ext>
            </a:extLst>
          </p:cNvPr>
          <p:cNvSpPr>
            <a:spLocks noGrp="1"/>
          </p:cNvSpPr>
          <p:nvPr>
            <p:ph type="title"/>
          </p:nvPr>
        </p:nvSpPr>
        <p:spPr>
          <a:xfrm>
            <a:off x="2041864" y="273845"/>
            <a:ext cx="6644935" cy="1200113"/>
          </a:xfrm>
        </p:spPr>
        <p:txBody>
          <a:bodyPr/>
          <a:lstStyle/>
          <a:p>
            <a:r>
              <a:rPr lang="en-US" dirty="0"/>
              <a:t>Agenda</a:t>
            </a:r>
          </a:p>
        </p:txBody>
      </p:sp>
      <p:sp>
        <p:nvSpPr>
          <p:cNvPr id="8" name="Content Placeholder 7">
            <a:extLst>
              <a:ext uri="{FF2B5EF4-FFF2-40B4-BE49-F238E27FC236}">
                <a16:creationId xmlns:a16="http://schemas.microsoft.com/office/drawing/2014/main" id="{5B7D71CD-9C0C-FE4C-87FD-8BC3AEF85624}"/>
              </a:ext>
            </a:extLst>
          </p:cNvPr>
          <p:cNvSpPr>
            <a:spLocks noGrp="1"/>
          </p:cNvSpPr>
          <p:nvPr>
            <p:ph idx="1"/>
          </p:nvPr>
        </p:nvSpPr>
        <p:spPr>
          <a:xfrm>
            <a:off x="2041864" y="1644556"/>
            <a:ext cx="6644935" cy="2667445"/>
          </a:xfrm>
        </p:spPr>
        <p:txBody>
          <a:bodyPr>
            <a:normAutofit/>
          </a:bodyPr>
          <a:lstStyle/>
          <a:p>
            <a:r>
              <a:rPr lang="en-US" dirty="0"/>
              <a:t>Introduction</a:t>
            </a:r>
          </a:p>
          <a:p>
            <a:r>
              <a:rPr lang="en-US" dirty="0"/>
              <a:t>What is JSON</a:t>
            </a:r>
          </a:p>
          <a:p>
            <a:r>
              <a:rPr lang="en-US" dirty="0"/>
              <a:t>Dataset-JSON Document Structure</a:t>
            </a:r>
          </a:p>
          <a:p>
            <a:r>
              <a:rPr lang="en-US" dirty="0"/>
              <a:t>SAS and JSON</a:t>
            </a:r>
          </a:p>
          <a:p>
            <a:r>
              <a:rPr lang="en-US" dirty="0"/>
              <a:t>Writing Dataset-JSON with SAS</a:t>
            </a:r>
          </a:p>
          <a:p>
            <a:r>
              <a:rPr lang="en-US" dirty="0"/>
              <a:t>Reading Dataset-JSON with SAS</a:t>
            </a:r>
          </a:p>
          <a:p>
            <a:r>
              <a:rPr lang="en-US" dirty="0"/>
              <a:t>Conclusion</a:t>
            </a:r>
          </a:p>
          <a:p>
            <a:endParaRPr lang="en-US" dirty="0"/>
          </a:p>
        </p:txBody>
      </p:sp>
    </p:spTree>
    <p:extLst>
      <p:ext uri="{BB962C8B-B14F-4D97-AF65-F5344CB8AC3E}">
        <p14:creationId xmlns:p14="http://schemas.microsoft.com/office/powerpoint/2010/main" val="1129089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Dataset-JSON Document Structure</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1034243"/>
            <a:ext cx="8136857" cy="2319942"/>
          </a:xfrm>
        </p:spPr>
        <p:txBody>
          <a:bodyPr>
            <a:normAutofit/>
          </a:bodyPr>
          <a:lstStyle/>
          <a:p>
            <a:pPr marL="290513" indent="-285750"/>
            <a:r>
              <a:rPr lang="en-US" b="1" dirty="0"/>
              <a:t>itemData</a:t>
            </a:r>
            <a:r>
              <a:rPr lang="en-US" dirty="0"/>
              <a:t> is an array of records with variables values</a:t>
            </a:r>
          </a:p>
          <a:p>
            <a:pPr marL="290513" indent="-285750"/>
            <a:r>
              <a:rPr lang="en-US" dirty="0"/>
              <a:t>Each record itself is represented as an array of variables values</a:t>
            </a:r>
          </a:p>
          <a:p>
            <a:pPr marL="290513" indent="-285750"/>
            <a:r>
              <a:rPr lang="en-US" dirty="0"/>
              <a:t>The first value is a unique sequence number for each record in the dataset</a:t>
            </a:r>
          </a:p>
          <a:p>
            <a:pPr marL="290513" indent="-285750"/>
            <a:r>
              <a:rPr lang="en-US" dirty="0"/>
              <a:t>Missing values are represented by null in the case of numeric variables, and an empty string in case of character variables: </a:t>
            </a:r>
            <a:br>
              <a:rPr lang="en-US" dirty="0"/>
            </a:br>
            <a:br>
              <a:rPr lang="en-US" dirty="0"/>
            </a:br>
            <a:r>
              <a:rPr lang="en-US" dirty="0"/>
              <a:t>        </a:t>
            </a:r>
            <a:r>
              <a:rPr lang="en-US" dirty="0">
                <a:latin typeface="Courier New" panose="02070309020205020404" pitchFamily="49" charset="0"/>
                <a:cs typeface="Courier New" panose="02070309020205020404" pitchFamily="49" charset="0"/>
              </a:rPr>
              <a:t>[1, "MyStudy", "", "DM", null]</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30</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7" name="Picture 6">
            <a:extLst>
              <a:ext uri="{FF2B5EF4-FFF2-40B4-BE49-F238E27FC236}">
                <a16:creationId xmlns:a16="http://schemas.microsoft.com/office/drawing/2014/main" id="{02D756B0-DDA5-C880-E54E-3DC9FA7ABB9D}"/>
              </a:ext>
            </a:extLst>
          </p:cNvPr>
          <p:cNvPicPr>
            <a:picLocks noChangeAspect="1"/>
          </p:cNvPicPr>
          <p:nvPr/>
        </p:nvPicPr>
        <p:blipFill>
          <a:blip r:embed="rId3"/>
          <a:stretch>
            <a:fillRect/>
          </a:stretch>
        </p:blipFill>
        <p:spPr>
          <a:xfrm>
            <a:off x="489277" y="3220638"/>
            <a:ext cx="8623068" cy="1425417"/>
          </a:xfrm>
          <a:prstGeom prst="rect">
            <a:avLst/>
          </a:prstGeom>
        </p:spPr>
      </p:pic>
    </p:spTree>
    <p:extLst>
      <p:ext uri="{BB962C8B-B14F-4D97-AF65-F5344CB8AC3E}">
        <p14:creationId xmlns:p14="http://schemas.microsoft.com/office/powerpoint/2010/main" val="3325355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9AE8-0E1B-2740-A95B-81DDAC2FCFA7}"/>
              </a:ext>
            </a:extLst>
          </p:cNvPr>
          <p:cNvSpPr>
            <a:spLocks noGrp="1"/>
          </p:cNvSpPr>
          <p:nvPr>
            <p:ph type="title"/>
          </p:nvPr>
        </p:nvSpPr>
        <p:spPr/>
        <p:txBody>
          <a:bodyPr/>
          <a:lstStyle/>
          <a:p>
            <a:r>
              <a:rPr lang="en-US" dirty="0"/>
              <a:t>SAS and JSON</a:t>
            </a:r>
          </a:p>
        </p:txBody>
      </p:sp>
      <p:sp>
        <p:nvSpPr>
          <p:cNvPr id="3" name="Content Placeholder 2">
            <a:extLst>
              <a:ext uri="{FF2B5EF4-FFF2-40B4-BE49-F238E27FC236}">
                <a16:creationId xmlns:a16="http://schemas.microsoft.com/office/drawing/2014/main" id="{8A19AC96-36D4-5E48-A3EC-AAD817F3E0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86147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SAS and JSON</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752303"/>
            <a:ext cx="8136857" cy="3645130"/>
          </a:xfrm>
        </p:spPr>
        <p:txBody>
          <a:bodyPr>
            <a:normAutofit lnSpcReduction="10000"/>
          </a:bodyPr>
          <a:lstStyle/>
          <a:p>
            <a:pPr marL="290513" indent="-285750"/>
            <a:r>
              <a:rPr lang="en-US" dirty="0"/>
              <a:t>In previous papers I showed how to use PROC LUA and a JSON Lua library in SAS to process JSON files:</a:t>
            </a:r>
          </a:p>
          <a:p>
            <a:pPr marL="633413" lvl="1" indent="-285750"/>
            <a:r>
              <a:rPr lang="en-US" dirty="0"/>
              <a:t>Parsing JSON Files in SAS</a:t>
            </a:r>
            <a:r>
              <a:rPr lang="en-US" baseline="30000" dirty="0"/>
              <a:t>©</a:t>
            </a:r>
            <a:r>
              <a:rPr lang="en-US" dirty="0"/>
              <a:t> Using PROC LUA (PHUSE 2021)</a:t>
            </a:r>
          </a:p>
          <a:p>
            <a:pPr marL="633413" lvl="1" indent="-285750"/>
            <a:r>
              <a:rPr lang="en-US" dirty="0"/>
              <a:t>Extracting Data Standards Metadata and Controlled Terminology from the CDISC Library using SAS with PROC LUA (PharmaSUG 2021)</a:t>
            </a:r>
          </a:p>
          <a:p>
            <a:pPr marL="290513" indent="-285750"/>
            <a:r>
              <a:rPr lang="en-US" dirty="0"/>
              <a:t>The Lua JSON libraries are an efficient way to manage complex JSON files in SAS that are not too big</a:t>
            </a:r>
          </a:p>
          <a:p>
            <a:pPr marL="290513" indent="-285750"/>
            <a:r>
              <a:rPr lang="en-US" dirty="0"/>
              <a:t>Using SAS can cumbersome when dealing with complex JSON files as it requires the merging of many datasets and dealing with the management of JSON MAP files to correct decisions that the SAS JSON automapper makes in terms of variable types and variable lengths</a:t>
            </a:r>
          </a:p>
          <a:p>
            <a:pPr marL="290513" indent="-285750"/>
            <a:r>
              <a:rPr lang="en-US" dirty="0"/>
              <a:t>PROC LUA reads the entire JSON file into a Lua table that is kept in memory</a:t>
            </a:r>
          </a:p>
          <a:p>
            <a:pPr marL="290513" indent="-285750"/>
            <a:r>
              <a:rPr lang="en-US" dirty="0"/>
              <a:t>This works well with REST APIs and metadata tables but can lead to issues when working with very large datasets</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32</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727839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SAS and JSON</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872835"/>
            <a:ext cx="7668879" cy="3524597"/>
          </a:xfrm>
        </p:spPr>
        <p:txBody>
          <a:bodyPr>
            <a:normAutofit/>
          </a:bodyPr>
          <a:lstStyle/>
          <a:p>
            <a:pPr marL="290513" indent="-285750"/>
            <a:r>
              <a:rPr lang="en-US" dirty="0"/>
              <a:t>Since the Dataset-JSON format is simple and files might get very large I used native SAS</a:t>
            </a:r>
            <a:r>
              <a:rPr lang="en-US" baseline="30000" dirty="0"/>
              <a:t>©</a:t>
            </a:r>
            <a:r>
              <a:rPr lang="en-US" dirty="0"/>
              <a:t> technology for reading and writing Dataset-JSON files</a:t>
            </a:r>
          </a:p>
          <a:p>
            <a:pPr marL="290513" indent="-285750"/>
            <a:r>
              <a:rPr lang="en-US" dirty="0"/>
              <a:t>It was always possible to create output compliant with the JSON structure using SAS put statements or to parse JSON files in a data step</a:t>
            </a:r>
            <a:br>
              <a:rPr lang="en-US" dirty="0"/>
            </a:br>
            <a:r>
              <a:rPr lang="en-US" dirty="0"/>
              <a:t>--- </a:t>
            </a:r>
            <a:r>
              <a:rPr lang="en-US" i="1" dirty="0"/>
              <a:t>a very tedious process!</a:t>
            </a:r>
          </a:p>
          <a:p>
            <a:pPr marL="290513" indent="-285750"/>
            <a:r>
              <a:rPr lang="en-US" dirty="0"/>
              <a:t>Starting in SAS</a:t>
            </a:r>
            <a:r>
              <a:rPr lang="en-US" baseline="30000" dirty="0"/>
              <a:t>©</a:t>
            </a:r>
            <a:r>
              <a:rPr lang="en-US" dirty="0"/>
              <a:t> 9.4, you can use </a:t>
            </a:r>
            <a:r>
              <a:rPr lang="en-US" b="1" dirty="0"/>
              <a:t>PROC JSON to</a:t>
            </a:r>
            <a:r>
              <a:rPr lang="en-US" dirty="0"/>
              <a:t> write SAS data sets to JSON files</a:t>
            </a:r>
            <a:endParaRPr lang="en-US" b="1" dirty="0"/>
          </a:p>
          <a:p>
            <a:pPr marL="290513" indent="-285750"/>
            <a:r>
              <a:rPr lang="en-US" dirty="0"/>
              <a:t>Starting in SAS</a:t>
            </a:r>
            <a:r>
              <a:rPr lang="en-US" baseline="30000" dirty="0"/>
              <a:t>©</a:t>
            </a:r>
            <a:r>
              <a:rPr lang="en-US" dirty="0"/>
              <a:t> 9.4TS1M4, you can use the </a:t>
            </a:r>
            <a:r>
              <a:rPr lang="en-US" b="1" dirty="0"/>
              <a:t>JSON engine </a:t>
            </a:r>
            <a:r>
              <a:rPr lang="en-US" dirty="0"/>
              <a:t>to</a:t>
            </a:r>
            <a:r>
              <a:rPr lang="en-US" b="1" dirty="0"/>
              <a:t> </a:t>
            </a:r>
            <a:r>
              <a:rPr lang="en-US" dirty="0"/>
              <a:t>read JSON files into SAS data sets</a:t>
            </a:r>
            <a:endParaRPr lang="en-US" b="1" dirty="0"/>
          </a:p>
          <a:p>
            <a:pPr marL="290513" indent="-285750"/>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33</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1851818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9AE8-0E1B-2740-A95B-81DDAC2FCFA7}"/>
              </a:ext>
            </a:extLst>
          </p:cNvPr>
          <p:cNvSpPr>
            <a:spLocks noGrp="1"/>
          </p:cNvSpPr>
          <p:nvPr>
            <p:ph type="title"/>
          </p:nvPr>
        </p:nvSpPr>
        <p:spPr/>
        <p:txBody>
          <a:bodyPr/>
          <a:lstStyle/>
          <a:p>
            <a:r>
              <a:rPr lang="en-US" dirty="0"/>
              <a:t>Writing Dataset-JSON with SAS</a:t>
            </a:r>
          </a:p>
        </p:txBody>
      </p:sp>
      <p:sp>
        <p:nvSpPr>
          <p:cNvPr id="3" name="Content Placeholder 2">
            <a:extLst>
              <a:ext uri="{FF2B5EF4-FFF2-40B4-BE49-F238E27FC236}">
                <a16:creationId xmlns:a16="http://schemas.microsoft.com/office/drawing/2014/main" id="{8A19AC96-36D4-5E48-A3EC-AAD817F3E0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79265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964276"/>
            <a:ext cx="8115688" cy="3433156"/>
          </a:xfrm>
        </p:spPr>
        <p:txBody>
          <a:bodyPr>
            <a:normAutofit fontScale="92500" lnSpcReduction="10000"/>
          </a:bodyPr>
          <a:lstStyle/>
          <a:p>
            <a:pPr marL="290513" indent="-285750"/>
            <a:r>
              <a:rPr lang="en-US" dirty="0"/>
              <a:t>PROC JSON in SAS</a:t>
            </a:r>
            <a:r>
              <a:rPr lang="en-US" baseline="30000" dirty="0"/>
              <a:t>©</a:t>
            </a:r>
            <a:r>
              <a:rPr lang="en-US" dirty="0"/>
              <a:t> gives the user control over the JSON output:</a:t>
            </a:r>
          </a:p>
          <a:p>
            <a:pPr marL="633413" lvl="1" indent="-285750"/>
            <a:r>
              <a:rPr lang="en-US" sz="1600" dirty="0"/>
              <a:t>through the utilization of options</a:t>
            </a:r>
          </a:p>
          <a:p>
            <a:pPr marL="633413" lvl="1" indent="-285750"/>
            <a:r>
              <a:rPr lang="en-US" sz="1600" dirty="0"/>
              <a:t>through the ability to control containers (objects or arrays)</a:t>
            </a:r>
          </a:p>
          <a:p>
            <a:pPr marL="633413" lvl="1" indent="-285750"/>
            <a:r>
              <a:rPr lang="en-US" sz="1600" dirty="0"/>
              <a:t>by writing directly to the output file</a:t>
            </a:r>
          </a:p>
          <a:p>
            <a:pPr marL="633413" lvl="1" indent="-285750"/>
            <a:r>
              <a:rPr lang="en-US" sz="1600" dirty="0"/>
              <a:t>by choosing exactly what to include or not include in the resulting JSON file</a:t>
            </a:r>
          </a:p>
          <a:p>
            <a:pPr marL="4763" indent="0">
              <a:buNone/>
            </a:pPr>
            <a:endParaRPr lang="en-US" sz="2000" dirty="0"/>
          </a:p>
          <a:p>
            <a:pPr marL="0" indent="0">
              <a:buNone/>
            </a:pPr>
            <a:r>
              <a:rPr lang="en-US" sz="1700" b="1" i="0" u="none" strike="noStrike" baseline="0" dirty="0">
                <a:solidFill>
                  <a:srgbClr val="000000"/>
                </a:solidFill>
                <a:latin typeface="Courier New" panose="02070309020205020404" pitchFamily="49" charset="0"/>
              </a:rPr>
              <a:t>PROC JSON OUT=</a:t>
            </a:r>
            <a:r>
              <a:rPr lang="en-US" sz="1700" b="0" i="0" u="none" strike="noStrike" baseline="0" dirty="0">
                <a:solidFill>
                  <a:srgbClr val="000000"/>
                </a:solidFill>
                <a:latin typeface="Courier New" panose="02070309020205020404" pitchFamily="49" charset="0"/>
              </a:rPr>
              <a:t>fileref | "external-file" &lt;options&gt;; </a:t>
            </a:r>
          </a:p>
          <a:p>
            <a:pPr marL="0" indent="0">
              <a:buNone/>
            </a:pPr>
            <a:r>
              <a:rPr lang="en-US" sz="1700" b="1" i="0" u="none" strike="noStrike" baseline="0" dirty="0">
                <a:solidFill>
                  <a:srgbClr val="000000"/>
                </a:solidFill>
                <a:latin typeface="Courier New" panose="02070309020205020404" pitchFamily="49" charset="0"/>
              </a:rPr>
              <a:t>  EXPORT </a:t>
            </a:r>
            <a:r>
              <a:rPr lang="en-US" sz="1700" b="0" i="0" u="none" strike="noStrike" baseline="0" dirty="0">
                <a:solidFill>
                  <a:srgbClr val="000000"/>
                </a:solidFill>
                <a:latin typeface="Courier New" panose="02070309020205020404" pitchFamily="49" charset="0"/>
              </a:rPr>
              <a:t>&lt;libref.&gt;SAS-data-set &lt;(data-set-options)&gt; &lt;/options&gt;; </a:t>
            </a:r>
          </a:p>
          <a:p>
            <a:pPr marL="0" indent="0">
              <a:buNone/>
            </a:pPr>
            <a:r>
              <a:rPr lang="en-US" sz="1700" b="1" i="0" u="none" strike="noStrike" baseline="0" dirty="0">
                <a:solidFill>
                  <a:srgbClr val="000000"/>
                </a:solidFill>
                <a:latin typeface="Courier New" panose="02070309020205020404" pitchFamily="49" charset="0"/>
              </a:rPr>
              <a:t>  WRITE</a:t>
            </a:r>
            <a:r>
              <a:rPr lang="en-US" sz="1700" b="0" i="0" u="none" strike="noStrike" baseline="0" dirty="0">
                <a:solidFill>
                  <a:srgbClr val="000000"/>
                </a:solidFill>
                <a:latin typeface="Courier New" panose="02070309020205020404" pitchFamily="49" charset="0"/>
              </a:rPr>
              <a:t> </a:t>
            </a:r>
            <a:r>
              <a:rPr lang="en-US" sz="1700" b="1" i="0" u="none" strike="noStrike" baseline="0" dirty="0">
                <a:solidFill>
                  <a:srgbClr val="000000"/>
                </a:solidFill>
                <a:latin typeface="Courier New" panose="02070309020205020404" pitchFamily="49" charset="0"/>
              </a:rPr>
              <a:t>VALUES</a:t>
            </a:r>
            <a:r>
              <a:rPr lang="en-US" sz="1700" b="0" i="0" u="none" strike="noStrike" baseline="0" dirty="0">
                <a:solidFill>
                  <a:srgbClr val="000000"/>
                </a:solidFill>
                <a:latin typeface="Courier New" panose="02070309020205020404" pitchFamily="49" charset="0"/>
              </a:rPr>
              <a:t> value(s) &lt;/options&gt;; </a:t>
            </a:r>
          </a:p>
          <a:p>
            <a:pPr marL="0" indent="0">
              <a:buNone/>
            </a:pPr>
            <a:r>
              <a:rPr lang="en-US" sz="1700" b="1" i="0" u="none" strike="noStrike" baseline="0" dirty="0">
                <a:solidFill>
                  <a:srgbClr val="000000"/>
                </a:solidFill>
                <a:latin typeface="Courier New" panose="02070309020205020404" pitchFamily="49" charset="0"/>
              </a:rPr>
              <a:t>  WRITE</a:t>
            </a:r>
            <a:r>
              <a:rPr lang="en-US" sz="1700" b="0" i="0" u="none" strike="noStrike" baseline="0" dirty="0">
                <a:solidFill>
                  <a:srgbClr val="000000"/>
                </a:solidFill>
                <a:latin typeface="Courier New" panose="02070309020205020404" pitchFamily="49" charset="0"/>
              </a:rPr>
              <a:t> </a:t>
            </a:r>
            <a:r>
              <a:rPr lang="en-US" sz="1700" b="1" i="0" u="none" strike="noStrike" baseline="0" dirty="0">
                <a:solidFill>
                  <a:srgbClr val="000000"/>
                </a:solidFill>
                <a:latin typeface="Courier New" panose="02070309020205020404" pitchFamily="49" charset="0"/>
              </a:rPr>
              <a:t>OPEN</a:t>
            </a:r>
            <a:r>
              <a:rPr lang="en-US" sz="1700" b="0" i="0" u="none" strike="noStrike" baseline="0" dirty="0">
                <a:solidFill>
                  <a:srgbClr val="000000"/>
                </a:solidFill>
                <a:latin typeface="Courier New" panose="02070309020205020404" pitchFamily="49" charset="0"/>
              </a:rPr>
              <a:t> type; </a:t>
            </a:r>
          </a:p>
          <a:p>
            <a:pPr marL="0" indent="0">
              <a:buNone/>
            </a:pPr>
            <a:r>
              <a:rPr lang="en-US" sz="1700" b="1" i="0" u="none" strike="noStrike" baseline="0" dirty="0">
                <a:solidFill>
                  <a:srgbClr val="000000"/>
                </a:solidFill>
                <a:latin typeface="Courier New" panose="02070309020205020404" pitchFamily="49" charset="0"/>
              </a:rPr>
              <a:t>  WRITE</a:t>
            </a:r>
            <a:r>
              <a:rPr lang="en-US" sz="1700" b="0" i="0" u="none" strike="noStrike" baseline="0" dirty="0">
                <a:solidFill>
                  <a:srgbClr val="000000"/>
                </a:solidFill>
                <a:latin typeface="Courier New" panose="02070309020205020404" pitchFamily="49" charset="0"/>
              </a:rPr>
              <a:t> </a:t>
            </a:r>
            <a:r>
              <a:rPr lang="en-US" sz="1700" b="1" i="0" u="none" strike="noStrike" baseline="0" dirty="0">
                <a:solidFill>
                  <a:srgbClr val="000000"/>
                </a:solidFill>
                <a:latin typeface="Courier New" panose="02070309020205020404" pitchFamily="49" charset="0"/>
              </a:rPr>
              <a:t>CLOSE</a:t>
            </a:r>
            <a:r>
              <a:rPr lang="en-US" sz="1700" b="0" i="0" u="none" strike="noStrike" baseline="0" dirty="0">
                <a:solidFill>
                  <a:srgbClr val="000000"/>
                </a:solidFill>
                <a:latin typeface="Courier New" panose="02070309020205020404" pitchFamily="49" charset="0"/>
              </a:rPr>
              <a:t>; </a:t>
            </a:r>
          </a:p>
          <a:p>
            <a:pPr marL="0" indent="0">
              <a:buNone/>
            </a:pPr>
            <a:r>
              <a:rPr lang="en-US" sz="1700" b="1" i="0" u="none" strike="noStrike" baseline="0" dirty="0">
                <a:solidFill>
                  <a:srgbClr val="000000"/>
                </a:solidFill>
                <a:latin typeface="Courier New" panose="02070309020205020404" pitchFamily="49" charset="0"/>
              </a:rPr>
              <a:t>RUN</a:t>
            </a:r>
            <a:r>
              <a:rPr lang="en-US" sz="1700" b="0" i="0" u="none" strike="noStrike" baseline="0" dirty="0">
                <a:solidFill>
                  <a:srgbClr val="000000"/>
                </a:solidFill>
                <a:latin typeface="Courier New" panose="02070309020205020404" pitchFamily="49" charset="0"/>
              </a:rPr>
              <a:t>;</a:t>
            </a:r>
            <a:endParaRPr lang="en-US" sz="1700"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35</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891406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855172"/>
            <a:ext cx="7782792" cy="3812424"/>
          </a:xfrm>
        </p:spPr>
        <p:txBody>
          <a:bodyPr>
            <a:normAutofit/>
          </a:bodyPr>
          <a:lstStyle/>
          <a:p>
            <a:pPr marL="4763" indent="0">
              <a:buNone/>
            </a:pPr>
            <a:r>
              <a:rPr lang="en-US" dirty="0"/>
              <a:t>PROC JSON options (I used the </a:t>
            </a:r>
            <a:r>
              <a:rPr lang="en-US" u="sng" dirty="0"/>
              <a:t>underlined</a:t>
            </a:r>
            <a:r>
              <a:rPr lang="en-US" dirty="0"/>
              <a:t>)</a:t>
            </a:r>
          </a:p>
          <a:p>
            <a:pPr marL="290513" indent="-285750"/>
            <a:r>
              <a:rPr lang="en-US" sz="1600" b="1" dirty="0"/>
              <a:t>PRETTY</a:t>
            </a:r>
            <a:r>
              <a:rPr lang="en-US" sz="1600" dirty="0"/>
              <a:t>  | </a:t>
            </a:r>
            <a:r>
              <a:rPr lang="en-US" sz="1600" b="1" u="sng" dirty="0"/>
              <a:t>NOPRETTY</a:t>
            </a:r>
            <a:r>
              <a:rPr lang="en-US" sz="1600" dirty="0"/>
              <a:t> - how to format the JSON output</a:t>
            </a:r>
          </a:p>
          <a:p>
            <a:pPr marL="290513" indent="-285750"/>
            <a:r>
              <a:rPr lang="en-US" sz="1600" b="1" dirty="0"/>
              <a:t>FMTxxx </a:t>
            </a:r>
            <a:r>
              <a:rPr lang="en-US" sz="1600" dirty="0"/>
              <a:t>|</a:t>
            </a:r>
            <a:r>
              <a:rPr lang="en-US" sz="1600" b="1" dirty="0"/>
              <a:t> </a:t>
            </a:r>
            <a:r>
              <a:rPr lang="en-US" sz="1600" b="1" u="sng" dirty="0"/>
              <a:t>NOFMTxxx</a:t>
            </a:r>
            <a:r>
              <a:rPr lang="en-US" sz="1600" b="1" dirty="0"/>
              <a:t> </a:t>
            </a:r>
            <a:r>
              <a:rPr lang="en-US" sz="1600" dirty="0"/>
              <a:t>- whether to apply a character, numeric or date/time SAS format to the resulting output if a such a SAS format is associated with a SAS data set variable</a:t>
            </a:r>
          </a:p>
          <a:p>
            <a:pPr marL="290513" indent="-285750"/>
            <a:r>
              <a:rPr lang="en-US" sz="1600" b="1" u="sng" dirty="0"/>
              <a:t>KEYS</a:t>
            </a:r>
            <a:r>
              <a:rPr lang="en-US" sz="1600" dirty="0"/>
              <a:t> | </a:t>
            </a:r>
            <a:r>
              <a:rPr lang="en-US" sz="1600" b="1" u="sng" dirty="0"/>
              <a:t>NOKEYS</a:t>
            </a:r>
            <a:r>
              <a:rPr lang="en-US" sz="1600" dirty="0"/>
              <a:t> - whether exported observations are written as JSON objects or as JSON arrays</a:t>
            </a:r>
          </a:p>
          <a:p>
            <a:pPr marL="290513" indent="-285750"/>
            <a:r>
              <a:rPr lang="en-US" sz="1600" b="1" dirty="0"/>
              <a:t>SASTAGS</a:t>
            </a:r>
            <a:r>
              <a:rPr lang="en-US" sz="1600" dirty="0"/>
              <a:t>  | </a:t>
            </a:r>
            <a:r>
              <a:rPr lang="en-US" sz="1600" b="1" u="sng" dirty="0"/>
              <a:t>NOSASTAGS</a:t>
            </a:r>
            <a:r>
              <a:rPr lang="en-US" sz="1600" dirty="0"/>
              <a:t>  - include or suppress SAS metadata</a:t>
            </a:r>
          </a:p>
          <a:p>
            <a:pPr marL="290513" indent="-285750"/>
            <a:r>
              <a:rPr lang="en-US" sz="1600" b="1" u="sng" dirty="0"/>
              <a:t>SCAN</a:t>
            </a:r>
            <a:r>
              <a:rPr lang="en-US" sz="1600" dirty="0"/>
              <a:t> | </a:t>
            </a:r>
            <a:r>
              <a:rPr lang="en-US" sz="1600" b="1" dirty="0"/>
              <a:t>NOSCAN</a:t>
            </a:r>
            <a:r>
              <a:rPr lang="en-US" sz="1600" dirty="0"/>
              <a:t> - scans and encodes input strings to ensure that only characters that are acceptable are exported to the JSON output file</a:t>
            </a:r>
          </a:p>
          <a:p>
            <a:pPr marL="290513" indent="-285750"/>
            <a:r>
              <a:rPr lang="en-US" sz="1600" b="1" u="sng" dirty="0"/>
              <a:t>TRIMBLANKS</a:t>
            </a:r>
            <a:r>
              <a:rPr lang="en-US" sz="1600" dirty="0"/>
              <a:t> | </a:t>
            </a:r>
            <a:r>
              <a:rPr lang="en-US" sz="1600" b="1" dirty="0"/>
              <a:t>NOTRIMBLANKS</a:t>
            </a:r>
            <a:r>
              <a:rPr lang="en-US" sz="1600" dirty="0"/>
              <a:t> - remove or retain trailing blanks from the end of character data in the JSON OUTPUT</a:t>
            </a:r>
          </a:p>
          <a:p>
            <a:pPr marL="290513" indent="-285750"/>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36</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2163388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964276"/>
            <a:ext cx="8115688" cy="3433156"/>
          </a:xfrm>
        </p:spPr>
        <p:txBody>
          <a:bodyPr>
            <a:normAutofit/>
          </a:bodyPr>
          <a:lstStyle/>
          <a:p>
            <a:pPr marL="290513" indent="-285750"/>
            <a:r>
              <a:rPr lang="en-US" dirty="0"/>
              <a:t>The </a:t>
            </a:r>
            <a:r>
              <a:rPr lang="en-US" b="1" dirty="0"/>
              <a:t>EXPORT</a:t>
            </a:r>
            <a:r>
              <a:rPr lang="en-US" dirty="0"/>
              <a:t> statement </a:t>
            </a:r>
          </a:p>
          <a:p>
            <a:pPr marL="633413" lvl="1" indent="-285750"/>
            <a:r>
              <a:rPr lang="en-US" dirty="0"/>
              <a:t>identifies the SAS data set to be exported</a:t>
            </a:r>
          </a:p>
          <a:p>
            <a:pPr marL="633413" lvl="1" indent="-285750"/>
            <a:r>
              <a:rPr lang="en-US" dirty="0"/>
              <a:t>allows to  control the resulting output by using options that are specific to PROC JSON</a:t>
            </a:r>
          </a:p>
          <a:p>
            <a:pPr marL="633413" lvl="1" indent="-285750"/>
            <a:r>
              <a:rPr lang="en-US" dirty="0"/>
              <a:t>Allows to control SAS data set options that are applied to the input SAS data set.</a:t>
            </a:r>
          </a:p>
          <a:p>
            <a:pPr marL="290513" indent="-285750"/>
            <a:r>
              <a:rPr lang="en-US" dirty="0"/>
              <a:t>Same options as on the previous slide (except PRETTY / NOPRETTY)</a:t>
            </a:r>
          </a:p>
          <a:p>
            <a:pPr marL="290513" indent="-285750"/>
            <a:r>
              <a:rPr lang="en-US" dirty="0"/>
              <a:t>If the EXPORT statement is the first statement after the PROC JSON statement, the top-level container is a JSON </a:t>
            </a:r>
            <a:r>
              <a:rPr lang="en-US" b="1" dirty="0"/>
              <a:t>object</a:t>
            </a:r>
          </a:p>
          <a:p>
            <a:pPr marL="290513" indent="-285750"/>
            <a:r>
              <a:rPr lang="en-US" dirty="0"/>
              <a:t>if the NOSASTAGS option is specified in either the PROC JSON or the EXPORT statement, the top-level container is a JSON </a:t>
            </a:r>
            <a:r>
              <a:rPr lang="en-US" b="1" dirty="0"/>
              <a:t>array</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37</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2910434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964276"/>
            <a:ext cx="8115688" cy="3433156"/>
          </a:xfrm>
        </p:spPr>
        <p:txBody>
          <a:bodyPr>
            <a:normAutofit/>
          </a:bodyPr>
          <a:lstStyle/>
          <a:p>
            <a:pPr marL="290513" indent="-285750"/>
            <a:r>
              <a:rPr lang="en-US" dirty="0"/>
              <a:t>The </a:t>
            </a:r>
            <a:r>
              <a:rPr lang="en-US" b="1" dirty="0"/>
              <a:t>WRITE</a:t>
            </a:r>
            <a:r>
              <a:rPr lang="en-US" dirty="0"/>
              <a:t> statement allows the user to write one or more literal values to the JSON output file</a:t>
            </a:r>
          </a:p>
          <a:p>
            <a:pPr marL="290513" indent="-285750"/>
            <a:r>
              <a:rPr lang="en-US" dirty="0"/>
              <a:t>The value can be either a string, a number, a Boolean value (TRUE or FALSE), or NULL</a:t>
            </a:r>
          </a:p>
          <a:p>
            <a:pPr marL="290513" indent="-285750"/>
            <a:r>
              <a:rPr lang="en-US" dirty="0"/>
              <a:t>SCAN | NOSCAN and TRIMBLANKS | NOTRIMBLANKS can be specified</a:t>
            </a:r>
          </a:p>
          <a:p>
            <a:pPr marL="290513" indent="-285750"/>
            <a:r>
              <a:rPr lang="en-US" dirty="0"/>
              <a:t>The </a:t>
            </a:r>
            <a:r>
              <a:rPr lang="en-US" b="1" dirty="0"/>
              <a:t>WRITE OPEN</a:t>
            </a:r>
            <a:r>
              <a:rPr lang="en-US" dirty="0"/>
              <a:t> &lt;type&gt; and </a:t>
            </a:r>
            <a:r>
              <a:rPr lang="en-US" b="1" dirty="0"/>
              <a:t>WRITE CLOSE</a:t>
            </a:r>
            <a:r>
              <a:rPr lang="en-US" dirty="0"/>
              <a:t> statements allow the user to open, close, and nest containers</a:t>
            </a:r>
          </a:p>
          <a:p>
            <a:pPr marL="290513" indent="-285750"/>
            <a:r>
              <a:rPr lang="en-US" dirty="0"/>
              <a:t>&lt;type&gt; in the </a:t>
            </a:r>
            <a:r>
              <a:rPr lang="en-US" b="1" dirty="0"/>
              <a:t>WRITE OPEN</a:t>
            </a:r>
            <a:r>
              <a:rPr lang="en-US" dirty="0"/>
              <a:t> statement can be either </a:t>
            </a:r>
            <a:r>
              <a:rPr lang="en-US" b="1" dirty="0"/>
              <a:t>ARRAY</a:t>
            </a:r>
            <a:r>
              <a:rPr lang="en-US" dirty="0"/>
              <a:t> or </a:t>
            </a:r>
            <a:r>
              <a:rPr lang="en-US" b="1" dirty="0"/>
              <a:t>OBJECT</a:t>
            </a:r>
            <a:br>
              <a:rPr lang="en-US" dirty="0"/>
            </a:b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38</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14997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16017" y="773085"/>
            <a:ext cx="4127433" cy="3902824"/>
          </a:xfrm>
        </p:spPr>
        <p:txBody>
          <a:bodyPr>
            <a:noAutofit/>
          </a:bodyPr>
          <a:lstStyle/>
          <a:p>
            <a:pPr marL="0" indent="0">
              <a:buNone/>
            </a:pPr>
            <a:r>
              <a:rPr lang="en-US" sz="1100" b="1" dirty="0">
                <a:solidFill>
                  <a:srgbClr val="000080"/>
                </a:solidFill>
                <a:latin typeface="Courier New" panose="02070309020205020404" pitchFamily="49" charset="0"/>
                <a:cs typeface="Courier New" panose="02070309020205020404" pitchFamily="49" charset="0"/>
              </a:rPr>
              <a:t>PROC</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80"/>
                </a:solidFill>
                <a:latin typeface="Courier New" panose="02070309020205020404" pitchFamily="49" charset="0"/>
                <a:cs typeface="Courier New" panose="02070309020205020404" pitchFamily="49" charset="0"/>
              </a:rPr>
              <a:t>JSON</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OUT</a:t>
            </a:r>
            <a:r>
              <a:rPr lang="en-US" sz="1100" b="1" dirty="0">
                <a:solidFill>
                  <a:srgbClr val="000000"/>
                </a:solidFill>
                <a:latin typeface="Courier New" panose="02070309020205020404" pitchFamily="49" charset="0"/>
                <a:cs typeface="Courier New" panose="02070309020205020404" pitchFamily="49" charset="0"/>
              </a:rPr>
              <a:t>=jsonfout </a:t>
            </a:r>
            <a:r>
              <a:rPr lang="en-US" sz="1100" b="1" dirty="0">
                <a:solidFill>
                  <a:srgbClr val="0000FF"/>
                </a:solidFill>
                <a:latin typeface="Courier New" panose="02070309020205020404" pitchFamily="49" charset="0"/>
                <a:cs typeface="Courier New" panose="02070309020205020404" pitchFamily="49" charset="0"/>
              </a:rPr>
              <a:t>PRETTY</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OPEN</a:t>
            </a:r>
            <a:r>
              <a:rPr lang="en-US" sz="1100" b="1" dirty="0">
                <a:solidFill>
                  <a:srgbClr val="000000"/>
                </a:solidFill>
                <a:latin typeface="Courier New" panose="02070309020205020404" pitchFamily="49" charset="0"/>
                <a:cs typeface="Courier New" panose="02070309020205020404" pitchFamily="49" charset="0"/>
              </a:rPr>
              <a:t> OBJECT;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"clinicalData"</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OPEN</a:t>
            </a:r>
            <a:r>
              <a:rPr lang="en-US" sz="1100" b="1" dirty="0">
                <a:solidFill>
                  <a:srgbClr val="000000"/>
                </a:solidFill>
                <a:latin typeface="Courier New" panose="02070309020205020404" pitchFamily="49" charset="0"/>
                <a:cs typeface="Courier New" panose="02070309020205020404" pitchFamily="49" charset="0"/>
              </a:rPr>
              <a:t> OBJECT;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"studyOID"</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"&lt;study OID&gt;"</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"metaDataVersionOID"</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"&lt;MDV OID&gt;"</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"itemGroupData"</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OPEN</a:t>
            </a:r>
            <a:r>
              <a:rPr lang="en-US" sz="1100" b="1" dirty="0">
                <a:solidFill>
                  <a:srgbClr val="000000"/>
                </a:solidFill>
                <a:latin typeface="Courier New" panose="02070309020205020404" pitchFamily="49" charset="0"/>
                <a:cs typeface="Courier New" panose="02070309020205020404" pitchFamily="49" charset="0"/>
              </a:rPr>
              <a:t> OBJECT;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"IG.DM"</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OPEN</a:t>
            </a:r>
            <a:r>
              <a:rPr lang="en-US" sz="1100" b="1" dirty="0">
                <a:solidFill>
                  <a:srgbClr val="000000"/>
                </a:solidFill>
                <a:latin typeface="Courier New" panose="02070309020205020404" pitchFamily="49" charset="0"/>
                <a:cs typeface="Courier New" panose="02070309020205020404" pitchFamily="49" charset="0"/>
              </a:rPr>
              <a:t> OBJECT;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"records"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8080"/>
                </a:solidFill>
                <a:latin typeface="Courier New" panose="02070309020205020404" pitchFamily="49" charset="0"/>
                <a:cs typeface="Courier New" panose="02070309020205020404" pitchFamily="49" charset="0"/>
              </a:rPr>
              <a:t>18</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"name"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"DM"</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"label"</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"Demographics"</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"items"</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OPEN</a:t>
            </a:r>
            <a:r>
              <a:rPr lang="en-US" sz="1100" b="1" dirty="0">
                <a:solidFill>
                  <a:srgbClr val="000000"/>
                </a:solidFill>
                <a:latin typeface="Courier New" panose="02070309020205020404" pitchFamily="49" charset="0"/>
                <a:cs typeface="Courier New" panose="02070309020205020404" pitchFamily="49" charset="0"/>
              </a:rPr>
              <a:t> ARRAY; </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8000"/>
                </a:solidFill>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EXPORT work.column_metadata / KEYS;</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"itemData"</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OPEN</a:t>
            </a:r>
            <a:r>
              <a:rPr lang="en-US" sz="1100" b="1" dirty="0">
                <a:solidFill>
                  <a:srgbClr val="000000"/>
                </a:solidFill>
                <a:latin typeface="Courier New" panose="02070309020205020404" pitchFamily="49" charset="0"/>
                <a:cs typeface="Courier New" panose="02070309020205020404" pitchFamily="49" charset="0"/>
              </a:rPr>
              <a:t> ARRAY; </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8000"/>
                </a:solidFill>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EXPORT work.column_data / NOKEYS;</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80"/>
                </a:solidFill>
                <a:latin typeface="Courier New" panose="02070309020205020404" pitchFamily="49" charset="0"/>
                <a:cs typeface="Courier New" panose="02070309020205020404" pitchFamily="49" charset="0"/>
              </a:rPr>
              <a:t>RUN</a:t>
            </a:r>
            <a:r>
              <a:rPr lang="en-US" sz="1100" b="1" dirty="0">
                <a:solidFill>
                  <a:srgbClr val="000000"/>
                </a:solidFill>
                <a:latin typeface="Courier New" panose="02070309020205020404" pitchFamily="49" charset="0"/>
                <a:cs typeface="Courier New" panose="02070309020205020404" pitchFamily="49" charset="0"/>
              </a:rPr>
              <a:t>;</a:t>
            </a:r>
            <a:endParaRPr lang="en-US" sz="11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39</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
        <p:nvSpPr>
          <p:cNvPr id="7" name="Content Placeholder 2">
            <a:extLst>
              <a:ext uri="{FF2B5EF4-FFF2-40B4-BE49-F238E27FC236}">
                <a16:creationId xmlns:a16="http://schemas.microsoft.com/office/drawing/2014/main" id="{37775C22-8982-7606-606F-073C4F623F0B}"/>
              </a:ext>
            </a:extLst>
          </p:cNvPr>
          <p:cNvSpPr txBox="1">
            <a:spLocks/>
          </p:cNvSpPr>
          <p:nvPr/>
        </p:nvSpPr>
        <p:spPr>
          <a:xfrm>
            <a:off x="4743450" y="706248"/>
            <a:ext cx="4299485" cy="4061015"/>
          </a:xfrm>
          <a:prstGeom prst="rect">
            <a:avLst/>
          </a:prstGeom>
          <a:ln>
            <a:solidFill>
              <a:schemeClr val="tx2">
                <a:lumMod val="40000"/>
                <a:lumOff val="60000"/>
              </a:schemeClr>
            </a:solidFill>
          </a:ln>
        </p:spPr>
        <p:txBody>
          <a:bodyPr vert="horz" lIns="0" tIns="0" rIns="0" bIns="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clinicalData</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studyOID</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&lt;study OID&gt;</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metaDataVersionOID</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&lt;MDV OID&gt;</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itemGroupData</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IG.DM</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records</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18</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name</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DM</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label</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Demographics</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items</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p>
          <a:p>
            <a:pPr marL="0" indent="0">
              <a:buFont typeface="Arial" panose="020B0604020202020204" pitchFamily="34" charset="0"/>
              <a:buNone/>
            </a:pPr>
            <a:r>
              <a:rPr lang="en-US" sz="1400" b="1" dirty="0">
                <a:solidFill>
                  <a:srgbClr val="000000"/>
                </a:solidFill>
                <a:latin typeface="Courier New" panose="02070309020205020404" pitchFamily="49" charset="0"/>
              </a:rPr>
              <a:t>         ],</a:t>
            </a:r>
          </a:p>
          <a:p>
            <a:pPr marL="0" indent="0">
              <a:buFont typeface="Arial" panose="020B0604020202020204" pitchFamily="34" charset="0"/>
              <a:buNone/>
            </a:pP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itemData</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p>
          <a:p>
            <a:pPr marL="0" indent="0">
              <a:buFont typeface="Arial" panose="020B0604020202020204" pitchFamily="34" charset="0"/>
              <a:buNone/>
            </a:pP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endParaRPr lang="en-US" sz="1400" b="1" dirty="0">
              <a:solidFill>
                <a:srgbClr val="000000"/>
              </a:solidFill>
              <a:latin typeface="Courier New" panose="02070309020205020404" pitchFamily="49" charset="0"/>
            </a:endParaRPr>
          </a:p>
        </p:txBody>
      </p:sp>
      <p:sp>
        <p:nvSpPr>
          <p:cNvPr id="4" name="Rectangle 3">
            <a:extLst>
              <a:ext uri="{FF2B5EF4-FFF2-40B4-BE49-F238E27FC236}">
                <a16:creationId xmlns:a16="http://schemas.microsoft.com/office/drawing/2014/main" id="{55BFEABC-550E-F5D9-0E81-44C1B315ECD1}"/>
              </a:ext>
            </a:extLst>
          </p:cNvPr>
          <p:cNvSpPr/>
          <p:nvPr/>
        </p:nvSpPr>
        <p:spPr>
          <a:xfrm>
            <a:off x="5764876" y="2651760"/>
            <a:ext cx="2406535" cy="273844"/>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rPr>
              <a:t>column metadata</a:t>
            </a:r>
            <a:r>
              <a:rPr lang="en-US" dirty="0"/>
              <a:t> </a:t>
            </a:r>
          </a:p>
        </p:txBody>
      </p:sp>
      <p:sp>
        <p:nvSpPr>
          <p:cNvPr id="8" name="Rectangle 7">
            <a:extLst>
              <a:ext uri="{FF2B5EF4-FFF2-40B4-BE49-F238E27FC236}">
                <a16:creationId xmlns:a16="http://schemas.microsoft.com/office/drawing/2014/main" id="{CF1705B5-1935-1B55-FFAF-14CBCA21C15C}"/>
              </a:ext>
            </a:extLst>
          </p:cNvPr>
          <p:cNvSpPr/>
          <p:nvPr/>
        </p:nvSpPr>
        <p:spPr>
          <a:xfrm>
            <a:off x="5764875" y="3417662"/>
            <a:ext cx="2406535" cy="273844"/>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rPr>
              <a:t>Column data</a:t>
            </a:r>
            <a:r>
              <a:rPr lang="en-US" dirty="0"/>
              <a:t> </a:t>
            </a:r>
          </a:p>
        </p:txBody>
      </p:sp>
      <p:cxnSp>
        <p:nvCxnSpPr>
          <p:cNvPr id="10" name="Straight Connector 9">
            <a:extLst>
              <a:ext uri="{FF2B5EF4-FFF2-40B4-BE49-F238E27FC236}">
                <a16:creationId xmlns:a16="http://schemas.microsoft.com/office/drawing/2014/main" id="{7CE0F787-B28A-566E-F80C-B000B2B98E1D}"/>
              </a:ext>
            </a:extLst>
          </p:cNvPr>
          <p:cNvCxnSpPr>
            <a:endCxn id="4" idx="1"/>
          </p:cNvCxnSpPr>
          <p:nvPr/>
        </p:nvCxnSpPr>
        <p:spPr>
          <a:xfrm flipV="1">
            <a:off x="3981796" y="2788682"/>
            <a:ext cx="1783080" cy="291183"/>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0BB7382-C92B-9B80-ACB4-529CC2D4BD48}"/>
              </a:ext>
            </a:extLst>
          </p:cNvPr>
          <p:cNvCxnSpPr>
            <a:cxnSpLocks/>
            <a:endCxn id="8" idx="1"/>
          </p:cNvCxnSpPr>
          <p:nvPr/>
        </p:nvCxnSpPr>
        <p:spPr>
          <a:xfrm flipV="1">
            <a:off x="3792499" y="3554584"/>
            <a:ext cx="1972376" cy="101453"/>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77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9AE8-0E1B-2740-A95B-81DDAC2FCFA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A19AC96-36D4-5E48-A3EC-AAD817F3E0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56050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16017" y="652551"/>
            <a:ext cx="4762318" cy="3902824"/>
          </a:xfrm>
        </p:spPr>
        <p:txBody>
          <a:bodyPr>
            <a:noAutofit/>
          </a:bodyPr>
          <a:lstStyle/>
          <a:p>
            <a:pPr marL="0" indent="0">
              <a:buNone/>
            </a:pPr>
            <a:r>
              <a:rPr lang="en-US" sz="1100" b="1" dirty="0">
                <a:solidFill>
                  <a:srgbClr val="000080"/>
                </a:solidFill>
                <a:latin typeface="Courier New" panose="02070309020205020404" pitchFamily="49" charset="0"/>
                <a:cs typeface="Courier New" panose="02070309020205020404" pitchFamily="49" charset="0"/>
              </a:rPr>
              <a:t>PROC</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80"/>
                </a:solidFill>
                <a:latin typeface="Courier New" panose="02070309020205020404" pitchFamily="49" charset="0"/>
                <a:cs typeface="Courier New" panose="02070309020205020404" pitchFamily="49" charset="0"/>
              </a:rPr>
              <a:t>JSON</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OUT</a:t>
            </a:r>
            <a:r>
              <a:rPr lang="en-US" sz="1100" b="1" dirty="0">
                <a:solidFill>
                  <a:srgbClr val="000000"/>
                </a:solidFill>
                <a:latin typeface="Courier New" panose="02070309020205020404" pitchFamily="49" charset="0"/>
                <a:cs typeface="Courier New" panose="02070309020205020404" pitchFamily="49" charset="0"/>
              </a:rPr>
              <a:t>=jsonfout </a:t>
            </a:r>
            <a:r>
              <a:rPr lang="en-US" sz="1100" b="1" dirty="0">
                <a:solidFill>
                  <a:srgbClr val="0000FF"/>
                </a:solidFill>
                <a:latin typeface="Courier New" panose="02070309020205020404" pitchFamily="49" charset="0"/>
                <a:cs typeface="Courier New" panose="02070309020205020404" pitchFamily="49" charset="0"/>
              </a:rPr>
              <a:t>PRETTY</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OPEN</a:t>
            </a:r>
            <a:r>
              <a:rPr lang="en-US" sz="1100" b="1" dirty="0">
                <a:solidFill>
                  <a:srgbClr val="000000"/>
                </a:solidFill>
                <a:latin typeface="Courier New" panose="02070309020205020404" pitchFamily="49" charset="0"/>
                <a:cs typeface="Courier New" panose="02070309020205020404" pitchFamily="49" charset="0"/>
              </a:rPr>
              <a:t> OBJECT;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"clinicalData"</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OPEN</a:t>
            </a:r>
            <a:r>
              <a:rPr lang="en-US" sz="1100" b="1" dirty="0">
                <a:solidFill>
                  <a:srgbClr val="000000"/>
                </a:solidFill>
                <a:latin typeface="Courier New" panose="02070309020205020404" pitchFamily="49" charset="0"/>
                <a:cs typeface="Courier New" panose="02070309020205020404" pitchFamily="49" charset="0"/>
              </a:rPr>
              <a:t> OBJECT;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"studyOID"</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"&lt;study OID&gt;"</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"metaDataVersionOID"</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"&lt;MDV OID&gt;"</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"itemGroupData"</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OPEN</a:t>
            </a:r>
            <a:r>
              <a:rPr lang="en-US" sz="1100" b="1" dirty="0">
                <a:solidFill>
                  <a:srgbClr val="000000"/>
                </a:solidFill>
                <a:latin typeface="Courier New" panose="02070309020205020404" pitchFamily="49" charset="0"/>
                <a:cs typeface="Courier New" panose="02070309020205020404" pitchFamily="49" charset="0"/>
              </a:rPr>
              <a:t> OBJECT;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"IG.DM"</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OPEN</a:t>
            </a:r>
            <a:r>
              <a:rPr lang="en-US" sz="1100" b="1" dirty="0">
                <a:solidFill>
                  <a:srgbClr val="000000"/>
                </a:solidFill>
                <a:latin typeface="Courier New" panose="02070309020205020404" pitchFamily="49" charset="0"/>
                <a:cs typeface="Courier New" panose="02070309020205020404" pitchFamily="49" charset="0"/>
              </a:rPr>
              <a:t> OBJECT;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"records"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8080"/>
                </a:solidFill>
                <a:latin typeface="Courier New" panose="02070309020205020404" pitchFamily="49" charset="0"/>
                <a:cs typeface="Courier New" panose="02070309020205020404" pitchFamily="49" charset="0"/>
              </a:rPr>
              <a:t>18</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"name"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"DM"</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"label"</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"Demographics"</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"items"</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chemeClr val="accent2">
                    <a:lumMod val="50000"/>
                  </a:schemeClr>
                </a:solidFill>
                <a:latin typeface="Courier New" panose="02070309020205020404" pitchFamily="49" charset="0"/>
                <a:cs typeface="Courier New" panose="02070309020205020404" pitchFamily="49" charset="0"/>
              </a:rPr>
              <a:t>%* Use macro to avoid creating null values for </a:t>
            </a:r>
            <a:br>
              <a:rPr lang="en-US" sz="1100" b="1" dirty="0">
                <a:solidFill>
                  <a:schemeClr val="accent2">
                    <a:lumMod val="50000"/>
                  </a:schemeClr>
                </a:solidFill>
                <a:latin typeface="Courier New" panose="02070309020205020404" pitchFamily="49" charset="0"/>
                <a:cs typeface="Courier New" panose="02070309020205020404" pitchFamily="49" charset="0"/>
              </a:rPr>
            </a:br>
            <a:r>
              <a:rPr lang="en-US" sz="1100" b="1" dirty="0">
                <a:solidFill>
                  <a:schemeClr val="accent2">
                    <a:lumMod val="50000"/>
                  </a:schemeClr>
                </a:solidFill>
                <a:latin typeface="Courier New" panose="02070309020205020404" pitchFamily="49" charset="0"/>
                <a:cs typeface="Courier New" panose="02070309020205020404" pitchFamily="49" charset="0"/>
              </a:rPr>
              <a:t>     missing attributes;</a:t>
            </a:r>
            <a:br>
              <a:rPr lang="en-US" sz="1100" b="1" dirty="0">
                <a:solidFill>
                  <a:schemeClr val="accent2">
                    <a:lumMod val="50000"/>
                  </a:schemeClr>
                </a:solidFill>
                <a:latin typeface="Courier New" panose="02070309020205020404" pitchFamily="49" charset="0"/>
                <a:cs typeface="Courier New" panose="02070309020205020404" pitchFamily="49" charset="0"/>
              </a:rPr>
            </a:br>
            <a:r>
              <a:rPr lang="en-US" sz="1100" b="1" dirty="0">
                <a:solidFill>
                  <a:schemeClr val="accent2">
                    <a:lumMod val="50000"/>
                  </a:schemeClr>
                </a:solidFill>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err="1">
                <a:solidFill>
                  <a:srgbClr val="C00000"/>
                </a:solidFill>
                <a:latin typeface="Courier New" panose="02070309020205020404" pitchFamily="49" charset="0"/>
                <a:cs typeface="Courier New" panose="02070309020205020404" pitchFamily="49" charset="0"/>
              </a:rPr>
              <a:t>write_json_metadata_array</a:t>
            </a:r>
            <a:r>
              <a:rPr lang="en-US" sz="1100" b="1" dirty="0">
                <a:solidFill>
                  <a:srgbClr val="C00000"/>
                </a:solidFill>
                <a:latin typeface="Courier New" panose="02070309020205020404" pitchFamily="49" charset="0"/>
                <a:cs typeface="Courier New" panose="02070309020205020404" pitchFamily="49" charset="0"/>
              </a:rPr>
              <a:t>(</a:t>
            </a:r>
            <a:r>
              <a:rPr lang="en-US" sz="1100" b="1" dirty="0" err="1">
                <a:solidFill>
                  <a:srgbClr val="C00000"/>
                </a:solidFill>
                <a:latin typeface="Courier New" panose="02070309020205020404" pitchFamily="49" charset="0"/>
                <a:cs typeface="Courier New" panose="02070309020205020404" pitchFamily="49" charset="0"/>
              </a:rPr>
              <a:t>work.column_metadata</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VALUES</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800080"/>
                </a:solidFill>
                <a:latin typeface="Courier New" panose="02070309020205020404" pitchFamily="49" charset="0"/>
                <a:cs typeface="Courier New" panose="02070309020205020404" pitchFamily="49" charset="0"/>
              </a:rPr>
              <a:t>"itemData"</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OPEN</a:t>
            </a:r>
            <a:r>
              <a:rPr lang="en-US" sz="1100" b="1" dirty="0">
                <a:solidFill>
                  <a:srgbClr val="000000"/>
                </a:solidFill>
                <a:latin typeface="Courier New" panose="02070309020205020404" pitchFamily="49" charset="0"/>
                <a:cs typeface="Courier New" panose="02070309020205020404" pitchFamily="49" charset="0"/>
              </a:rPr>
              <a:t> ARRAY; </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8000"/>
                </a:solidFill>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EXPORT work.column_data / NOKEYS;</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WRITE</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0000FF"/>
                </a:solidFill>
                <a:latin typeface="Courier New" panose="02070309020205020404" pitchFamily="49" charset="0"/>
                <a:cs typeface="Courier New" panose="02070309020205020404" pitchFamily="49" charset="0"/>
              </a:rPr>
              <a:t>CLOSE</a:t>
            </a:r>
            <a:r>
              <a:rPr lang="en-US" sz="1100" b="1" dirty="0">
                <a:solidFill>
                  <a:srgbClr val="000000"/>
                </a:solidFill>
                <a:latin typeface="Courier New" panose="02070309020205020404" pitchFamily="49" charset="0"/>
                <a:cs typeface="Courier New" panose="02070309020205020404" pitchFamily="49" charset="0"/>
              </a:rPr>
              <a:t>;</a:t>
            </a:r>
            <a:br>
              <a:rPr lang="en-US" sz="1100" b="1" dirty="0">
                <a:solidFill>
                  <a:srgbClr val="000000"/>
                </a:solidFill>
                <a:latin typeface="Courier New" panose="02070309020205020404" pitchFamily="49" charset="0"/>
                <a:cs typeface="Courier New" panose="02070309020205020404" pitchFamily="49" charset="0"/>
              </a:rPr>
            </a:br>
            <a:r>
              <a:rPr lang="en-US" sz="1100" b="1" dirty="0">
                <a:solidFill>
                  <a:srgbClr val="000080"/>
                </a:solidFill>
                <a:latin typeface="Courier New" panose="02070309020205020404" pitchFamily="49" charset="0"/>
                <a:cs typeface="Courier New" panose="02070309020205020404" pitchFamily="49" charset="0"/>
              </a:rPr>
              <a:t>RUN</a:t>
            </a:r>
            <a:r>
              <a:rPr lang="en-US" sz="1100" b="1" dirty="0">
                <a:solidFill>
                  <a:srgbClr val="000000"/>
                </a:solidFill>
                <a:latin typeface="Courier New" panose="02070309020205020404" pitchFamily="49" charset="0"/>
                <a:cs typeface="Courier New" panose="02070309020205020404" pitchFamily="49" charset="0"/>
              </a:rPr>
              <a:t>;</a:t>
            </a:r>
            <a:endParaRPr lang="en-US" sz="11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40</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
        <p:nvSpPr>
          <p:cNvPr id="7" name="Content Placeholder 2">
            <a:extLst>
              <a:ext uri="{FF2B5EF4-FFF2-40B4-BE49-F238E27FC236}">
                <a16:creationId xmlns:a16="http://schemas.microsoft.com/office/drawing/2014/main" id="{37775C22-8982-7606-606F-073C4F623F0B}"/>
              </a:ext>
            </a:extLst>
          </p:cNvPr>
          <p:cNvSpPr txBox="1">
            <a:spLocks/>
          </p:cNvSpPr>
          <p:nvPr/>
        </p:nvSpPr>
        <p:spPr>
          <a:xfrm>
            <a:off x="4743450" y="706248"/>
            <a:ext cx="4299485" cy="4061015"/>
          </a:xfrm>
          <a:prstGeom prst="rect">
            <a:avLst/>
          </a:prstGeom>
          <a:ln>
            <a:solidFill>
              <a:schemeClr val="tx2">
                <a:lumMod val="40000"/>
                <a:lumOff val="60000"/>
              </a:schemeClr>
            </a:solidFill>
          </a:ln>
        </p:spPr>
        <p:txBody>
          <a:bodyPr vert="horz" lIns="0" tIns="0" rIns="0" bIns="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clinicalData</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studyOID</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&lt;study OID&gt;</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metaDataVersionOID</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&lt;MDV OID&gt;</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itemGroupData</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IG.DM</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records</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18</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name</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DM</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label</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Demographics</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items</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p>
          <a:p>
            <a:pPr marL="0" indent="0">
              <a:buFont typeface="Arial" panose="020B0604020202020204" pitchFamily="34" charset="0"/>
              <a:buNone/>
            </a:pPr>
            <a:r>
              <a:rPr lang="en-US" sz="1400" b="1" dirty="0">
                <a:solidFill>
                  <a:srgbClr val="000000"/>
                </a:solidFill>
                <a:latin typeface="Courier New" panose="02070309020205020404" pitchFamily="49" charset="0"/>
              </a:rPr>
              <a:t>         ],</a:t>
            </a:r>
          </a:p>
          <a:p>
            <a:pPr marL="0" indent="0">
              <a:buFont typeface="Arial" panose="020B0604020202020204" pitchFamily="34" charset="0"/>
              <a:buNone/>
            </a:pP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itemData</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p>
          <a:p>
            <a:pPr marL="0" indent="0">
              <a:buFont typeface="Arial" panose="020B0604020202020204" pitchFamily="34" charset="0"/>
              <a:buNone/>
            </a:pP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endParaRPr lang="en-US" sz="1400" b="1" dirty="0">
              <a:solidFill>
                <a:srgbClr val="000000"/>
              </a:solidFill>
              <a:latin typeface="Courier New" panose="02070309020205020404" pitchFamily="49" charset="0"/>
            </a:endParaRPr>
          </a:p>
        </p:txBody>
      </p:sp>
      <p:sp>
        <p:nvSpPr>
          <p:cNvPr id="4" name="Rectangle 3">
            <a:extLst>
              <a:ext uri="{FF2B5EF4-FFF2-40B4-BE49-F238E27FC236}">
                <a16:creationId xmlns:a16="http://schemas.microsoft.com/office/drawing/2014/main" id="{55BFEABC-550E-F5D9-0E81-44C1B315ECD1}"/>
              </a:ext>
            </a:extLst>
          </p:cNvPr>
          <p:cNvSpPr/>
          <p:nvPr/>
        </p:nvSpPr>
        <p:spPr>
          <a:xfrm>
            <a:off x="5764876" y="2651760"/>
            <a:ext cx="2406535" cy="273844"/>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rPr>
              <a:t>column metadata</a:t>
            </a:r>
            <a:r>
              <a:rPr lang="en-US" dirty="0"/>
              <a:t> </a:t>
            </a:r>
          </a:p>
        </p:txBody>
      </p:sp>
      <p:sp>
        <p:nvSpPr>
          <p:cNvPr id="8" name="Rectangle 7">
            <a:extLst>
              <a:ext uri="{FF2B5EF4-FFF2-40B4-BE49-F238E27FC236}">
                <a16:creationId xmlns:a16="http://schemas.microsoft.com/office/drawing/2014/main" id="{CF1705B5-1935-1B55-FFAF-14CBCA21C15C}"/>
              </a:ext>
            </a:extLst>
          </p:cNvPr>
          <p:cNvSpPr/>
          <p:nvPr/>
        </p:nvSpPr>
        <p:spPr>
          <a:xfrm>
            <a:off x="5764875" y="3417662"/>
            <a:ext cx="2406535" cy="273844"/>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rPr>
              <a:t>Column data</a:t>
            </a:r>
            <a:r>
              <a:rPr lang="en-US" dirty="0"/>
              <a:t> </a:t>
            </a:r>
          </a:p>
        </p:txBody>
      </p:sp>
      <p:cxnSp>
        <p:nvCxnSpPr>
          <p:cNvPr id="10" name="Straight Connector 9">
            <a:extLst>
              <a:ext uri="{FF2B5EF4-FFF2-40B4-BE49-F238E27FC236}">
                <a16:creationId xmlns:a16="http://schemas.microsoft.com/office/drawing/2014/main" id="{7CE0F787-B28A-566E-F80C-B000B2B98E1D}"/>
              </a:ext>
            </a:extLst>
          </p:cNvPr>
          <p:cNvCxnSpPr>
            <a:cxnSpLocks/>
            <a:endCxn id="4" idx="1"/>
          </p:cNvCxnSpPr>
          <p:nvPr/>
        </p:nvCxnSpPr>
        <p:spPr>
          <a:xfrm flipV="1">
            <a:off x="4991793" y="2788682"/>
            <a:ext cx="773083" cy="317913"/>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0BB7382-C92B-9B80-ACB4-529CC2D4BD48}"/>
              </a:ext>
            </a:extLst>
          </p:cNvPr>
          <p:cNvCxnSpPr>
            <a:cxnSpLocks/>
            <a:endCxn id="8" idx="1"/>
          </p:cNvCxnSpPr>
          <p:nvPr/>
        </p:nvCxnSpPr>
        <p:spPr>
          <a:xfrm flipV="1">
            <a:off x="3792499" y="3554584"/>
            <a:ext cx="1972376" cy="190619"/>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45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  -  metadata</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41</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7" name="Picture 6">
            <a:extLst>
              <a:ext uri="{FF2B5EF4-FFF2-40B4-BE49-F238E27FC236}">
                <a16:creationId xmlns:a16="http://schemas.microsoft.com/office/drawing/2014/main" id="{3FF6FB06-CDCE-40CD-9049-778BD4D84D32}"/>
              </a:ext>
            </a:extLst>
          </p:cNvPr>
          <p:cNvPicPr>
            <a:picLocks noChangeAspect="1"/>
          </p:cNvPicPr>
          <p:nvPr/>
        </p:nvPicPr>
        <p:blipFill>
          <a:blip r:embed="rId3"/>
          <a:stretch>
            <a:fillRect/>
          </a:stretch>
        </p:blipFill>
        <p:spPr>
          <a:xfrm>
            <a:off x="767489" y="711257"/>
            <a:ext cx="5147414" cy="764206"/>
          </a:xfrm>
          <a:prstGeom prst="rect">
            <a:avLst/>
          </a:prstGeom>
        </p:spPr>
      </p:pic>
      <p:pic>
        <p:nvPicPr>
          <p:cNvPr id="9" name="Picture 8">
            <a:extLst>
              <a:ext uri="{FF2B5EF4-FFF2-40B4-BE49-F238E27FC236}">
                <a16:creationId xmlns:a16="http://schemas.microsoft.com/office/drawing/2014/main" id="{89DA1C45-5F78-4A09-8EF3-CC0C5E059E83}"/>
              </a:ext>
            </a:extLst>
          </p:cNvPr>
          <p:cNvPicPr>
            <a:picLocks noChangeAspect="1"/>
          </p:cNvPicPr>
          <p:nvPr/>
        </p:nvPicPr>
        <p:blipFill>
          <a:blip r:embed="rId4"/>
          <a:stretch>
            <a:fillRect/>
          </a:stretch>
        </p:blipFill>
        <p:spPr>
          <a:xfrm>
            <a:off x="767488" y="1705429"/>
            <a:ext cx="7970063" cy="2726814"/>
          </a:xfrm>
          <a:prstGeom prst="rect">
            <a:avLst/>
          </a:prstGeom>
        </p:spPr>
      </p:pic>
    </p:spTree>
    <p:extLst>
      <p:ext uri="{BB962C8B-B14F-4D97-AF65-F5344CB8AC3E}">
        <p14:creationId xmlns:p14="http://schemas.microsoft.com/office/powerpoint/2010/main" val="1021396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B93BE18-C1C2-46FE-A522-9FAF935D81C7}"/>
              </a:ext>
            </a:extLst>
          </p:cNvPr>
          <p:cNvPicPr>
            <a:picLocks noChangeAspect="1"/>
          </p:cNvPicPr>
          <p:nvPr/>
        </p:nvPicPr>
        <p:blipFill>
          <a:blip r:embed="rId3"/>
          <a:stretch>
            <a:fillRect/>
          </a:stretch>
        </p:blipFill>
        <p:spPr>
          <a:xfrm>
            <a:off x="817588" y="660420"/>
            <a:ext cx="6358716" cy="4042453"/>
          </a:xfrm>
          <a:prstGeom prst="rect">
            <a:avLst/>
          </a:prstGeom>
        </p:spPr>
      </p:pic>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  -  column metadata</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42</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
        <p:nvSpPr>
          <p:cNvPr id="3" name="Rectangle 2">
            <a:extLst>
              <a:ext uri="{FF2B5EF4-FFF2-40B4-BE49-F238E27FC236}">
                <a16:creationId xmlns:a16="http://schemas.microsoft.com/office/drawing/2014/main" id="{7B008FD1-A1A8-4B94-BB98-655E4866DC5E}"/>
              </a:ext>
            </a:extLst>
          </p:cNvPr>
          <p:cNvSpPr/>
          <p:nvPr/>
        </p:nvSpPr>
        <p:spPr>
          <a:xfrm>
            <a:off x="1403602" y="1058562"/>
            <a:ext cx="5790190" cy="2177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03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Writing Dataset-JSON  with SAS  -  column data</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43</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4" name="Picture 3">
            <a:extLst>
              <a:ext uri="{FF2B5EF4-FFF2-40B4-BE49-F238E27FC236}">
                <a16:creationId xmlns:a16="http://schemas.microsoft.com/office/drawing/2014/main" id="{70553E99-A972-B7AB-5CDD-0C3B614C83C7}"/>
              </a:ext>
            </a:extLst>
          </p:cNvPr>
          <p:cNvPicPr>
            <a:picLocks noChangeAspect="1"/>
          </p:cNvPicPr>
          <p:nvPr/>
        </p:nvPicPr>
        <p:blipFill>
          <a:blip r:embed="rId3"/>
          <a:stretch>
            <a:fillRect/>
          </a:stretch>
        </p:blipFill>
        <p:spPr>
          <a:xfrm>
            <a:off x="348220" y="715618"/>
            <a:ext cx="8631784" cy="3640031"/>
          </a:xfrm>
          <a:prstGeom prst="rect">
            <a:avLst/>
          </a:prstGeom>
        </p:spPr>
      </p:pic>
      <p:sp>
        <p:nvSpPr>
          <p:cNvPr id="7" name="Rectangle 6">
            <a:extLst>
              <a:ext uri="{FF2B5EF4-FFF2-40B4-BE49-F238E27FC236}">
                <a16:creationId xmlns:a16="http://schemas.microsoft.com/office/drawing/2014/main" id="{05A63A94-16D1-48FE-9F52-9B51C4AE7227}"/>
              </a:ext>
            </a:extLst>
          </p:cNvPr>
          <p:cNvSpPr/>
          <p:nvPr/>
        </p:nvSpPr>
        <p:spPr>
          <a:xfrm>
            <a:off x="914654" y="1001430"/>
            <a:ext cx="1313289" cy="34264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1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9AE8-0E1B-2740-A95B-81DDAC2FCFA7}"/>
              </a:ext>
            </a:extLst>
          </p:cNvPr>
          <p:cNvSpPr>
            <a:spLocks noGrp="1"/>
          </p:cNvSpPr>
          <p:nvPr>
            <p:ph type="title"/>
          </p:nvPr>
        </p:nvSpPr>
        <p:spPr/>
        <p:txBody>
          <a:bodyPr/>
          <a:lstStyle/>
          <a:p>
            <a:r>
              <a:rPr lang="en-US" dirty="0"/>
              <a:t>Reading Dataset-JSON with SAS</a:t>
            </a:r>
          </a:p>
        </p:txBody>
      </p:sp>
      <p:sp>
        <p:nvSpPr>
          <p:cNvPr id="3" name="Content Placeholder 2">
            <a:extLst>
              <a:ext uri="{FF2B5EF4-FFF2-40B4-BE49-F238E27FC236}">
                <a16:creationId xmlns:a16="http://schemas.microsoft.com/office/drawing/2014/main" id="{8A19AC96-36D4-5E48-A3EC-AAD817F3E0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785692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Reading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964275"/>
            <a:ext cx="7886700" cy="3687553"/>
          </a:xfrm>
        </p:spPr>
        <p:txBody>
          <a:bodyPr>
            <a:noAutofit/>
          </a:bodyPr>
          <a:lstStyle/>
          <a:p>
            <a:pPr marL="290513" indent="-285750"/>
            <a:r>
              <a:rPr lang="en-US" dirty="0"/>
              <a:t>Starting in SAS</a:t>
            </a:r>
            <a:r>
              <a:rPr lang="en-US" baseline="30000" dirty="0"/>
              <a:t>©</a:t>
            </a:r>
            <a:r>
              <a:rPr lang="en-US" dirty="0"/>
              <a:t> 9.4TS1M4, you can use the </a:t>
            </a:r>
            <a:r>
              <a:rPr lang="en-US" b="1" dirty="0"/>
              <a:t>JSON engine </a:t>
            </a:r>
            <a:r>
              <a:rPr lang="en-US" dirty="0"/>
              <a:t>to</a:t>
            </a:r>
            <a:r>
              <a:rPr lang="en-US" b="1" dirty="0"/>
              <a:t> </a:t>
            </a:r>
            <a:r>
              <a:rPr lang="en-US" dirty="0"/>
              <a:t>read JSON files into SAS data sets</a:t>
            </a:r>
            <a:endParaRPr lang="en-US" b="1" dirty="0"/>
          </a:p>
          <a:p>
            <a:pPr marL="290513" indent="-285750"/>
            <a:r>
              <a:rPr lang="en-US" dirty="0"/>
              <a:t>A </a:t>
            </a:r>
            <a:r>
              <a:rPr lang="en-US" b="1" dirty="0"/>
              <a:t>JSON map </a:t>
            </a:r>
            <a:r>
              <a:rPr lang="en-US" dirty="0"/>
              <a:t>is a file that the JSON engine uses to define the data set  structures that are created when reading JSON</a:t>
            </a:r>
          </a:p>
          <a:p>
            <a:pPr marL="290513" indent="-285750"/>
            <a:r>
              <a:rPr lang="en-US" dirty="0"/>
              <a:t>Without a specified map, the </a:t>
            </a:r>
            <a:r>
              <a:rPr lang="en-US" b="1" dirty="0"/>
              <a:t>JSON engine</a:t>
            </a:r>
            <a:r>
              <a:rPr lang="en-US" dirty="0"/>
              <a:t> will automatically create a map</a:t>
            </a:r>
          </a:p>
          <a:p>
            <a:pPr marL="633413" lvl="1" indent="-285750"/>
            <a:r>
              <a:rPr lang="en-US" b="1" dirty="0"/>
              <a:t>AUTOMAP = REUSE </a:t>
            </a:r>
            <a:r>
              <a:rPr lang="en-US" dirty="0"/>
              <a:t>uses the MAP fileref if the file exists. Otherwise, generates a map</a:t>
            </a:r>
          </a:p>
          <a:p>
            <a:pPr marL="633413" lvl="1" indent="-285750"/>
            <a:r>
              <a:rPr lang="en-US" b="1" dirty="0"/>
              <a:t>AUTOMAP = CREATE </a:t>
            </a:r>
            <a:r>
              <a:rPr lang="en-US" dirty="0"/>
              <a:t>generates a JSON map and writes it to the MAP fileref</a:t>
            </a:r>
          </a:p>
          <a:p>
            <a:pPr marL="290513" indent="-285750"/>
            <a:r>
              <a:rPr lang="en-US" dirty="0"/>
              <a:t>A data set named ALLDATA is created by default when the JSON engine runs. The ALLDATA data set contains all of the information in the JSON file. This can be turned off with the </a:t>
            </a:r>
            <a:r>
              <a:rPr lang="en-US" b="1" dirty="0"/>
              <a:t>NOALLDATA</a:t>
            </a:r>
            <a:r>
              <a:rPr lang="en-US" dirty="0"/>
              <a:t> option</a:t>
            </a:r>
          </a:p>
          <a:p>
            <a:pPr marL="290513" indent="-285750"/>
            <a:r>
              <a:rPr lang="en-US" dirty="0"/>
              <a:t>The generated data sets contain ordinal variables, which are key variables that provide a relationship between the data sets to help with merging.</a:t>
            </a:r>
            <a:br>
              <a:rPr lang="en-US" dirty="0"/>
            </a:br>
            <a:r>
              <a:rPr lang="en-US" dirty="0"/>
              <a:t>Ordinal variables will not be created when </a:t>
            </a:r>
            <a:r>
              <a:rPr lang="en-US" b="1" dirty="0"/>
              <a:t>ORDINALCOUNT= NONE</a:t>
            </a:r>
          </a:p>
          <a:p>
            <a:pPr marL="290513" indent="-285750"/>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45</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2493460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Reading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675021" y="964275"/>
            <a:ext cx="7886700" cy="3687553"/>
          </a:xfrm>
        </p:spPr>
        <p:txBody>
          <a:bodyPr>
            <a:noAutofit/>
          </a:bodyPr>
          <a:lstStyle/>
          <a:p>
            <a:pPr marL="0" indent="0">
              <a:buNone/>
            </a:pPr>
            <a:r>
              <a:rPr lang="en-US" sz="1600" b="1" dirty="0">
                <a:solidFill>
                  <a:srgbClr val="0070C0"/>
                </a:solidFill>
                <a:latin typeface="Courier New" panose="02070309020205020404" pitchFamily="49" charset="0"/>
                <a:cs typeface="Courier New" panose="02070309020205020404" pitchFamily="49" charset="0"/>
              </a:rPr>
              <a:t>FILENAME</a:t>
            </a:r>
            <a:r>
              <a:rPr lang="en-US" sz="1600" b="1" dirty="0">
                <a:solidFill>
                  <a:srgbClr val="000000"/>
                </a:solidFill>
                <a:latin typeface="Courier New" panose="02070309020205020404" pitchFamily="49" charset="0"/>
                <a:cs typeface="Courier New" panose="02070309020205020404" pitchFamily="49" charset="0"/>
              </a:rPr>
              <a:t> jsonfile </a:t>
            </a:r>
            <a:r>
              <a:rPr lang="en-US" sz="1600" b="1" dirty="0">
                <a:solidFill>
                  <a:srgbClr val="800080"/>
                </a:solidFill>
                <a:latin typeface="Courier New" panose="02070309020205020404" pitchFamily="49" charset="0"/>
                <a:cs typeface="Courier New" panose="02070309020205020404" pitchFamily="49" charset="0"/>
              </a:rPr>
              <a:t>&lt;path to the </a:t>
            </a:r>
            <a:r>
              <a:rPr lang="en-US" sz="1600" b="1">
                <a:solidFill>
                  <a:srgbClr val="800080"/>
                </a:solidFill>
                <a:latin typeface="Courier New" panose="02070309020205020404" pitchFamily="49" charset="0"/>
                <a:cs typeface="Courier New" panose="02070309020205020404" pitchFamily="49" charset="0"/>
              </a:rPr>
              <a:t>JSON file&gt;"</a:t>
            </a:r>
            <a:r>
              <a:rPr lang="en-US" sz="1600" b="1">
                <a:solidFill>
                  <a:srgbClr val="000000"/>
                </a:solidFill>
                <a:latin typeface="Courier New" panose="02070309020205020404" pitchFamily="49" charset="0"/>
                <a:cs typeface="Courier New" panose="02070309020205020404" pitchFamily="49" charset="0"/>
              </a:rPr>
              <a:t>;</a:t>
            </a:r>
            <a:endParaRPr lang="en-US" sz="1600" b="1" dirty="0">
              <a:solidFill>
                <a:srgbClr val="000000"/>
              </a:solidFill>
              <a:latin typeface="Courier New" panose="02070309020205020404" pitchFamily="49" charset="0"/>
              <a:cs typeface="Courier New" panose="02070309020205020404" pitchFamily="49" charset="0"/>
            </a:endParaRPr>
          </a:p>
          <a:p>
            <a:pPr marL="0" indent="0">
              <a:buNone/>
            </a:pPr>
            <a:r>
              <a:rPr lang="en-US" sz="1600" b="1" dirty="0">
                <a:solidFill>
                  <a:srgbClr val="0070C0"/>
                </a:solidFill>
                <a:latin typeface="Courier New" panose="02070309020205020404" pitchFamily="49" charset="0"/>
                <a:cs typeface="Courier New" panose="02070309020205020404" pitchFamily="49" charset="0"/>
              </a:rPr>
              <a:t>FILENAME</a:t>
            </a:r>
            <a:r>
              <a:rPr lang="en-US" sz="1600" b="1" dirty="0">
                <a:solidFill>
                  <a:srgbClr val="000000"/>
                </a:solidFill>
                <a:latin typeface="Courier New" panose="02070309020205020404" pitchFamily="49" charset="0"/>
                <a:cs typeface="Courier New" panose="02070309020205020404" pitchFamily="49" charset="0"/>
              </a:rPr>
              <a:t> mapfile </a:t>
            </a:r>
            <a:r>
              <a:rPr lang="en-US" sz="1600" b="1" dirty="0">
                <a:solidFill>
                  <a:srgbClr val="800080"/>
                </a:solidFill>
                <a:latin typeface="Courier New" panose="02070309020205020404" pitchFamily="49" charset="0"/>
                <a:cs typeface="Courier New" panose="02070309020205020404" pitchFamily="49" charset="0"/>
              </a:rPr>
              <a:t>"&lt;path to the MAP file to be created&gt;"</a:t>
            </a:r>
            <a:r>
              <a:rPr lang="en-US" sz="1600" b="1" dirty="0">
                <a:solidFill>
                  <a:srgbClr val="000000"/>
                </a:solidFill>
                <a:latin typeface="Courier New" panose="02070309020205020404" pitchFamily="49" charset="0"/>
                <a:cs typeface="Courier New" panose="02070309020205020404" pitchFamily="49" charset="0"/>
              </a:rPr>
              <a:t>;</a:t>
            </a:r>
          </a:p>
          <a:p>
            <a:pPr marL="0" indent="0">
              <a:buNone/>
            </a:pPr>
            <a:r>
              <a:rPr lang="en-US" sz="1600" b="1" dirty="0">
                <a:solidFill>
                  <a:srgbClr val="0070C0"/>
                </a:solidFill>
                <a:latin typeface="Courier New" panose="02070309020205020404" pitchFamily="49" charset="0"/>
                <a:cs typeface="Courier New" panose="02070309020205020404" pitchFamily="49" charset="0"/>
              </a:rPr>
              <a:t>LIBNAME</a:t>
            </a:r>
            <a:r>
              <a:rPr lang="en-US" sz="1600" b="1" dirty="0">
                <a:solidFill>
                  <a:srgbClr val="000000"/>
                </a:solidFill>
                <a:latin typeface="Courier New" panose="02070309020205020404" pitchFamily="49" charset="0"/>
                <a:cs typeface="Courier New" panose="02070309020205020404" pitchFamily="49" charset="0"/>
              </a:rPr>
              <a:t> data_out </a:t>
            </a:r>
            <a:r>
              <a:rPr lang="en-US" sz="1600" b="1" dirty="0">
                <a:solidFill>
                  <a:srgbClr val="800080"/>
                </a:solidFill>
                <a:latin typeface="Courier New" panose="02070309020205020404" pitchFamily="49" charset="0"/>
                <a:cs typeface="Courier New" panose="02070309020205020404" pitchFamily="49" charset="0"/>
              </a:rPr>
              <a:t>"&lt;path to the output folder&gt;"</a:t>
            </a:r>
            <a:r>
              <a:rPr lang="en-US" sz="1600" b="1" dirty="0">
                <a:solidFill>
                  <a:srgbClr val="000000"/>
                </a:solidFill>
                <a:latin typeface="Courier New" panose="02070309020205020404" pitchFamily="49" charset="0"/>
                <a:cs typeface="Courier New" panose="02070309020205020404" pitchFamily="49" charset="0"/>
              </a:rPr>
              <a:t>;</a:t>
            </a:r>
          </a:p>
          <a:p>
            <a:pPr marL="0" indent="0">
              <a:buNone/>
            </a:pPr>
            <a:endParaRPr lang="en-US" sz="1600" b="1" dirty="0">
              <a:solidFill>
                <a:srgbClr val="000000"/>
              </a:solidFill>
              <a:latin typeface="Courier New" panose="02070309020205020404" pitchFamily="49" charset="0"/>
              <a:cs typeface="Courier New" panose="02070309020205020404" pitchFamily="49" charset="0"/>
            </a:endParaRPr>
          </a:p>
          <a:p>
            <a:pPr marL="0" indent="0">
              <a:buNone/>
            </a:pPr>
            <a:r>
              <a:rPr lang="en-US" sz="1600" b="1" dirty="0">
                <a:solidFill>
                  <a:srgbClr val="0070C0"/>
                </a:solidFill>
                <a:latin typeface="Courier New" panose="02070309020205020404" pitchFamily="49" charset="0"/>
                <a:cs typeface="Courier New" panose="02070309020205020404" pitchFamily="49" charset="0"/>
              </a:rPr>
              <a:t>LIBNAME</a:t>
            </a:r>
            <a:r>
              <a:rPr lang="en-US" sz="1600" b="1" dirty="0">
                <a:solidFill>
                  <a:srgbClr val="000000"/>
                </a:solidFill>
                <a:latin typeface="Courier New" panose="02070309020205020404" pitchFamily="49" charset="0"/>
                <a:cs typeface="Courier New" panose="02070309020205020404" pitchFamily="49" charset="0"/>
              </a:rPr>
              <a:t> jsonfile </a:t>
            </a:r>
            <a:r>
              <a:rPr lang="en-US" sz="1600" b="1" dirty="0">
                <a:solidFill>
                  <a:srgbClr val="0070C0"/>
                </a:solidFill>
                <a:latin typeface="Courier New" panose="02070309020205020404" pitchFamily="49" charset="0"/>
                <a:cs typeface="Courier New" panose="02070309020205020404" pitchFamily="49" charset="0"/>
              </a:rPr>
              <a:t>JSON FILEREF</a:t>
            </a:r>
            <a:r>
              <a:rPr lang="en-US" sz="1600" b="1" dirty="0">
                <a:solidFill>
                  <a:srgbClr val="000000"/>
                </a:solidFill>
                <a:latin typeface="Courier New" panose="02070309020205020404" pitchFamily="49" charset="0"/>
                <a:cs typeface="Courier New" panose="02070309020205020404" pitchFamily="49" charset="0"/>
              </a:rPr>
              <a:t>=jsonfile </a:t>
            </a:r>
            <a:r>
              <a:rPr lang="en-US" sz="1600" b="1" dirty="0">
                <a:solidFill>
                  <a:srgbClr val="0070C0"/>
                </a:solidFill>
                <a:latin typeface="Courier New" panose="02070309020205020404" pitchFamily="49" charset="0"/>
                <a:cs typeface="Courier New" panose="02070309020205020404" pitchFamily="49" charset="0"/>
              </a:rPr>
              <a:t>MAP</a:t>
            </a:r>
            <a:r>
              <a:rPr lang="en-US" sz="1600" b="1" dirty="0">
                <a:solidFill>
                  <a:srgbClr val="000000"/>
                </a:solidFill>
                <a:latin typeface="Courier New" panose="02070309020205020404" pitchFamily="49" charset="0"/>
                <a:cs typeface="Courier New" panose="02070309020205020404" pitchFamily="49" charset="0"/>
              </a:rPr>
              <a:t>=mapfile</a:t>
            </a:r>
            <a:br>
              <a:rPr lang="en-US" sz="1600" b="1" dirty="0">
                <a:solidFill>
                  <a:srgbClr val="000000"/>
                </a:solidFill>
                <a:latin typeface="Courier New" panose="02070309020205020404" pitchFamily="49" charset="0"/>
                <a:cs typeface="Courier New" panose="02070309020205020404" pitchFamily="49" charset="0"/>
              </a:rPr>
            </a:b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AUTOMAP</a:t>
            </a:r>
            <a:r>
              <a:rPr lang="en-US" sz="1600" b="1" dirty="0">
                <a:solidFill>
                  <a:srgbClr val="000000"/>
                </a:solidFill>
                <a:latin typeface="Courier New" panose="02070309020205020404" pitchFamily="49" charset="0"/>
                <a:cs typeface="Courier New" panose="02070309020205020404" pitchFamily="49" charset="0"/>
              </a:rPr>
              <a:t>=</a:t>
            </a:r>
            <a:r>
              <a:rPr lang="en-US" sz="1600" b="1" dirty="0">
                <a:solidFill>
                  <a:srgbClr val="0070C0"/>
                </a:solidFill>
                <a:latin typeface="Courier New" panose="02070309020205020404" pitchFamily="49" charset="0"/>
                <a:cs typeface="Courier New" panose="02070309020205020404" pitchFamily="49" charset="0"/>
              </a:rPr>
              <a:t>CREATE</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NOALLDATA</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ORDINALCOUNT</a:t>
            </a:r>
            <a:r>
              <a:rPr lang="en-US" sz="1600" b="1" dirty="0">
                <a:solidFill>
                  <a:srgbClr val="000000"/>
                </a:solidFill>
                <a:latin typeface="Courier New" panose="02070309020205020404" pitchFamily="49" charset="0"/>
                <a:cs typeface="Courier New" panose="02070309020205020404" pitchFamily="49" charset="0"/>
              </a:rPr>
              <a:t>=</a:t>
            </a:r>
            <a:r>
              <a:rPr lang="en-US" sz="1600" b="1" dirty="0">
                <a:solidFill>
                  <a:srgbClr val="0070C0"/>
                </a:solidFill>
                <a:latin typeface="Courier New" panose="02070309020205020404" pitchFamily="49" charset="0"/>
                <a:cs typeface="Courier New" panose="02070309020205020404" pitchFamily="49" charset="0"/>
              </a:rPr>
              <a:t>NONE</a:t>
            </a:r>
            <a:r>
              <a:rPr lang="en-US" sz="1600" b="1" dirty="0">
                <a:solidFill>
                  <a:srgbClr val="000000"/>
                </a:solidFill>
                <a:latin typeface="Courier New" panose="02070309020205020404" pitchFamily="49" charset="0"/>
                <a:cs typeface="Courier New" panose="02070309020205020404" pitchFamily="49" charset="0"/>
              </a:rPr>
              <a:t>;</a:t>
            </a:r>
          </a:p>
          <a:p>
            <a:pPr marL="0" indent="0">
              <a:buNone/>
            </a:pPr>
            <a:r>
              <a:rPr lang="en-US" sz="1600" b="1" dirty="0">
                <a:solidFill>
                  <a:srgbClr val="0070C0"/>
                </a:solidFill>
                <a:latin typeface="Courier New" panose="02070309020205020404" pitchFamily="49" charset="0"/>
                <a:cs typeface="Courier New" panose="02070309020205020404" pitchFamily="49" charset="0"/>
              </a:rPr>
              <a:t>PROC COPY IN</a:t>
            </a:r>
            <a:r>
              <a:rPr lang="en-US" sz="1600" b="1" dirty="0">
                <a:solidFill>
                  <a:srgbClr val="000000"/>
                </a:solidFill>
                <a:latin typeface="Courier New" panose="02070309020205020404" pitchFamily="49" charset="0"/>
                <a:cs typeface="Courier New" panose="02070309020205020404" pitchFamily="49" charset="0"/>
              </a:rPr>
              <a:t>=jsonfile </a:t>
            </a:r>
            <a:r>
              <a:rPr lang="en-US" sz="1600" b="1" dirty="0">
                <a:solidFill>
                  <a:srgbClr val="0070C0"/>
                </a:solidFill>
                <a:latin typeface="Courier New" panose="02070309020205020404" pitchFamily="49" charset="0"/>
                <a:cs typeface="Courier New" panose="02070309020205020404" pitchFamily="49" charset="0"/>
              </a:rPr>
              <a:t>OUT</a:t>
            </a:r>
            <a:r>
              <a:rPr lang="en-US" sz="1600" b="1" dirty="0">
                <a:solidFill>
                  <a:srgbClr val="000000"/>
                </a:solidFill>
                <a:latin typeface="Courier New" panose="02070309020205020404" pitchFamily="49" charset="0"/>
                <a:cs typeface="Courier New" panose="02070309020205020404" pitchFamily="49" charset="0"/>
              </a:rPr>
              <a:t>=data_out;</a:t>
            </a:r>
          </a:p>
          <a:p>
            <a:pPr marL="0" indent="0">
              <a:buNone/>
            </a:pPr>
            <a:r>
              <a:rPr lang="en-US" sz="1600" b="1" dirty="0">
                <a:solidFill>
                  <a:srgbClr val="0070C0"/>
                </a:solidFill>
                <a:latin typeface="Courier New" panose="02070309020205020404" pitchFamily="49" charset="0"/>
                <a:cs typeface="Courier New" panose="02070309020205020404" pitchFamily="49" charset="0"/>
              </a:rPr>
              <a:t>RUN</a:t>
            </a:r>
            <a:r>
              <a:rPr lang="en-US" sz="1600" b="1" dirty="0">
                <a:solidFill>
                  <a:srgbClr val="000000"/>
                </a:solidFill>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46</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425457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Reading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5114855" y="952066"/>
            <a:ext cx="3446865" cy="3699762"/>
          </a:xfrm>
        </p:spPr>
        <p:txBody>
          <a:bodyPr>
            <a:noAutofit/>
          </a:bodyPr>
          <a:lstStyle/>
          <a:p>
            <a:pPr marL="0" indent="0">
              <a:buNone/>
            </a:pPr>
            <a:r>
              <a:rPr lang="en-US" dirty="0"/>
              <a:t>Creates 4 data sets:</a:t>
            </a:r>
          </a:p>
          <a:p>
            <a:r>
              <a:rPr lang="en-US" b="1" dirty="0"/>
              <a:t>CLINICALDATA</a:t>
            </a:r>
          </a:p>
          <a:p>
            <a:pPr lvl="1"/>
            <a:r>
              <a:rPr lang="en-US" sz="1600" dirty="0"/>
              <a:t>studyOID, metaDataVersionOID</a:t>
            </a:r>
          </a:p>
          <a:p>
            <a:r>
              <a:rPr lang="en-US" b="1" dirty="0"/>
              <a:t>ITEMGROUPDATA_</a:t>
            </a:r>
            <a:r>
              <a:rPr lang="en-US" b="1" dirty="0">
                <a:solidFill>
                  <a:srgbClr val="0070C0"/>
                </a:solidFill>
              </a:rPr>
              <a:t>IG_DM</a:t>
            </a:r>
          </a:p>
          <a:p>
            <a:pPr lvl="1"/>
            <a:r>
              <a:rPr lang="en-US" sz="1600" dirty="0"/>
              <a:t>records, name, label</a:t>
            </a:r>
          </a:p>
          <a:p>
            <a:endParaRPr lang="en-US" dirty="0"/>
          </a:p>
          <a:p>
            <a:r>
              <a:rPr lang="en-US" b="1" dirty="0">
                <a:solidFill>
                  <a:srgbClr val="0070C0"/>
                </a:solidFill>
              </a:rPr>
              <a:t>IG_DM</a:t>
            </a:r>
            <a:r>
              <a:rPr lang="en-US" b="1" dirty="0"/>
              <a:t>_ITEMS</a:t>
            </a:r>
          </a:p>
          <a:p>
            <a:pPr lvl="1"/>
            <a:r>
              <a:rPr lang="en-US" dirty="0"/>
              <a:t> </a:t>
            </a:r>
            <a:r>
              <a:rPr lang="en-US" sz="1600" dirty="0"/>
              <a:t>contains column metadata</a:t>
            </a:r>
          </a:p>
          <a:p>
            <a:endParaRPr lang="en-US" dirty="0"/>
          </a:p>
          <a:p>
            <a:r>
              <a:rPr lang="en-US" b="1" dirty="0">
                <a:solidFill>
                  <a:srgbClr val="0070C0"/>
                </a:solidFill>
              </a:rPr>
              <a:t>IG_DM</a:t>
            </a:r>
            <a:r>
              <a:rPr lang="en-US" b="1" dirty="0"/>
              <a:t>_ITEMDATA</a:t>
            </a:r>
          </a:p>
          <a:p>
            <a:pPr lvl="1"/>
            <a:r>
              <a:rPr lang="en-US" sz="1600" dirty="0"/>
              <a:t>contains column data</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47</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
        <p:nvSpPr>
          <p:cNvPr id="7" name="Content Placeholder 2">
            <a:extLst>
              <a:ext uri="{FF2B5EF4-FFF2-40B4-BE49-F238E27FC236}">
                <a16:creationId xmlns:a16="http://schemas.microsoft.com/office/drawing/2014/main" id="{F946F11B-8A04-4A82-95F1-2616F5C77721}"/>
              </a:ext>
            </a:extLst>
          </p:cNvPr>
          <p:cNvSpPr txBox="1">
            <a:spLocks/>
          </p:cNvSpPr>
          <p:nvPr/>
        </p:nvSpPr>
        <p:spPr>
          <a:xfrm>
            <a:off x="272515" y="952066"/>
            <a:ext cx="4299485" cy="4061015"/>
          </a:xfrm>
          <a:prstGeom prst="rect">
            <a:avLst/>
          </a:prstGeom>
          <a:ln>
            <a:noFill/>
          </a:ln>
        </p:spPr>
        <p:txBody>
          <a:bodyPr vert="horz" lIns="0" tIns="0" rIns="0" bIns="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clinicalData</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studyOID</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&lt;study OID&gt;</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metaDataVersionOID</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&lt;MDV OID&gt;</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itemGroupData</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IG.DM</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records</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18</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name</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DM</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label</a:t>
            </a:r>
            <a:r>
              <a:rPr lang="en-US" sz="1400" b="1" dirty="0">
                <a:solidFill>
                  <a:srgbClr val="000000"/>
                </a:solidFill>
                <a:latin typeface="Courier New" panose="02070309020205020404" pitchFamily="49" charset="0"/>
              </a:rPr>
              <a:t>": "</a:t>
            </a:r>
            <a:r>
              <a:rPr lang="en-US" sz="1400" b="1" dirty="0">
                <a:solidFill>
                  <a:schemeClr val="accent4">
                    <a:lumMod val="75000"/>
                  </a:schemeClr>
                </a:solidFill>
                <a:latin typeface="Courier New" panose="02070309020205020404" pitchFamily="49" charset="0"/>
              </a:rPr>
              <a:t>Demographics</a:t>
            </a:r>
            <a:r>
              <a:rPr lang="en-US" sz="1400" b="1" dirty="0">
                <a:solidFill>
                  <a:srgbClr val="000000"/>
                </a:solidFill>
                <a:latin typeface="Courier New" panose="02070309020205020404" pitchFamily="49" charset="0"/>
              </a:rPr>
              <a:t>",</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items</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p>
          <a:p>
            <a:pPr marL="0" indent="0">
              <a:buFont typeface="Arial" panose="020B0604020202020204" pitchFamily="34" charset="0"/>
              <a:buNone/>
            </a:pPr>
            <a:r>
              <a:rPr lang="en-US" sz="1400" b="1" dirty="0">
                <a:solidFill>
                  <a:srgbClr val="000000"/>
                </a:solidFill>
                <a:latin typeface="Courier New" panose="02070309020205020404" pitchFamily="49" charset="0"/>
              </a:rPr>
              <a:t>         ]</a:t>
            </a:r>
          </a:p>
          <a:p>
            <a:pPr marL="0" indent="0">
              <a:buFont typeface="Arial" panose="020B0604020202020204" pitchFamily="34" charset="0"/>
              <a:buNone/>
            </a:pPr>
            <a:r>
              <a:rPr lang="en-US" sz="1400" b="1" dirty="0">
                <a:solidFill>
                  <a:srgbClr val="000000"/>
                </a:solidFill>
                <a:latin typeface="Courier New" panose="02070309020205020404" pitchFamily="49" charset="0"/>
              </a:rPr>
              <a:t>         "</a:t>
            </a:r>
            <a:r>
              <a:rPr lang="en-US" sz="1400" b="1" dirty="0">
                <a:solidFill>
                  <a:srgbClr val="0070C0"/>
                </a:solidFill>
                <a:latin typeface="Courier New" panose="02070309020205020404" pitchFamily="49" charset="0"/>
              </a:rPr>
              <a:t>itemData</a:t>
            </a: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p>
          <a:p>
            <a:pPr marL="0" indent="0">
              <a:buFont typeface="Arial" panose="020B0604020202020204" pitchFamily="34" charset="0"/>
              <a:buNone/>
            </a:pP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 </a:t>
            </a:r>
            <a:br>
              <a:rPr lang="en-US" sz="1400" b="1" dirty="0">
                <a:solidFill>
                  <a:srgbClr val="000000"/>
                </a:solidFill>
                <a:latin typeface="Courier New" panose="02070309020205020404" pitchFamily="49" charset="0"/>
              </a:rPr>
            </a:br>
            <a:r>
              <a:rPr lang="en-US" sz="1400" b="1" dirty="0">
                <a:solidFill>
                  <a:srgbClr val="000000"/>
                </a:solidFill>
                <a:latin typeface="Courier New" panose="02070309020205020404" pitchFamily="49" charset="0"/>
              </a:rPr>
              <a:t> }</a:t>
            </a:r>
            <a:br>
              <a:rPr lang="en-US" sz="1400" b="1" dirty="0">
                <a:solidFill>
                  <a:srgbClr val="000000"/>
                </a:solidFill>
                <a:latin typeface="Courier New" panose="02070309020205020404" pitchFamily="49" charset="0"/>
              </a:rPr>
            </a:br>
            <a:endParaRPr lang="en-US" sz="1400" b="1" dirty="0">
              <a:solidFill>
                <a:srgbClr val="000000"/>
              </a:solidFill>
              <a:latin typeface="Courier New" panose="02070309020205020404" pitchFamily="49" charset="0"/>
            </a:endParaRPr>
          </a:p>
        </p:txBody>
      </p:sp>
      <p:sp>
        <p:nvSpPr>
          <p:cNvPr id="8" name="Rectangle 7">
            <a:extLst>
              <a:ext uri="{FF2B5EF4-FFF2-40B4-BE49-F238E27FC236}">
                <a16:creationId xmlns:a16="http://schemas.microsoft.com/office/drawing/2014/main" id="{C42D8563-1BC8-4D98-B4DC-B54D129E6389}"/>
              </a:ext>
            </a:extLst>
          </p:cNvPr>
          <p:cNvSpPr/>
          <p:nvPr/>
        </p:nvSpPr>
        <p:spPr>
          <a:xfrm>
            <a:off x="1490419" y="2913993"/>
            <a:ext cx="2406535" cy="273844"/>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rPr>
              <a:t>column metadata</a:t>
            </a:r>
            <a:r>
              <a:rPr lang="en-US" dirty="0"/>
              <a:t> </a:t>
            </a:r>
          </a:p>
        </p:txBody>
      </p:sp>
      <p:sp>
        <p:nvSpPr>
          <p:cNvPr id="9" name="Rectangle 8">
            <a:extLst>
              <a:ext uri="{FF2B5EF4-FFF2-40B4-BE49-F238E27FC236}">
                <a16:creationId xmlns:a16="http://schemas.microsoft.com/office/drawing/2014/main" id="{C41AFC7B-A503-4562-8DE6-8818BFA2141B}"/>
              </a:ext>
            </a:extLst>
          </p:cNvPr>
          <p:cNvSpPr/>
          <p:nvPr/>
        </p:nvSpPr>
        <p:spPr>
          <a:xfrm>
            <a:off x="1490418" y="3703706"/>
            <a:ext cx="2406535" cy="273844"/>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rPr>
              <a:t>column data</a:t>
            </a:r>
            <a:r>
              <a:rPr lang="en-US" dirty="0"/>
              <a:t> </a:t>
            </a:r>
          </a:p>
        </p:txBody>
      </p:sp>
    </p:spTree>
    <p:extLst>
      <p:ext uri="{BB962C8B-B14F-4D97-AF65-F5344CB8AC3E}">
        <p14:creationId xmlns:p14="http://schemas.microsoft.com/office/powerpoint/2010/main" val="223957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Reading Dataset-JSON  with SAS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1016000" y="814180"/>
            <a:ext cx="2573262" cy="3699762"/>
          </a:xfrm>
        </p:spPr>
        <p:txBody>
          <a:bodyPr>
            <a:noAutofit/>
          </a:bodyPr>
          <a:lstStyle/>
          <a:p>
            <a:pPr marL="0" indent="0">
              <a:buNone/>
            </a:pPr>
            <a:r>
              <a:rPr lang="en-US" sz="1600" b="1" dirty="0"/>
              <a:t>ITEMGROUPDATA_IG_DM</a:t>
            </a:r>
          </a:p>
          <a:p>
            <a:pPr marL="0" indent="0">
              <a:buNone/>
            </a:pPr>
            <a:endParaRPr lang="en-US" sz="1600" b="1" dirty="0"/>
          </a:p>
          <a:p>
            <a:pPr marL="0" indent="0">
              <a:buNone/>
            </a:pPr>
            <a:endParaRPr lang="en-US" sz="1600" b="1" dirty="0"/>
          </a:p>
          <a:p>
            <a:pPr marL="0" indent="0">
              <a:buNone/>
            </a:pPr>
            <a:r>
              <a:rPr lang="en-US" sz="1600" b="1" dirty="0"/>
              <a:t>IG_DM_ITEMS</a:t>
            </a:r>
          </a:p>
          <a:p>
            <a:endParaRPr lang="en-US" dirty="0"/>
          </a:p>
          <a:p>
            <a:pPr marL="0" indent="0">
              <a:buNone/>
            </a:pPr>
            <a:endParaRPr lang="en-US" dirty="0"/>
          </a:p>
          <a:p>
            <a:endParaRPr lang="en-US" dirty="0"/>
          </a:p>
          <a:p>
            <a:pPr marL="0" indent="0">
              <a:buNone/>
            </a:pPr>
            <a:endParaRPr lang="en-US" sz="1600" b="1" dirty="0"/>
          </a:p>
          <a:p>
            <a:pPr marL="0" indent="0">
              <a:buNone/>
            </a:pPr>
            <a:r>
              <a:rPr lang="en-US" sz="1600" b="1" dirty="0"/>
              <a:t>IG_DM_ITEMDATA</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48</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10" name="Picture 9">
            <a:extLst>
              <a:ext uri="{FF2B5EF4-FFF2-40B4-BE49-F238E27FC236}">
                <a16:creationId xmlns:a16="http://schemas.microsoft.com/office/drawing/2014/main" id="{094F0DEB-841B-47AE-BD9B-2E1027F0BBE6}"/>
              </a:ext>
            </a:extLst>
          </p:cNvPr>
          <p:cNvPicPr>
            <a:picLocks noChangeAspect="1"/>
          </p:cNvPicPr>
          <p:nvPr/>
        </p:nvPicPr>
        <p:blipFill>
          <a:blip r:embed="rId3"/>
          <a:stretch>
            <a:fillRect/>
          </a:stretch>
        </p:blipFill>
        <p:spPr>
          <a:xfrm>
            <a:off x="2910113" y="3184159"/>
            <a:ext cx="6001657" cy="1856948"/>
          </a:xfrm>
          <a:prstGeom prst="rect">
            <a:avLst/>
          </a:prstGeom>
        </p:spPr>
      </p:pic>
      <p:pic>
        <p:nvPicPr>
          <p:cNvPr id="12" name="Picture 11">
            <a:extLst>
              <a:ext uri="{FF2B5EF4-FFF2-40B4-BE49-F238E27FC236}">
                <a16:creationId xmlns:a16="http://schemas.microsoft.com/office/drawing/2014/main" id="{9EB66D7F-514A-493F-9AE6-F051FE066468}"/>
              </a:ext>
            </a:extLst>
          </p:cNvPr>
          <p:cNvPicPr>
            <a:picLocks noChangeAspect="1"/>
          </p:cNvPicPr>
          <p:nvPr/>
        </p:nvPicPr>
        <p:blipFill>
          <a:blip r:embed="rId4"/>
          <a:stretch>
            <a:fillRect/>
          </a:stretch>
        </p:blipFill>
        <p:spPr>
          <a:xfrm>
            <a:off x="2893486" y="1289465"/>
            <a:ext cx="5322508" cy="1859584"/>
          </a:xfrm>
          <a:prstGeom prst="rect">
            <a:avLst/>
          </a:prstGeom>
        </p:spPr>
      </p:pic>
      <p:pic>
        <p:nvPicPr>
          <p:cNvPr id="14" name="Picture 13">
            <a:extLst>
              <a:ext uri="{FF2B5EF4-FFF2-40B4-BE49-F238E27FC236}">
                <a16:creationId xmlns:a16="http://schemas.microsoft.com/office/drawing/2014/main" id="{901FC25B-CDA4-4767-B944-0AD0BBAA09EA}"/>
              </a:ext>
            </a:extLst>
          </p:cNvPr>
          <p:cNvPicPr>
            <a:picLocks noChangeAspect="1"/>
          </p:cNvPicPr>
          <p:nvPr/>
        </p:nvPicPr>
        <p:blipFill>
          <a:blip r:embed="rId5"/>
          <a:stretch>
            <a:fillRect/>
          </a:stretch>
        </p:blipFill>
        <p:spPr>
          <a:xfrm>
            <a:off x="3953391" y="720500"/>
            <a:ext cx="4279230" cy="547343"/>
          </a:xfrm>
          <a:prstGeom prst="rect">
            <a:avLst/>
          </a:prstGeom>
        </p:spPr>
      </p:pic>
    </p:spTree>
    <p:extLst>
      <p:ext uri="{BB962C8B-B14F-4D97-AF65-F5344CB8AC3E}">
        <p14:creationId xmlns:p14="http://schemas.microsoft.com/office/powerpoint/2010/main" val="25440675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9AE8-0E1B-2740-A95B-81DDAC2FCFA7}"/>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541154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6157" y="811013"/>
            <a:ext cx="8064121" cy="3521473"/>
          </a:xfrm>
        </p:spPr>
        <p:txBody>
          <a:bodyPr>
            <a:normAutofit/>
          </a:bodyPr>
          <a:lstStyle/>
          <a:p>
            <a:pPr marL="290513" indent="-285750"/>
            <a:r>
              <a:rPr lang="en-US" dirty="0"/>
              <a:t>In </a:t>
            </a:r>
            <a:r>
              <a:rPr lang="en-US" b="1" dirty="0"/>
              <a:t>1999</a:t>
            </a:r>
            <a:r>
              <a:rPr lang="en-US" dirty="0"/>
              <a:t>, the FDA standardized the submission of clinical and non-clinical data using the SAS Version 5 XPT Transport Format</a:t>
            </a:r>
          </a:p>
          <a:p>
            <a:pPr marL="290513" indent="-285750"/>
            <a:r>
              <a:rPr lang="en-US" dirty="0"/>
              <a:t>The SAS Version 5 XPT Transport format dates from </a:t>
            </a:r>
            <a:r>
              <a:rPr lang="en-US" b="1" dirty="0"/>
              <a:t>1989</a:t>
            </a:r>
            <a:r>
              <a:rPr lang="en-US" dirty="0"/>
              <a:t> and was first available as part of SAS version 5</a:t>
            </a:r>
          </a:p>
          <a:p>
            <a:pPr marL="290513" indent="-285750"/>
            <a:r>
              <a:rPr lang="en-US" dirty="0"/>
              <a:t>Since 1989 there have been many changes to the industry with respect to the process for submissions and the approaches to data curation and manipulation - </a:t>
            </a:r>
            <a:r>
              <a:rPr lang="en-US" i="1" dirty="0"/>
              <a:t>but we still submit in SAS Version 5 XPT Transport format</a:t>
            </a:r>
          </a:p>
          <a:p>
            <a:pPr marL="290513" indent="-285750"/>
            <a:r>
              <a:rPr lang="en-US" dirty="0"/>
              <a:t>For many years it has been recognized that the ASCII-based SAS Version 5 XPT Transport format has some limitations and issues</a:t>
            </a:r>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5</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42404633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a:xfrm>
            <a:off x="800099" y="181429"/>
            <a:ext cx="7886700" cy="1117600"/>
          </a:xfrm>
        </p:spPr>
        <p:txBody>
          <a:bodyPr>
            <a:normAutofit/>
          </a:bodyPr>
          <a:lstStyle/>
          <a:p>
            <a:r>
              <a:rPr lang="en-US" dirty="0"/>
              <a:t>Conclusion</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50</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
        <p:nvSpPr>
          <p:cNvPr id="7" name="Content Placeholder 2">
            <a:extLst>
              <a:ext uri="{FF2B5EF4-FFF2-40B4-BE49-F238E27FC236}">
                <a16:creationId xmlns:a16="http://schemas.microsoft.com/office/drawing/2014/main" id="{A15DE486-B0FE-4D4E-A75D-A16E058945C6}"/>
              </a:ext>
            </a:extLst>
          </p:cNvPr>
          <p:cNvSpPr>
            <a:spLocks noGrp="1"/>
          </p:cNvSpPr>
          <p:nvPr>
            <p:ph idx="1"/>
          </p:nvPr>
        </p:nvSpPr>
        <p:spPr>
          <a:xfrm>
            <a:off x="675021" y="1196505"/>
            <a:ext cx="8115688" cy="3433156"/>
          </a:xfrm>
        </p:spPr>
        <p:txBody>
          <a:bodyPr>
            <a:normAutofit/>
          </a:bodyPr>
          <a:lstStyle/>
          <a:p>
            <a:pPr marL="290513" indent="-285750"/>
            <a:r>
              <a:rPr lang="en-US" dirty="0"/>
              <a:t>Dataset-JSON provides an efficient alternative to SAS Version 5 Transport files with full support for UTF-8</a:t>
            </a:r>
          </a:p>
          <a:p>
            <a:pPr marL="290513" indent="-285750"/>
            <a:r>
              <a:rPr lang="en-US" dirty="0"/>
              <a:t>Dataset-JSON is good step towards a modern API-based communication protocol</a:t>
            </a:r>
          </a:p>
          <a:p>
            <a:pPr marL="290513" indent="-285750"/>
            <a:r>
              <a:rPr lang="en-US"/>
              <a:t>SAS fully supports reading and writing Dataset-JSON files</a:t>
            </a:r>
          </a:p>
          <a:p>
            <a:pPr marL="290513" indent="-285750"/>
            <a:endParaRPr lang="en-US" dirty="0"/>
          </a:p>
          <a:p>
            <a:pPr marL="4763" indent="0">
              <a:buNone/>
            </a:pPr>
            <a:endParaRPr lang="en-US" dirty="0"/>
          </a:p>
        </p:txBody>
      </p:sp>
    </p:spTree>
    <p:extLst>
      <p:ext uri="{BB962C8B-B14F-4D97-AF65-F5344CB8AC3E}">
        <p14:creationId xmlns:p14="http://schemas.microsoft.com/office/powerpoint/2010/main" val="26711807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313FB9-D0FF-4B62-A3CF-7403BBE4D124}"/>
              </a:ext>
            </a:extLst>
          </p:cNvPr>
          <p:cNvPicPr>
            <a:picLocks noChangeAspect="1"/>
          </p:cNvPicPr>
          <p:nvPr/>
        </p:nvPicPr>
        <p:blipFill>
          <a:blip r:embed="rId2"/>
          <a:stretch>
            <a:fillRect/>
          </a:stretch>
        </p:blipFill>
        <p:spPr>
          <a:xfrm>
            <a:off x="825847" y="222090"/>
            <a:ext cx="2587889" cy="1962150"/>
          </a:xfrm>
          <a:prstGeom prst="rect">
            <a:avLst/>
          </a:prstGeom>
          <a:effectLst>
            <a:outerShdw blurRad="50800" dist="38100" dir="2700000" algn="tl" rotWithShape="0">
              <a:prstClr val="black">
                <a:alpha val="40000"/>
              </a:prstClr>
            </a:outerShdw>
          </a:effectLst>
        </p:spPr>
      </p:pic>
      <p:sp>
        <p:nvSpPr>
          <p:cNvPr id="5" name="Content Placeholder 2">
            <a:extLst>
              <a:ext uri="{FF2B5EF4-FFF2-40B4-BE49-F238E27FC236}">
                <a16:creationId xmlns:a16="http://schemas.microsoft.com/office/drawing/2014/main" id="{EC6BBA27-F5E3-45F6-A08C-DF4E33FE3CC6}"/>
              </a:ext>
            </a:extLst>
          </p:cNvPr>
          <p:cNvSpPr>
            <a:spLocks noGrp="1"/>
          </p:cNvSpPr>
          <p:nvPr>
            <p:ph idx="1"/>
          </p:nvPr>
        </p:nvSpPr>
        <p:spPr>
          <a:xfrm>
            <a:off x="3817258" y="2198594"/>
            <a:ext cx="5181599" cy="2600171"/>
          </a:xfrm>
        </p:spPr>
        <p:txBody>
          <a:bodyPr>
            <a:noAutofit/>
          </a:bodyPr>
          <a:lstStyle/>
          <a:p>
            <a:pPr marL="290513" indent="-285750">
              <a:lnSpc>
                <a:spcPts val="2400"/>
              </a:lnSpc>
            </a:pPr>
            <a:r>
              <a:rPr lang="en-US" sz="1800" b="1" dirty="0"/>
              <a:t>GitHub Repository</a:t>
            </a:r>
            <a:r>
              <a:rPr lang="en-US" sz="1800" dirty="0"/>
              <a:t>:</a:t>
            </a:r>
            <a:br>
              <a:rPr lang="en-US" sz="1800" dirty="0"/>
            </a:br>
            <a:r>
              <a:rPr lang="en-US" sz="1800" dirty="0">
                <a:hlinkClick r:id="rId3"/>
              </a:rPr>
              <a:t>https://github.com/lexjansen/dataset-json-sas</a:t>
            </a:r>
            <a:endParaRPr lang="en-US" sz="1800" dirty="0"/>
          </a:p>
          <a:p>
            <a:pPr marL="4763" indent="0">
              <a:lnSpc>
                <a:spcPts val="2400"/>
              </a:lnSpc>
              <a:buNone/>
            </a:pPr>
            <a:br>
              <a:rPr lang="en-US" sz="1800" dirty="0"/>
            </a:br>
            <a:r>
              <a:rPr lang="en-US" sz="1800" b="1" dirty="0"/>
              <a:t>Email</a:t>
            </a:r>
            <a:r>
              <a:rPr lang="en-US" sz="1800" dirty="0"/>
              <a:t>:	</a:t>
            </a:r>
            <a:r>
              <a:rPr lang="en-US" sz="1800" dirty="0">
                <a:hlinkClick r:id="rId4"/>
              </a:rPr>
              <a:t>lexjansen@gmail.com</a:t>
            </a:r>
            <a:br>
              <a:rPr lang="en-US" sz="1800" dirty="0"/>
            </a:br>
            <a:r>
              <a:rPr lang="en-US" sz="1800" dirty="0"/>
              <a:t>	</a:t>
            </a:r>
            <a:r>
              <a:rPr lang="en-US" sz="1800" dirty="0">
                <a:hlinkClick r:id="rId5"/>
              </a:rPr>
              <a:t>ljansen@cdisc.org</a:t>
            </a:r>
            <a:endParaRPr lang="en-US" sz="1800" dirty="0"/>
          </a:p>
          <a:p>
            <a:pPr marL="4763" indent="0">
              <a:lnSpc>
                <a:spcPts val="2400"/>
              </a:lnSpc>
              <a:buNone/>
            </a:pPr>
            <a:r>
              <a:rPr lang="en-US" sz="1800" b="1" dirty="0"/>
              <a:t>Web</a:t>
            </a:r>
            <a:r>
              <a:rPr lang="en-US" sz="1800" dirty="0"/>
              <a:t>: 	</a:t>
            </a:r>
            <a:r>
              <a:rPr lang="en-US" sz="1800" dirty="0">
                <a:hlinkClick r:id="rId6"/>
              </a:rPr>
              <a:t>https:\\www.lexjansen.com</a:t>
            </a:r>
            <a:endParaRPr lang="en-US" sz="1800" dirty="0"/>
          </a:p>
          <a:p>
            <a:pPr marL="4763">
              <a:lnSpc>
                <a:spcPts val="2400"/>
              </a:lnSpc>
            </a:pPr>
            <a:r>
              <a:rPr lang="en-US" sz="1800" b="1" dirty="0"/>
              <a:t>LinkedIn</a:t>
            </a:r>
            <a:r>
              <a:rPr lang="en-US" sz="1800" dirty="0"/>
              <a:t>: </a:t>
            </a:r>
            <a:r>
              <a:rPr lang="en-US" sz="1800" dirty="0">
                <a:hlinkClick r:id="rId7"/>
              </a:rPr>
              <a:t>https://www.linkedin.com/in/lexjansen/</a:t>
            </a:r>
            <a:endParaRPr lang="en-US" sz="1800" dirty="0"/>
          </a:p>
          <a:p>
            <a:pPr marL="4763" indent="0">
              <a:lnSpc>
                <a:spcPts val="2400"/>
              </a:lnSpc>
              <a:buNone/>
            </a:pPr>
            <a:br>
              <a:rPr lang="en-US" sz="1800" dirty="0"/>
            </a:br>
            <a:br>
              <a:rPr lang="en-US" sz="1800" dirty="0"/>
            </a:br>
            <a:endParaRPr lang="en-US" dirty="0"/>
          </a:p>
        </p:txBody>
      </p:sp>
    </p:spTree>
    <p:extLst>
      <p:ext uri="{BB962C8B-B14F-4D97-AF65-F5344CB8AC3E}">
        <p14:creationId xmlns:p14="http://schemas.microsoft.com/office/powerpoint/2010/main" val="83496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Introduction - SAS Version 5 XPT Transport files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1111250"/>
            <a:ext cx="7804813" cy="3521473"/>
          </a:xfrm>
        </p:spPr>
        <p:txBody>
          <a:bodyPr>
            <a:normAutofit fontScale="92500" lnSpcReduction="10000"/>
          </a:bodyPr>
          <a:lstStyle/>
          <a:p>
            <a:pPr marL="4763" indent="0">
              <a:buNone/>
            </a:pPr>
            <a:r>
              <a:rPr lang="en-US" b="1" dirty="0"/>
              <a:t>Technical limitations</a:t>
            </a:r>
            <a:r>
              <a:rPr lang="en-US" dirty="0"/>
              <a:t>:</a:t>
            </a:r>
          </a:p>
          <a:p>
            <a:pPr marL="290513" indent="-285750"/>
            <a:r>
              <a:rPr lang="en-US" dirty="0"/>
              <a:t>Current data formats supported are limited to US ASCII (for Character formats) and IBM INTEGER and DOUBLE (for Numeric formats).</a:t>
            </a:r>
          </a:p>
          <a:p>
            <a:pPr marL="290513" indent="-285750"/>
            <a:r>
              <a:rPr lang="en-US" dirty="0"/>
              <a:t>Only supports US ASCII Character encoding. No multibyte characters are supported; this requires translation and/or transcription from the source data</a:t>
            </a:r>
          </a:p>
          <a:p>
            <a:pPr marL="633413" lvl="1" indent="-285750"/>
            <a:r>
              <a:rPr lang="en-US" dirty="0"/>
              <a:t>Recently SAS changed the specification from: "</a:t>
            </a:r>
            <a:r>
              <a:rPr lang="en-US" i="1" dirty="0"/>
              <a:t>All character data are stored in ASCII, regardless of the operating system</a:t>
            </a:r>
            <a:r>
              <a:rPr lang="en-US" dirty="0"/>
              <a:t>" to  "</a:t>
            </a:r>
            <a:r>
              <a:rPr lang="en-US" i="1" dirty="0"/>
              <a:t>All character data is stored in the Windows encoding that is compatible with the SAS session encoding that is used to create the file</a:t>
            </a:r>
            <a:r>
              <a:rPr lang="en-US" dirty="0"/>
              <a:t>”. </a:t>
            </a:r>
          </a:p>
          <a:p>
            <a:pPr marL="633413" lvl="1" indent="-285750"/>
            <a:r>
              <a:rPr lang="en-US" dirty="0"/>
              <a:t>Although technically character data can be stored in encodings other than ASCII, there is no method of conveying encoding information other than documenting it with the delivery of the transport file.</a:t>
            </a:r>
          </a:p>
          <a:p>
            <a:pPr marL="290513" indent="-285750"/>
            <a:r>
              <a:rPr lang="en-US" dirty="0"/>
              <a:t>Variable names must be alphanumeric, Variable names are limited to a maximum length of 8 characters, Variable labels are restricted to a maximum length of 40 characters</a:t>
            </a:r>
          </a:p>
          <a:p>
            <a:pPr marL="290513" indent="-285750"/>
            <a:r>
              <a:rPr lang="en-US" dirty="0"/>
              <a:t>Character variable data widths are limited to 200 characters</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6</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3471651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Introduction - SAS Version 5 XPT Transport files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745641"/>
            <a:ext cx="7804813" cy="3521473"/>
          </a:xfrm>
        </p:spPr>
        <p:txBody>
          <a:bodyPr>
            <a:normAutofit/>
          </a:bodyPr>
          <a:lstStyle/>
          <a:p>
            <a:pPr marL="4763" indent="0">
              <a:buNone/>
            </a:pPr>
            <a:r>
              <a:rPr lang="en-US" b="1" dirty="0"/>
              <a:t>Storage limitations</a:t>
            </a:r>
            <a:r>
              <a:rPr lang="en-US" dirty="0"/>
              <a:t>:</a:t>
            </a:r>
          </a:p>
          <a:p>
            <a:pPr marL="290513" indent="-285750"/>
            <a:r>
              <a:rPr lang="en-US" dirty="0"/>
              <a:t>The SAS Version 5 XPT Transport format has a highly inefficient use of storage space. There is often empty space for columns allocated, but not used by data and this can lead to significant wasted space</a:t>
            </a:r>
          </a:p>
          <a:p>
            <a:pPr marL="633413" lvl="1" indent="-285750"/>
            <a:r>
              <a:rPr lang="en-US" dirty="0"/>
              <a:t>Fixed fields and records that are often padded with blanks</a:t>
            </a:r>
          </a:p>
          <a:p>
            <a:pPr marL="290513" indent="-285750"/>
            <a:r>
              <a:rPr lang="en-US" dirty="0"/>
              <a:t>This inefficiency forces sponsors to re-size character variables to be compliant with regulatory requirements</a:t>
            </a:r>
          </a:p>
          <a:p>
            <a:pPr marL="290513" indent="-285750"/>
            <a:r>
              <a:rPr lang="en-US" dirty="0"/>
              <a:t>The inability to compress datasets leads to significant file logistical issues, due to the requirement that the maximum size of the files is 5 Gigabytes or smaller</a:t>
            </a:r>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7</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pic>
        <p:nvPicPr>
          <p:cNvPr id="7" name="Picture 6" descr="Background pattern&#10;&#10;Description automatically generated">
            <a:extLst>
              <a:ext uri="{FF2B5EF4-FFF2-40B4-BE49-F238E27FC236}">
                <a16:creationId xmlns:a16="http://schemas.microsoft.com/office/drawing/2014/main" id="{6E04291C-9810-46B0-9C4C-62F9871B1AC2}"/>
              </a:ext>
            </a:extLst>
          </p:cNvPr>
          <p:cNvPicPr>
            <a:picLocks noChangeAspect="1"/>
          </p:cNvPicPr>
          <p:nvPr/>
        </p:nvPicPr>
        <p:blipFill>
          <a:blip r:embed="rId2"/>
          <a:stretch>
            <a:fillRect/>
          </a:stretch>
        </p:blipFill>
        <p:spPr>
          <a:xfrm>
            <a:off x="6005189" y="3469464"/>
            <a:ext cx="2957382" cy="1326999"/>
          </a:xfrm>
          <a:prstGeom prst="rect">
            <a:avLst/>
          </a:prstGeom>
        </p:spPr>
      </p:pic>
      <p:sp>
        <p:nvSpPr>
          <p:cNvPr id="8" name="TextBox 7">
            <a:extLst>
              <a:ext uri="{FF2B5EF4-FFF2-40B4-BE49-F238E27FC236}">
                <a16:creationId xmlns:a16="http://schemas.microsoft.com/office/drawing/2014/main" id="{B5BD3D31-B20A-492A-89B6-74D06D9E10AA}"/>
              </a:ext>
            </a:extLst>
          </p:cNvPr>
          <p:cNvSpPr txBox="1"/>
          <p:nvPr/>
        </p:nvSpPr>
        <p:spPr>
          <a:xfrm>
            <a:off x="6646803" y="4825663"/>
            <a:ext cx="1886857" cy="215444"/>
          </a:xfrm>
          <a:prstGeom prst="rect">
            <a:avLst/>
          </a:prstGeom>
          <a:noFill/>
        </p:spPr>
        <p:txBody>
          <a:bodyPr wrap="square" rtlCol="0">
            <a:spAutoFit/>
          </a:bodyPr>
          <a:lstStyle/>
          <a:p>
            <a:r>
              <a:rPr lang="en-US" sz="800" dirty="0"/>
              <a:t>image: Wikimedia Commons</a:t>
            </a:r>
          </a:p>
        </p:txBody>
      </p:sp>
      <p:pic>
        <p:nvPicPr>
          <p:cNvPr id="9" name="Picture 8">
            <a:extLst>
              <a:ext uri="{FF2B5EF4-FFF2-40B4-BE49-F238E27FC236}">
                <a16:creationId xmlns:a16="http://schemas.microsoft.com/office/drawing/2014/main" id="{DB98DE2E-83D7-4C2C-A626-41B426170CD1}"/>
              </a:ext>
            </a:extLst>
          </p:cNvPr>
          <p:cNvPicPr>
            <a:picLocks noChangeAspect="1"/>
          </p:cNvPicPr>
          <p:nvPr/>
        </p:nvPicPr>
        <p:blipFill>
          <a:blip r:embed="rId3"/>
          <a:stretch>
            <a:fillRect/>
          </a:stretch>
        </p:blipFill>
        <p:spPr>
          <a:xfrm>
            <a:off x="483456" y="3555722"/>
            <a:ext cx="5429440" cy="1154481"/>
          </a:xfrm>
          <a:prstGeom prst="rect">
            <a:avLst/>
          </a:prstGeom>
        </p:spPr>
      </p:pic>
    </p:spTree>
    <p:extLst>
      <p:ext uri="{BB962C8B-B14F-4D97-AF65-F5344CB8AC3E}">
        <p14:creationId xmlns:p14="http://schemas.microsoft.com/office/powerpoint/2010/main" val="1790676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Introduction - SAS Version 5 XPT Transport files</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1111250"/>
            <a:ext cx="7804813" cy="3521473"/>
          </a:xfrm>
        </p:spPr>
        <p:txBody>
          <a:bodyPr>
            <a:normAutofit/>
          </a:bodyPr>
          <a:lstStyle/>
          <a:p>
            <a:pPr marL="4763" indent="0">
              <a:buNone/>
            </a:pPr>
            <a:r>
              <a:rPr lang="en-US" b="1" dirty="0"/>
              <a:t>Other limitations</a:t>
            </a:r>
            <a:r>
              <a:rPr lang="en-US" dirty="0"/>
              <a:t>:</a:t>
            </a:r>
          </a:p>
          <a:p>
            <a:pPr marL="290513" indent="-285750"/>
            <a:r>
              <a:rPr lang="en-US" dirty="0"/>
              <a:t>The format is only suited for transporting and storing two-dimensional "flat" data structures. This restricts the structure of the content that can be transported.</a:t>
            </a:r>
          </a:p>
          <a:p>
            <a:pPr marL="290513" indent="-285750"/>
            <a:r>
              <a:rPr lang="en-US" dirty="0"/>
              <a:t>The two-dimensional nature of the transport format has led to sub-optimal designs in the structures of the content models (SDTM, ADaM, SEND), that are used to store and transport clinical and nonclinical data</a:t>
            </a:r>
          </a:p>
          <a:p>
            <a:pPr marL="290513" indent="-285750"/>
            <a:r>
              <a:rPr lang="en-US" dirty="0"/>
              <a:t>Even more challenges for other types of data (RWD, …)</a:t>
            </a:r>
          </a:p>
          <a:p>
            <a:pPr marL="290513" indent="-285750"/>
            <a:r>
              <a:rPr lang="en-US" dirty="0"/>
              <a:t>SAS Version 5 Transport format is not an extensible modern technology</a:t>
            </a:r>
          </a:p>
          <a:p>
            <a:pPr marL="290513" indent="-285750"/>
            <a:r>
              <a:rPr lang="en-US" dirty="0"/>
              <a:t>Owned by SAS - not supported and maintained by an open, consensus-based standards development organization</a:t>
            </a:r>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8</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1731134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6A95-13ED-604F-AA65-8144C0F6694B}"/>
              </a:ext>
            </a:extLst>
          </p:cNvPr>
          <p:cNvSpPr>
            <a:spLocks noGrp="1"/>
          </p:cNvSpPr>
          <p:nvPr>
            <p:ph type="title"/>
          </p:nvPr>
        </p:nvSpPr>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92C80A91-8A58-D34B-9C3A-DBCC37353BA0}"/>
              </a:ext>
            </a:extLst>
          </p:cNvPr>
          <p:cNvSpPr>
            <a:spLocks noGrp="1"/>
          </p:cNvSpPr>
          <p:nvPr>
            <p:ph idx="1"/>
          </p:nvPr>
        </p:nvSpPr>
        <p:spPr>
          <a:xfrm>
            <a:off x="800100" y="1111250"/>
            <a:ext cx="7804813" cy="3521473"/>
          </a:xfrm>
        </p:spPr>
        <p:txBody>
          <a:bodyPr>
            <a:normAutofit/>
          </a:bodyPr>
          <a:lstStyle/>
          <a:p>
            <a:pPr marL="290513" indent="-285750"/>
            <a:r>
              <a:rPr lang="en-US" dirty="0"/>
              <a:t>In </a:t>
            </a:r>
            <a:r>
              <a:rPr lang="en-US" b="1" dirty="0"/>
              <a:t>2012</a:t>
            </a:r>
            <a:r>
              <a:rPr lang="en-US" dirty="0"/>
              <a:t> FDA organized a Public Meeting on Study Data Exchange</a:t>
            </a:r>
          </a:p>
          <a:p>
            <a:pPr marL="290513" indent="-285750"/>
            <a:r>
              <a:rPr lang="en-US" dirty="0"/>
              <a:t>SAS created the SAS Version 8 XPT Transport format to address some of the issues raised.</a:t>
            </a:r>
          </a:p>
          <a:p>
            <a:pPr marL="290513" indent="-285750"/>
            <a:r>
              <a:rPr lang="en-US" dirty="0"/>
              <a:t>Some of the </a:t>
            </a:r>
            <a:r>
              <a:rPr lang="en-US" b="1" dirty="0"/>
              <a:t>SAS Version 5</a:t>
            </a:r>
            <a:r>
              <a:rPr lang="en-US" dirty="0"/>
              <a:t> Transport format limitations have been addressed in the </a:t>
            </a:r>
            <a:r>
              <a:rPr lang="en-US" b="1" dirty="0"/>
              <a:t>SAS Version 8</a:t>
            </a:r>
            <a:r>
              <a:rPr lang="en-US" dirty="0"/>
              <a:t> Transport format, e.g. longer character fields, longer names and labels. However, the updated format does not address the other issues and concerns.</a:t>
            </a:r>
          </a:p>
          <a:p>
            <a:pPr marL="290513" indent="-285750"/>
            <a:r>
              <a:rPr lang="en-US" dirty="0"/>
              <a:t>CDISC presented Dataset-XML at the public meeting</a:t>
            </a:r>
          </a:p>
          <a:p>
            <a:pPr marL="4763" indent="0">
              <a:buNone/>
            </a:pPr>
            <a:endParaRPr lang="en-US" dirty="0"/>
          </a:p>
        </p:txBody>
      </p:sp>
      <p:sp>
        <p:nvSpPr>
          <p:cNvPr id="6" name="Slide Number Placeholder 5">
            <a:extLst>
              <a:ext uri="{FF2B5EF4-FFF2-40B4-BE49-F238E27FC236}">
                <a16:creationId xmlns:a16="http://schemas.microsoft.com/office/drawing/2014/main" id="{AC50CA00-99F7-3E44-A839-0402F441E9AA}"/>
              </a:ext>
            </a:extLst>
          </p:cNvPr>
          <p:cNvSpPr>
            <a:spLocks noGrp="1"/>
          </p:cNvSpPr>
          <p:nvPr>
            <p:ph type="sldNum" sz="quarter" idx="12"/>
          </p:nvPr>
        </p:nvSpPr>
        <p:spPr/>
        <p:txBody>
          <a:bodyPr/>
          <a:lstStyle/>
          <a:p>
            <a:fld id="{EB4FF9C4-EEBF-D24D-8A4E-C0B9CCE3F975}" type="slidenum">
              <a:rPr lang="en-US" smtClean="0"/>
              <a:pPr/>
              <a:t>9</a:t>
            </a:fld>
            <a:endParaRPr lang="en-US" dirty="0"/>
          </a:p>
        </p:txBody>
      </p:sp>
      <p:sp>
        <p:nvSpPr>
          <p:cNvPr id="5" name="Footer Placeholder 4"/>
          <p:cNvSpPr>
            <a:spLocks noGrp="1"/>
          </p:cNvSpPr>
          <p:nvPr>
            <p:ph type="ftr" sz="quarter" idx="3"/>
          </p:nvPr>
        </p:nvSpPr>
        <p:spPr>
          <a:xfrm>
            <a:off x="2500132" y="4767263"/>
            <a:ext cx="4676172" cy="273844"/>
          </a:xfrm>
          <a:prstGeom prst="rect">
            <a:avLst/>
          </a:prstGeom>
        </p:spPr>
        <p:txBody>
          <a:bodyPr vert="horz" lIns="0" tIns="0" rIns="0" bIns="0" rtlCol="0" anchor="ctr"/>
          <a:lstStyle>
            <a:lvl1pPr algn="ctr">
              <a:defRPr sz="800" b="1">
                <a:solidFill>
                  <a:schemeClr val="tx1"/>
                </a:solidFill>
              </a:defRPr>
            </a:lvl1pPr>
          </a:lstStyle>
          <a:p>
            <a:endParaRPr lang="en-US" dirty="0"/>
          </a:p>
        </p:txBody>
      </p:sp>
    </p:spTree>
    <p:extLst>
      <p:ext uri="{BB962C8B-B14F-4D97-AF65-F5344CB8AC3E}">
        <p14:creationId xmlns:p14="http://schemas.microsoft.com/office/powerpoint/2010/main" val="4159403372"/>
      </p:ext>
    </p:extLst>
  </p:cSld>
  <p:clrMapOvr>
    <a:masterClrMapping/>
  </p:clrMapOvr>
</p:sld>
</file>

<file path=ppt/theme/theme1.xml><?xml version="1.0" encoding="utf-8"?>
<a:theme xmlns:a="http://schemas.openxmlformats.org/drawingml/2006/main" name="Office Theme">
  <a:themeElements>
    <a:clrScheme name="CDISC-1 1">
      <a:dk1>
        <a:srgbClr val="134678"/>
      </a:dk1>
      <a:lt1>
        <a:srgbClr val="FFFFFF"/>
      </a:lt1>
      <a:dk2>
        <a:srgbClr val="515349"/>
      </a:dk2>
      <a:lt2>
        <a:srgbClr val="F5F5F5"/>
      </a:lt2>
      <a:accent1>
        <a:srgbClr val="134678"/>
      </a:accent1>
      <a:accent2>
        <a:srgbClr val="A1D0CA"/>
      </a:accent2>
      <a:accent3>
        <a:srgbClr val="C94543"/>
      </a:accent3>
      <a:accent4>
        <a:srgbClr val="EDAA00"/>
      </a:accent4>
      <a:accent5>
        <a:srgbClr val="553278"/>
      </a:accent5>
      <a:accent6>
        <a:srgbClr val="40B3E5"/>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3370</TotalTime>
  <Words>3843</Words>
  <Application>Microsoft Office PowerPoint</Application>
  <PresentationFormat>On-screen Show (16:9)</PresentationFormat>
  <Paragraphs>394</Paragraphs>
  <Slides>51</Slides>
  <Notes>21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-apple-system</vt:lpstr>
      <vt:lpstr>Arial</vt:lpstr>
      <vt:lpstr>Calibri</vt:lpstr>
      <vt:lpstr>Courier New</vt:lpstr>
      <vt:lpstr>Office Theme</vt:lpstr>
      <vt:lpstr>Dataset-JSON SAS© implementation </vt:lpstr>
      <vt:lpstr>PowerPoint Presentation</vt:lpstr>
      <vt:lpstr>Agenda</vt:lpstr>
      <vt:lpstr>Introduction</vt:lpstr>
      <vt:lpstr>Introduction</vt:lpstr>
      <vt:lpstr>Introduction - SAS Version 5 XPT Transport files</vt:lpstr>
      <vt:lpstr>Introduction - SAS Version 5 XPT Transport files</vt:lpstr>
      <vt:lpstr>Introduction - SAS Version 5 XPT Transport files</vt:lpstr>
      <vt:lpstr>Introduction</vt:lpstr>
      <vt:lpstr>Introduction - Dataset-XML</vt:lpstr>
      <vt:lpstr>Introduction - Dataset-JSON</vt:lpstr>
      <vt:lpstr>Dataset-JSON vs Dataset-XML vs SAS v5 XPT Size (Kb)</vt:lpstr>
      <vt:lpstr>What is JSON</vt:lpstr>
      <vt:lpstr>What is JSON</vt:lpstr>
      <vt:lpstr>What is JSON</vt:lpstr>
      <vt:lpstr>What is JSON - JSON Object</vt:lpstr>
      <vt:lpstr>What is JSON - JSON Object</vt:lpstr>
      <vt:lpstr>What is JSON - JSON Array</vt:lpstr>
      <vt:lpstr>What is JSON - JSON Array</vt:lpstr>
      <vt:lpstr>What is JSON - JSON Array</vt:lpstr>
      <vt:lpstr>What is JSON - JSON Objects and Arrays</vt:lpstr>
      <vt:lpstr>What is JSON - Numbers</vt:lpstr>
      <vt:lpstr>What is JSON - Strings</vt:lpstr>
      <vt:lpstr>Dataset-JSON Document Structure</vt:lpstr>
      <vt:lpstr>Dataset-JSON Document Structure</vt:lpstr>
      <vt:lpstr>Dataset-JSON Document Structure</vt:lpstr>
      <vt:lpstr>Dataset-JSON Document Structure</vt:lpstr>
      <vt:lpstr>Dataset-JSON Document Structure</vt:lpstr>
      <vt:lpstr>Dataset-JSON Document Structure</vt:lpstr>
      <vt:lpstr>Dataset-JSON Document Structure</vt:lpstr>
      <vt:lpstr>SAS and JSON</vt:lpstr>
      <vt:lpstr>SAS and JSON</vt:lpstr>
      <vt:lpstr>SAS and JSON</vt:lpstr>
      <vt:lpstr>Writing Dataset-JSON with SAS</vt:lpstr>
      <vt:lpstr>Writing Dataset-JSON  with SAS</vt:lpstr>
      <vt:lpstr>Writing Dataset-JSON with SAS</vt:lpstr>
      <vt:lpstr>Writing Dataset-JSON  with SAS</vt:lpstr>
      <vt:lpstr>Writing Dataset-JSON  with SAS</vt:lpstr>
      <vt:lpstr>Writing Dataset-JSON  with SAS</vt:lpstr>
      <vt:lpstr>Writing Dataset-JSON  with SAS</vt:lpstr>
      <vt:lpstr>Writing Dataset-JSON  with SAS  -  metadata</vt:lpstr>
      <vt:lpstr>Writing Dataset-JSON  with SAS  -  column metadata</vt:lpstr>
      <vt:lpstr>Writing Dataset-JSON  with SAS  -  column data</vt:lpstr>
      <vt:lpstr>Reading Dataset-JSON with SAS</vt:lpstr>
      <vt:lpstr>Reading Dataset-JSON  with SAS</vt:lpstr>
      <vt:lpstr>Reading Dataset-JSON  with SAS</vt:lpstr>
      <vt:lpstr>Reading Dataset-JSON  with SAS</vt:lpstr>
      <vt:lpstr>Reading Dataset-JSON  with SAS</vt:lpstr>
      <vt:lpstr>Conclusion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Dataset-JSON using SAS</dc:title>
  <dc:creator>ljansen@cdisc.org</dc:creator>
  <cp:keywords>Dataset-JSON</cp:keywords>
  <cp:lastModifiedBy>Lex Jansen</cp:lastModifiedBy>
  <cp:revision>302</cp:revision>
  <dcterms:created xsi:type="dcterms:W3CDTF">2018-04-05T14:10:17Z</dcterms:created>
  <dcterms:modified xsi:type="dcterms:W3CDTF">2022-10-05T01:28:33Z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0x0101005A6A1B337AA7BA4E952C4E740E353475</vt:lpwstr>
  </property>
  <property fmtid="{D5CDD505-2E9C-101B-9397-08002B2CF9AE}" pid="3" name="SharedWithUsers">
    <vt:lpwstr>51;#Sheila Leaman</vt:lpwstr>
  </property>
  <property fmtid="{D5CDD505-2E9C-101B-9397-08002B2CF9AE}" pid="4" name="xd_ProgID">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y fmtid="{D5CDD505-2E9C-101B-9397-08002B2CF9AE}" pid="11" name="xd_Signature">
    <vt:bool>false</vt:bool>
  </property>
</Properties>
</file>