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8"/>
  </p:notesMasterIdLst>
  <p:sldIdLst>
    <p:sldId id="256" r:id="rId2"/>
    <p:sldId id="995" r:id="rId3"/>
    <p:sldId id="257" r:id="rId4"/>
    <p:sldId id="797" r:id="rId5"/>
    <p:sldId id="805" r:id="rId6"/>
    <p:sldId id="814" r:id="rId7"/>
    <p:sldId id="996" r:id="rId8"/>
    <p:sldId id="815" r:id="rId9"/>
    <p:sldId id="816" r:id="rId10"/>
    <p:sldId id="817" r:id="rId11"/>
    <p:sldId id="818" r:id="rId12"/>
    <p:sldId id="798" r:id="rId13"/>
    <p:sldId id="820" r:id="rId14"/>
    <p:sldId id="802" r:id="rId15"/>
    <p:sldId id="821" r:id="rId16"/>
    <p:sldId id="826" r:id="rId17"/>
    <p:sldId id="836" r:id="rId18"/>
    <p:sldId id="276" r:id="rId19"/>
    <p:sldId id="998" r:id="rId20"/>
    <p:sldId id="1000" r:id="rId21"/>
    <p:sldId id="1007" r:id="rId22"/>
    <p:sldId id="801" r:id="rId23"/>
    <p:sldId id="822" r:id="rId24"/>
    <p:sldId id="830" r:id="rId25"/>
    <p:sldId id="831" r:id="rId26"/>
    <p:sldId id="832" r:id="rId27"/>
    <p:sldId id="1001" r:id="rId28"/>
    <p:sldId id="280" r:id="rId29"/>
    <p:sldId id="800" r:id="rId30"/>
    <p:sldId id="1003" r:id="rId31"/>
    <p:sldId id="1004" r:id="rId32"/>
    <p:sldId id="1002" r:id="rId33"/>
    <p:sldId id="1005" r:id="rId34"/>
    <p:sldId id="1006" r:id="rId35"/>
    <p:sldId id="999" r:id="rId36"/>
    <p:sldId id="274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4" autoAdjust="0"/>
    <p:restoredTop sz="94807" autoAdjust="0"/>
  </p:normalViewPr>
  <p:slideViewPr>
    <p:cSldViewPr snapToGrid="0" snapToObjects="1" showGuides="1">
      <p:cViewPr varScale="1">
        <p:scale>
          <a:sx n="140" d="100"/>
          <a:sy n="140" d="100"/>
        </p:scale>
        <p:origin x="1068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61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E1A3E-C737-584E-86B0-F484DE311626}" type="datetimeFigureOut">
              <a:rPr lang="en-US" smtClean="0"/>
              <a:t>2023-10-05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17163-B04C-C34A-8000-FDF58C3633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3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19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31" indent="-28566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63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8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93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57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24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88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52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51E43B0-E4C3-4533-87F2-156D600FA263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19845" name="Date Placeholder 1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31" indent="-28566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63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8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93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57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24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88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52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2"/>
                </a:solidFill>
              </a:rPr>
              <a:t>2016-05-07</a:t>
            </a:r>
          </a:p>
        </p:txBody>
      </p:sp>
    </p:spTree>
    <p:extLst>
      <p:ext uri="{BB962C8B-B14F-4D97-AF65-F5344CB8AC3E}">
        <p14:creationId xmlns:p14="http://schemas.microsoft.com/office/powerpoint/2010/main" val="2108226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98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59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99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06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16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3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99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99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615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13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8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078FFEE-EA0C-5E4A-B1D2-8213F7094B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CC4787D-0744-8047-A68C-F117D26CFC58}"/>
              </a:ext>
            </a:extLst>
          </p:cNvPr>
          <p:cNvSpPr/>
          <p:nvPr userDrawn="1"/>
        </p:nvSpPr>
        <p:spPr>
          <a:xfrm>
            <a:off x="1648918" y="1139639"/>
            <a:ext cx="7495082" cy="23246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7690" y="1154590"/>
            <a:ext cx="6781830" cy="136247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7690" y="2648262"/>
            <a:ext cx="6781830" cy="60047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930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2547938" y="0"/>
            <a:ext cx="0" cy="97155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18" y="167975"/>
            <a:ext cx="2515438" cy="530915"/>
          </a:xfrm>
        </p:spPr>
        <p:txBody>
          <a:bodyPr/>
          <a:lstStyle>
            <a:lvl1pPr>
              <a:defRPr sz="1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2635255" y="275083"/>
            <a:ext cx="6054720" cy="300083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1500" b="1" cap="none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57201" y="1900029"/>
            <a:ext cx="8232776" cy="1343445"/>
          </a:xfrm>
        </p:spPr>
        <p:txBody>
          <a:bodyPr anchor="t"/>
          <a:lstStyle>
            <a:lvl1pPr marL="205740" indent="-205740">
              <a:defRPr sz="1800" baseline="0"/>
            </a:lvl1pPr>
            <a:lvl2pPr marL="462915" indent="-257175">
              <a:buFont typeface="Arial" pitchFamily="34" charset="0"/>
              <a:buChar char="•"/>
              <a:defRPr sz="1500" baseline="0"/>
            </a:lvl2pPr>
            <a:lvl3pPr marL="548640" indent="-102870">
              <a:buFont typeface="Arial" pitchFamily="34" charset="0"/>
              <a:buChar char="•"/>
              <a:defRPr sz="1350" baseline="0"/>
            </a:lvl3pPr>
            <a:lvl4pPr marL="617220" indent="-205740">
              <a:defRPr sz="1200" baseline="0"/>
            </a:lvl4pPr>
            <a:lvl5pPr>
              <a:defRPr sz="9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6156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610F26-D4CC-1249-9E12-D4CF876F48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6319" y="2411947"/>
            <a:ext cx="6044454" cy="1039806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6319" y="3540530"/>
            <a:ext cx="3886201" cy="852207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F0C7A7B-A730-C343-94F8-87C77708A9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78373" y="685799"/>
            <a:ext cx="7460864" cy="172614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2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903408-9362-EC46-8776-E9E810266D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09DADF-D9E6-A04F-8A80-7622E2E18903}"/>
              </a:ext>
            </a:extLst>
          </p:cNvPr>
          <p:cNvSpPr/>
          <p:nvPr userDrawn="1"/>
        </p:nvSpPr>
        <p:spPr>
          <a:xfrm>
            <a:off x="1562470" y="0"/>
            <a:ext cx="758153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864" y="273845"/>
            <a:ext cx="6644935" cy="2101242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64" y="2551580"/>
            <a:ext cx="6644935" cy="2081143"/>
          </a:xfrm>
        </p:spPr>
        <p:txBody>
          <a:bodyPr/>
          <a:lstStyle>
            <a:lvl1pPr marL="342900" indent="-334963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1pPr>
            <a:lvl2pPr marL="385763" indent="-151210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2pPr>
            <a:lvl3pPr marL="560785" indent="-175022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3pPr>
            <a:lvl4pPr marL="731044" indent="-175022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4pPr>
            <a:lvl5pPr marL="901304" indent="-170260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12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1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103351-EB45-234F-8697-DE91E66640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DB1314-0315-DB4C-AE95-AFD46FB209DC}"/>
              </a:ext>
            </a:extLst>
          </p:cNvPr>
          <p:cNvSpPr/>
          <p:nvPr userDrawn="1"/>
        </p:nvSpPr>
        <p:spPr>
          <a:xfrm>
            <a:off x="1562470" y="0"/>
            <a:ext cx="758153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864" y="273845"/>
            <a:ext cx="6644935" cy="2101242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64" y="2551580"/>
            <a:ext cx="6644935" cy="2081143"/>
          </a:xfrm>
        </p:spPr>
        <p:txBody>
          <a:bodyPr/>
          <a:lstStyle>
            <a:lvl1pPr marL="0" indent="0">
              <a:buFont typeface="+mj-lt"/>
              <a:buNone/>
              <a:tabLst/>
              <a:defRPr sz="1800">
                <a:solidFill>
                  <a:schemeClr val="bg1"/>
                </a:solidFill>
              </a:defRPr>
            </a:lvl1pPr>
            <a:lvl2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2pPr>
            <a:lvl3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3pPr>
            <a:lvl4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4pPr>
            <a:lvl5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791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losing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C5F5DB-D0B7-B844-A4AC-647C44C65C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790" y="273845"/>
            <a:ext cx="6078069" cy="2101242"/>
          </a:xfrm>
        </p:spPr>
        <p:txBody>
          <a:bodyPr anchor="b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7790" y="2551580"/>
            <a:ext cx="6078069" cy="1752166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tabLst/>
              <a:defRPr sz="900">
                <a:solidFill>
                  <a:schemeClr val="tx1"/>
                </a:solidFill>
              </a:defRPr>
            </a:lvl1pPr>
            <a:lvl2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2pPr>
            <a:lvl3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3pPr>
            <a:lvl4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4pPr>
            <a:lvl5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1A794-C745-1542-AC4C-A0D07A44D2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7791" y="4457700"/>
            <a:ext cx="1076325" cy="3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7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111250"/>
            <a:ext cx="3819525" cy="35214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824" y="1111250"/>
            <a:ext cx="3609975" cy="35214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2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4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6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CF86AEA-23B8-D847-A3D2-25B6A12213D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0"/>
            <a:ext cx="7886700" cy="99417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111250"/>
            <a:ext cx="7886700" cy="35214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6304" y="4767263"/>
            <a:ext cx="120421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A39D7527-A277-E24D-9A56-20081ADC979C}" type="datetime1">
              <a:rPr lang="en-US" smtClean="0"/>
              <a:pPr/>
              <a:t>2023-10-05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0520" y="4767263"/>
            <a:ext cx="30628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EB4FF9C4-EEBF-D24D-8A4E-C0B9CCE3F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5" r:id="rId2"/>
    <p:sldLayoutId id="2147483689" r:id="rId3"/>
    <p:sldLayoutId id="2147483676" r:id="rId4"/>
    <p:sldLayoutId id="2147483690" r:id="rId5"/>
    <p:sldLayoutId id="2147483691" r:id="rId6"/>
    <p:sldLayoutId id="2147483678" r:id="rId7"/>
    <p:sldLayoutId id="2147483680" r:id="rId8"/>
    <p:sldLayoutId id="2147483681" r:id="rId9"/>
    <p:sldLayoutId id="2147483696" r:id="rId10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10">
          <p15:clr>
            <a:srgbClr val="F26B43"/>
          </p15:clr>
        </p15:guide>
        <p15:guide id="2" pos="5472">
          <p15:clr>
            <a:srgbClr val="F26B43"/>
          </p15:clr>
        </p15:guide>
        <p15:guide id="3" pos="504">
          <p15:clr>
            <a:srgbClr val="F26B43"/>
          </p15:clr>
        </p15:guide>
        <p15:guide id="4" pos="3054">
          <p15:clr>
            <a:srgbClr val="F26B43"/>
          </p15:clr>
        </p15:guide>
        <p15:guide id="5" pos="3198">
          <p15:clr>
            <a:srgbClr val="F26B43"/>
          </p15:clr>
        </p15:guide>
        <p15:guide id="6" pos="288">
          <p15:clr>
            <a:srgbClr val="F26B43"/>
          </p15:clr>
        </p15:guide>
        <p15:guide id="7" orient="horz" pos="7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inmerge.org/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lexjansen/" TargetMode="External"/><Relationship Id="rId3" Type="http://schemas.openxmlformats.org/officeDocument/2006/relationships/hyperlink" Target="https://github.com/lexjansen/dataset-json-sas" TargetMode="External"/><Relationship Id="rId7" Type="http://schemas.openxmlformats.org/officeDocument/2006/relationships/hyperlink" Target="https://www.lexjansen.com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lexjansen@gmail.com" TargetMode="External"/><Relationship Id="rId5" Type="http://schemas.openxmlformats.org/officeDocument/2006/relationships/hyperlink" Target="mailto:ljansen@cdisc.org" TargetMode="External"/><Relationship Id="rId4" Type="http://schemas.openxmlformats.org/officeDocument/2006/relationships/hyperlink" Target="https://github.com/lexjansen/dataset-json-sas/issues" TargetMode="External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isc.org/display/PUB/Dataset-JSON" TargetMode="External"/><Relationship Id="rId2" Type="http://schemas.openxmlformats.org/officeDocument/2006/relationships/hyperlink" Target="https://www.cdisc.org/dataset-json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cdisc-org/DataExchange-DatasetJs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DC82CE-642B-8E4E-8CF8-63B2F0D4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7690" y="1318401"/>
            <a:ext cx="6781830" cy="1362472"/>
          </a:xfrm>
        </p:spPr>
        <p:txBody>
          <a:bodyPr/>
          <a:lstStyle/>
          <a:p>
            <a:r>
              <a:rPr lang="en-US" dirty="0"/>
              <a:t>Dataset-JSON: SAS</a:t>
            </a:r>
            <a:r>
              <a:rPr lang="en-US" baseline="30000" dirty="0"/>
              <a:t>© </a:t>
            </a:r>
            <a:r>
              <a:rPr lang="en-US" dirty="0"/>
              <a:t>implementation</a:t>
            </a:r>
            <a:br>
              <a:rPr lang="en-US" dirty="0"/>
            </a:b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2D55D41-A80F-8245-B072-3685FA039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7690" y="2216826"/>
            <a:ext cx="6781830" cy="600472"/>
          </a:xfrm>
        </p:spPr>
        <p:txBody>
          <a:bodyPr vert="horz" lIns="0" tIns="0" rIns="0" bIns="0" rtlCol="0" anchor="t">
            <a:noAutofit/>
          </a:bodyPr>
          <a:lstStyle/>
          <a:p>
            <a:endParaRPr lang="en-US" sz="1400" dirty="0"/>
          </a:p>
          <a:p>
            <a:r>
              <a:rPr lang="en-US" sz="1400" dirty="0"/>
              <a:t>Lex Jansen</a:t>
            </a:r>
          </a:p>
          <a:p>
            <a:r>
              <a:rPr lang="en-US" altLang="en-US" sz="1400" cap="none" dirty="0"/>
              <a:t>Senior Director, Data Science Development, CDISC (</a:t>
            </a:r>
            <a:r>
              <a:rPr lang="en-US" altLang="en-US" sz="1400" i="1" cap="none" dirty="0"/>
              <a:t>contractor</a:t>
            </a:r>
            <a:r>
              <a:rPr lang="en-US" altLang="en-US" sz="1400" cap="none" dirty="0"/>
              <a:t>)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80D2DF-41F2-2453-1ECF-55574C27A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30" y="3325941"/>
            <a:ext cx="1009173" cy="9914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2565ED-8738-279B-E74E-CE1FDD66F5B6}"/>
              </a:ext>
            </a:extLst>
          </p:cNvPr>
          <p:cNvSpPr txBox="1"/>
          <p:nvPr/>
        </p:nvSpPr>
        <p:spPr>
          <a:xfrm>
            <a:off x="4734098" y="3955380"/>
            <a:ext cx="4497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CDISC Q3 COSA Quarterly Spotlight Webinar - 2023-10-05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656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Dataset-JSON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8049" y="964276"/>
            <a:ext cx="4676172" cy="3513381"/>
          </a:xfrm>
        </p:spPr>
        <p:txBody>
          <a:bodyPr>
            <a:noAutofit/>
          </a:bodyPr>
          <a:lstStyle/>
          <a:p>
            <a:pPr marL="290513" indent="-285750"/>
            <a:r>
              <a:rPr lang="en-US" sz="1600" b="1" dirty="0"/>
              <a:t>OID</a:t>
            </a:r>
            <a:r>
              <a:rPr lang="en-US" sz="1600" dirty="0"/>
              <a:t> - OID of a variable (must correspond to the variable OID in the Define-XML file)</a:t>
            </a:r>
          </a:p>
          <a:p>
            <a:pPr marL="290513" indent="-285750"/>
            <a:r>
              <a:rPr lang="en-US" sz="1600" b="1" dirty="0"/>
              <a:t>name</a:t>
            </a:r>
            <a:r>
              <a:rPr lang="en-US" sz="1600" dirty="0"/>
              <a:t> - variable name</a:t>
            </a:r>
          </a:p>
          <a:p>
            <a:pPr marL="290513" indent="-285750"/>
            <a:r>
              <a:rPr lang="en-US" sz="1600" b="1" dirty="0"/>
              <a:t>label</a:t>
            </a:r>
            <a:r>
              <a:rPr lang="en-US" sz="1600" dirty="0"/>
              <a:t> - variable description</a:t>
            </a:r>
          </a:p>
          <a:p>
            <a:pPr marL="290513" indent="-285750"/>
            <a:r>
              <a:rPr lang="en-US" sz="1600" b="1" dirty="0"/>
              <a:t>type</a:t>
            </a:r>
            <a:r>
              <a:rPr lang="en-US" sz="1600" dirty="0"/>
              <a:t> - type of the variable. </a:t>
            </a:r>
            <a:br>
              <a:rPr lang="en-US" sz="1600" dirty="0"/>
            </a:br>
            <a:r>
              <a:rPr lang="en-US" sz="1600" dirty="0"/>
              <a:t>'string', 'integer', 'decimal', 'float', 'double', 'boolean'</a:t>
            </a:r>
          </a:p>
          <a:p>
            <a:pPr marL="290513" indent="-285750"/>
            <a:r>
              <a:rPr lang="en-US" sz="1600" b="1" dirty="0"/>
              <a:t>length</a:t>
            </a:r>
            <a:r>
              <a:rPr lang="en-US" sz="1600" dirty="0"/>
              <a:t> - variable length - most useful for the string type</a:t>
            </a:r>
          </a:p>
          <a:p>
            <a:pPr marL="290513" indent="-285750"/>
            <a:r>
              <a:rPr lang="en-US" sz="1600" b="1" dirty="0"/>
              <a:t>displayFormat</a:t>
            </a:r>
            <a:r>
              <a:rPr lang="en-US" sz="1600" dirty="0"/>
              <a:t> - supports data visualization of numeric float and date values</a:t>
            </a:r>
          </a:p>
          <a:p>
            <a:pPr marL="290513" indent="-285750"/>
            <a:r>
              <a:rPr lang="en-US" sz="1600" b="1" dirty="0"/>
              <a:t>keySequence</a:t>
            </a:r>
            <a:r>
              <a:rPr lang="en-US" sz="1600" dirty="0"/>
              <a:t> - indicates that this item is a key variable in the dataset structure</a:t>
            </a:r>
          </a:p>
          <a:p>
            <a:pPr marL="4763" indent="0">
              <a:buNone/>
            </a:pPr>
            <a:br>
              <a:rPr lang="en-US" sz="1600" dirty="0"/>
            </a:br>
            <a:r>
              <a:rPr lang="en-US" sz="1600" dirty="0"/>
              <a:t>The last 3 attributes are optional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94B54F-FEC9-40F9-67C5-4F12BDC4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67" y="690463"/>
            <a:ext cx="3318288" cy="435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5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Dataset-JSON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1" y="1034243"/>
            <a:ext cx="8136857" cy="2319942"/>
          </a:xfrm>
        </p:spPr>
        <p:txBody>
          <a:bodyPr>
            <a:normAutofit/>
          </a:bodyPr>
          <a:lstStyle/>
          <a:p>
            <a:pPr marL="290513" indent="-285750"/>
            <a:r>
              <a:rPr lang="en-US" b="1" dirty="0"/>
              <a:t>itemData</a:t>
            </a:r>
            <a:r>
              <a:rPr lang="en-US" dirty="0"/>
              <a:t> is an array of records with variables values</a:t>
            </a:r>
          </a:p>
          <a:p>
            <a:pPr marL="290513" indent="-285750"/>
            <a:r>
              <a:rPr lang="en-US" dirty="0"/>
              <a:t>Each record itself is represented as an array of variables values</a:t>
            </a:r>
          </a:p>
          <a:p>
            <a:pPr marL="290513" indent="-285750"/>
            <a:r>
              <a:rPr lang="en-US" dirty="0"/>
              <a:t>The first value is a unique sequence number for each record in the dataset</a:t>
            </a:r>
          </a:p>
          <a:p>
            <a:pPr marL="290513" indent="-285750"/>
            <a:r>
              <a:rPr lang="en-US" dirty="0"/>
              <a:t>Missing values are represented by </a:t>
            </a:r>
            <a:r>
              <a:rPr lang="en-US" b="1" dirty="0"/>
              <a:t>null</a:t>
            </a:r>
            <a:r>
              <a:rPr lang="en-US" dirty="0"/>
              <a:t> in the case of numeric variables, and an </a:t>
            </a:r>
            <a:r>
              <a:rPr lang="en-US" b="1" dirty="0"/>
              <a:t>empty string </a:t>
            </a:r>
            <a:r>
              <a:rPr lang="en-US" dirty="0"/>
              <a:t>in case of character variables: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[1, "MyStudy", "", "DM", null]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D756B0-DDA5-C880-E54E-3DC9FA7AB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77" y="3220638"/>
            <a:ext cx="8623068" cy="142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55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9AE8-0E1B-2740-A95B-81DDAC2F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and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AC96-36D4-5E48-A3EC-AAD817F3E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47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SAS and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1" y="872835"/>
            <a:ext cx="7668879" cy="3524597"/>
          </a:xfrm>
        </p:spPr>
        <p:txBody>
          <a:bodyPr>
            <a:normAutofit/>
          </a:bodyPr>
          <a:lstStyle/>
          <a:p>
            <a:pPr marL="290513" indent="-285750"/>
            <a:r>
              <a:rPr lang="en-US" dirty="0"/>
              <a:t>Starting in SAS</a:t>
            </a:r>
            <a:r>
              <a:rPr lang="en-US" baseline="30000" dirty="0"/>
              <a:t>©</a:t>
            </a:r>
            <a:r>
              <a:rPr lang="en-US" dirty="0"/>
              <a:t> 9.4, you can use </a:t>
            </a:r>
            <a:r>
              <a:rPr lang="en-US" b="1" dirty="0"/>
              <a:t>PROC JSON to</a:t>
            </a:r>
            <a:r>
              <a:rPr lang="en-US" dirty="0"/>
              <a:t> write SAS data sets to JSON files</a:t>
            </a:r>
            <a:br>
              <a:rPr lang="en-US" dirty="0"/>
            </a:br>
            <a:endParaRPr lang="en-US" b="1" dirty="0"/>
          </a:p>
          <a:p>
            <a:pPr marL="290513" indent="-285750"/>
            <a:r>
              <a:rPr lang="en-US" dirty="0"/>
              <a:t>Starting in SAS</a:t>
            </a:r>
            <a:r>
              <a:rPr lang="en-US" baseline="30000" dirty="0"/>
              <a:t>©</a:t>
            </a:r>
            <a:r>
              <a:rPr lang="en-US" dirty="0"/>
              <a:t> 9.4TS1M4, you can use the </a:t>
            </a:r>
            <a:r>
              <a:rPr lang="en-US" b="1" dirty="0"/>
              <a:t>JSON engine </a:t>
            </a:r>
            <a:r>
              <a:rPr lang="en-US" dirty="0"/>
              <a:t>to</a:t>
            </a:r>
            <a:r>
              <a:rPr lang="en-US" b="1" dirty="0"/>
              <a:t> </a:t>
            </a:r>
            <a:r>
              <a:rPr lang="en-US" dirty="0"/>
              <a:t>read JSON files into SAS data sets</a:t>
            </a:r>
            <a:endParaRPr lang="en-US" b="1" dirty="0"/>
          </a:p>
          <a:p>
            <a:pPr marL="290513" indent="-28575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18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9AE8-0E1B-2740-A95B-81DDAC2F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Dataset-JSON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AC96-36D4-5E48-A3EC-AAD817F3E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6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1" y="964276"/>
            <a:ext cx="8115688" cy="3433156"/>
          </a:xfrm>
        </p:spPr>
        <p:txBody>
          <a:bodyPr>
            <a:normAutofit fontScale="92500" lnSpcReduction="10000"/>
          </a:bodyPr>
          <a:lstStyle/>
          <a:p>
            <a:pPr marL="290513" indent="-285750"/>
            <a:r>
              <a:rPr lang="en-US" dirty="0"/>
              <a:t>PROC JSON in SAS</a:t>
            </a:r>
            <a:r>
              <a:rPr lang="en-US" baseline="30000" dirty="0"/>
              <a:t>©</a:t>
            </a:r>
            <a:r>
              <a:rPr lang="en-US" dirty="0"/>
              <a:t> gives the user control over the JSON output:</a:t>
            </a:r>
          </a:p>
          <a:p>
            <a:pPr marL="633413" lvl="1" indent="-285750"/>
            <a:r>
              <a:rPr lang="en-US" sz="1600" dirty="0"/>
              <a:t>through the utilization of options</a:t>
            </a:r>
          </a:p>
          <a:p>
            <a:pPr marL="633413" lvl="1" indent="-285750"/>
            <a:r>
              <a:rPr lang="en-US" sz="1600" dirty="0"/>
              <a:t>through the ability to control containers (objects or arrays)</a:t>
            </a:r>
          </a:p>
          <a:p>
            <a:pPr marL="633413" lvl="1" indent="-285750"/>
            <a:r>
              <a:rPr lang="en-US" sz="1600" dirty="0"/>
              <a:t>by writing directly to the output file</a:t>
            </a:r>
          </a:p>
          <a:p>
            <a:pPr marL="633413" lvl="1" indent="-285750"/>
            <a:r>
              <a:rPr lang="en-US" sz="1600" dirty="0"/>
              <a:t>by choosing exactly what to include or not include in the resulting JSON file</a:t>
            </a:r>
          </a:p>
          <a:p>
            <a:pPr marL="4763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PROC JSON OUT=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fileref | "external-file" &lt;options&gt;; </a:t>
            </a:r>
          </a:p>
          <a:p>
            <a:pPr marL="0" indent="0">
              <a:buNone/>
            </a:pP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EXPORT 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&lt;libref.&gt;SAS-data-set &lt;(data-set-options)&gt; &lt;/options&gt;; </a:t>
            </a:r>
          </a:p>
          <a:p>
            <a:pPr marL="0" indent="0">
              <a:buNone/>
            </a:pP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WRITE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VALUES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value(s) &lt;/options&gt;; </a:t>
            </a:r>
          </a:p>
          <a:p>
            <a:pPr marL="0" indent="0">
              <a:buNone/>
            </a:pP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WRITE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type; </a:t>
            </a:r>
          </a:p>
          <a:p>
            <a:pPr marL="0" indent="0">
              <a:buNone/>
            </a:pP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WRITE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7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406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112" y="788719"/>
            <a:ext cx="4110339" cy="3902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=jsonfout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PRETTY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"creationDateTime" "&amp;CurrentDateTime"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"datasetJSONVersion" "1.0.0"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"clinicalData"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"studyOID"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"&lt;study OID&gt;"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"metaDataVersionOID"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"&lt;MDV OID&gt;"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"itemGroupData"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"IG.DM"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"records"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"DM"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"label"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"Demographics"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"items"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ARRAY; 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work.column_metadata / KEYS;</a:t>
            </a:r>
            <a:b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"itemData"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ARRAY; 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work.column_data / NOKEYS;</a:t>
            </a:r>
            <a:b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775C22-8982-7606-606F-073C4F623F0B}"/>
              </a:ext>
            </a:extLst>
          </p:cNvPr>
          <p:cNvSpPr txBox="1">
            <a:spLocks/>
          </p:cNvSpPr>
          <p:nvPr/>
        </p:nvSpPr>
        <p:spPr>
          <a:xfrm>
            <a:off x="4804452" y="706248"/>
            <a:ext cx="4238483" cy="40610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creationDateTime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2023-06-28T15:38:43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datasetJSONVersion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1.0.0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clinicalData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studyOID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&lt;study OID&gt;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metaDataVersionOID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&lt;MDV OID&gt;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itemGroupData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IG.DM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records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18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DM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label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Demographics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[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[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]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} 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BFEABC-550E-F5D9-0E81-44C1B315ECD1}"/>
              </a:ext>
            </a:extLst>
          </p:cNvPr>
          <p:cNvSpPr/>
          <p:nvPr/>
        </p:nvSpPr>
        <p:spPr>
          <a:xfrm>
            <a:off x="5830883" y="2757537"/>
            <a:ext cx="1818692" cy="18678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column metadata</a:t>
            </a:r>
            <a:r>
              <a:rPr lang="en-US" sz="12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1705B5-1935-1B55-FFAF-14CBCA21C15C}"/>
              </a:ext>
            </a:extLst>
          </p:cNvPr>
          <p:cNvSpPr/>
          <p:nvPr/>
        </p:nvSpPr>
        <p:spPr>
          <a:xfrm>
            <a:off x="5830883" y="3424948"/>
            <a:ext cx="1818692" cy="18678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Column data</a:t>
            </a:r>
            <a:r>
              <a:rPr lang="en-US" sz="1200" dirty="0"/>
              <a:t>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E0F787-B28A-566E-F80C-B000B2B98E1D}"/>
              </a:ext>
            </a:extLst>
          </p:cNvPr>
          <p:cNvCxnSpPr>
            <a:cxnSpLocks/>
          </p:cNvCxnSpPr>
          <p:nvPr/>
        </p:nvCxnSpPr>
        <p:spPr>
          <a:xfrm flipV="1">
            <a:off x="4381319" y="2894878"/>
            <a:ext cx="1204755" cy="195014"/>
          </a:xfrm>
          <a:prstGeom prst="line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BB7382-C92B-9B80-ACB4-529CC2D4BD48}"/>
              </a:ext>
            </a:extLst>
          </p:cNvPr>
          <p:cNvCxnSpPr>
            <a:cxnSpLocks/>
          </p:cNvCxnSpPr>
          <p:nvPr/>
        </p:nvCxnSpPr>
        <p:spPr>
          <a:xfrm flipV="1">
            <a:off x="4086631" y="3518343"/>
            <a:ext cx="1456106" cy="186789"/>
          </a:xfrm>
          <a:prstGeom prst="line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0769A84-CFA6-D312-00DA-D460DB4A5B82}"/>
              </a:ext>
            </a:extLst>
          </p:cNvPr>
          <p:cNvSpPr txBox="1"/>
          <p:nvPr/>
        </p:nvSpPr>
        <p:spPr>
          <a:xfrm>
            <a:off x="1678675" y="4681835"/>
            <a:ext cx="6701845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EXPORT </a:t>
            </a:r>
            <a:r>
              <a:rPr lang="en-US" sz="1200" dirty="0"/>
              <a:t>creates empty strings or null with missing data..</a:t>
            </a:r>
          </a:p>
        </p:txBody>
      </p:sp>
    </p:spTree>
    <p:extLst>
      <p:ext uri="{BB962C8B-B14F-4D97-AF65-F5344CB8AC3E}">
        <p14:creationId xmlns:p14="http://schemas.microsoft.com/office/powerpoint/2010/main" val="72577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8" grpId="0" animBg="1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788719"/>
            <a:ext cx="4114800" cy="3902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=jsonfout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PRETTY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"creationDateTime" "&amp;CurrentDateTime"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"datasetJSONVersion" "1.0.0"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"clinicalData"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"studyOID"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"&lt;study OID&gt;"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"metaDataVersionOID"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"&lt;MDV OID&gt;"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"itemGroupData"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"IG.DM"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"records"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"DM"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"label"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"Demographics"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"items"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ARRAY; 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%write_json_metadata_array(work.column_metadata);</a:t>
            </a:r>
            <a:b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"itemData"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ARRAY; 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work.column_data / NOKEYS;</a:t>
            </a:r>
            <a:b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775C22-8982-7606-606F-073C4F623F0B}"/>
              </a:ext>
            </a:extLst>
          </p:cNvPr>
          <p:cNvSpPr txBox="1">
            <a:spLocks/>
          </p:cNvSpPr>
          <p:nvPr/>
        </p:nvSpPr>
        <p:spPr>
          <a:xfrm>
            <a:off x="4804452" y="706249"/>
            <a:ext cx="4238483" cy="385210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creationDateTime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2023-06-28T15:38:43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datasetJSONVersion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1.0.0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clinicalData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studyOID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&lt;study OID&gt;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metaDataVersionOID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&lt;MDV OID&gt;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itemGroupData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IG.DM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records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18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DM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label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Demographics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[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[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]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} 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1705B5-1935-1B55-FFAF-14CBCA21C15C}"/>
              </a:ext>
            </a:extLst>
          </p:cNvPr>
          <p:cNvSpPr/>
          <p:nvPr/>
        </p:nvSpPr>
        <p:spPr>
          <a:xfrm>
            <a:off x="5830883" y="3424948"/>
            <a:ext cx="1818692" cy="18678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Column data</a:t>
            </a:r>
            <a:r>
              <a:rPr lang="en-US" sz="12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875E3B-2591-E080-7089-68A1108D33B7}"/>
              </a:ext>
            </a:extLst>
          </p:cNvPr>
          <p:cNvSpPr txBox="1"/>
          <p:nvPr/>
        </p:nvSpPr>
        <p:spPr>
          <a:xfrm>
            <a:off x="1678675" y="4681835"/>
            <a:ext cx="6701845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/>
              <a:t>The </a:t>
            </a:r>
            <a:r>
              <a:rPr lang="en-US" sz="1200" b="1" dirty="0"/>
              <a:t>%write_json_metadata_array </a:t>
            </a:r>
            <a:r>
              <a:rPr lang="en-US" sz="1200" dirty="0"/>
              <a:t>macro does not write key-value pairs when the value is null.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DD76017-8D46-912B-56A4-C1CF319048CA}"/>
              </a:ext>
            </a:extLst>
          </p:cNvPr>
          <p:cNvSpPr/>
          <p:nvPr/>
        </p:nvSpPr>
        <p:spPr>
          <a:xfrm>
            <a:off x="0" y="3059683"/>
            <a:ext cx="767056" cy="2131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FBAE32-2267-AEF7-FCFC-6868180ECD1B}"/>
              </a:ext>
            </a:extLst>
          </p:cNvPr>
          <p:cNvSpPr/>
          <p:nvPr/>
        </p:nvSpPr>
        <p:spPr>
          <a:xfrm>
            <a:off x="5830883" y="2757537"/>
            <a:ext cx="1818692" cy="18678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column metadata</a:t>
            </a:r>
            <a:r>
              <a:rPr lang="en-US" sz="1200" dirty="0"/>
              <a:t>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AA4673-DFD2-5B05-BCBB-94731EAC11D6}"/>
              </a:ext>
            </a:extLst>
          </p:cNvPr>
          <p:cNvCxnSpPr>
            <a:cxnSpLocks/>
          </p:cNvCxnSpPr>
          <p:nvPr/>
        </p:nvCxnSpPr>
        <p:spPr>
          <a:xfrm flipV="1">
            <a:off x="4381319" y="2894878"/>
            <a:ext cx="1204755" cy="195014"/>
          </a:xfrm>
          <a:prstGeom prst="line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0AB01F-5797-648D-1D6A-44AB57EC42D2}"/>
              </a:ext>
            </a:extLst>
          </p:cNvPr>
          <p:cNvCxnSpPr>
            <a:cxnSpLocks/>
          </p:cNvCxnSpPr>
          <p:nvPr/>
        </p:nvCxnSpPr>
        <p:spPr>
          <a:xfrm flipV="1">
            <a:off x="4086631" y="3518343"/>
            <a:ext cx="1456106" cy="186789"/>
          </a:xfrm>
          <a:prstGeom prst="line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269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37" y="0"/>
            <a:ext cx="8447964" cy="994172"/>
          </a:xfrm>
        </p:spPr>
        <p:txBody>
          <a:bodyPr/>
          <a:lstStyle/>
          <a:p>
            <a:r>
              <a:rPr lang="en-US" dirty="0"/>
              <a:t>Using Define-XML metadata when creating Dataset-JSON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E309F-89AA-4DD8-92FD-3CC8BFC2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015" y="1111250"/>
            <a:ext cx="4021985" cy="3521473"/>
          </a:xfrm>
        </p:spPr>
        <p:txBody>
          <a:bodyPr/>
          <a:lstStyle/>
          <a:p>
            <a:r>
              <a:rPr lang="en-US" dirty="0"/>
              <a:t>Get OIDs from Define-XML when creating Dataset-JSON</a:t>
            </a:r>
          </a:p>
          <a:p>
            <a:r>
              <a:rPr lang="en-US" dirty="0"/>
              <a:t>Use pre-specified metadata from Define-XML (label, datatype, length, and </a:t>
            </a:r>
            <a:r>
              <a:rPr lang="en-US" dirty="0" err="1"/>
              <a:t>KeySequence</a:t>
            </a:r>
            <a:r>
              <a:rPr lang="en-US" dirty="0"/>
              <a:t>) for creating Dataset-JSON</a:t>
            </a:r>
          </a:p>
          <a:p>
            <a:r>
              <a:rPr lang="en-US" dirty="0"/>
              <a:t>Get variable display formats from Define-XML when creating SAS datasets from Dataset-JSON (especially for numeric date/time variables)</a:t>
            </a:r>
          </a:p>
          <a:p>
            <a:r>
              <a:rPr lang="en-US" dirty="0"/>
              <a:t>Important to check that Define-XML is </a:t>
            </a:r>
            <a:br>
              <a:rPr lang="en-US" dirty="0"/>
            </a:br>
            <a:r>
              <a:rPr lang="en-US" dirty="0"/>
              <a:t>consistent with the data!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744B404C-E7DE-978E-75E6-A87D17666827}"/>
              </a:ext>
            </a:extLst>
          </p:cNvPr>
          <p:cNvSpPr txBox="1">
            <a:spLocks/>
          </p:cNvSpPr>
          <p:nvPr/>
        </p:nvSpPr>
        <p:spPr>
          <a:xfrm>
            <a:off x="4769894" y="1111251"/>
            <a:ext cx="4339438" cy="35614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Create metadata from Define-XML for ADaM */</a:t>
            </a:r>
            <a:b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%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CreateMetadataFromDefineXML</a:t>
            </a: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b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definexml=&amp;root/json/adam/define.xml, </a:t>
            </a:r>
            <a:b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metadatalib=metaadam</a:t>
            </a:r>
            <a:b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);</a:t>
            </a:r>
            <a:b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Create metadata from Define-XML for SDTM */</a:t>
            </a:r>
            <a:br>
              <a:rPr lang="en-US" sz="1100" b="0" i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%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CreateMetadataFromDefineXML</a:t>
            </a: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b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definexml=&amp;root/json/sdtm/define.xml, </a:t>
            </a:r>
            <a:b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metadatalib=metasdtm</a:t>
            </a:r>
            <a:b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);</a:t>
            </a:r>
            <a:b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/* Some manual data type updates */</a:t>
            </a:r>
            <a:b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metasdtm.metadata_columns;</a:t>
            </a:r>
            <a:b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b="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metasdtm.metadata_columns;</a:t>
            </a:r>
            <a:b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b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missing(length) </a:t>
            </a:r>
            <a:r>
              <a:rPr lang="en-US" sz="1100" b="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xml_datatype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800080"/>
                </a:solidFill>
                <a:latin typeface="Consolas" panose="020B0609020204030204" pitchFamily="49" charset="0"/>
              </a:rPr>
              <a:t>"date"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length=</a:t>
            </a:r>
            <a:r>
              <a:rPr lang="en-US" sz="1100" b="1" dirty="0">
                <a:solidFill>
                  <a:srgbClr val="008080"/>
                </a:solidFill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xml_datatype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800080"/>
                </a:solidFill>
                <a:latin typeface="Consolas" panose="020B0609020204030204" pitchFamily="49" charset="0"/>
              </a:rPr>
              <a:t>partialDate</a:t>
            </a:r>
            <a:r>
              <a:rPr lang="en-US" sz="1100" b="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length=</a:t>
            </a:r>
            <a:r>
              <a:rPr lang="en-US" sz="1100" b="1" dirty="0">
                <a:solidFill>
                  <a:srgbClr val="008080"/>
                </a:solidFill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xml_datatype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800080"/>
                </a:solidFill>
                <a:latin typeface="Consolas" panose="020B0609020204030204" pitchFamily="49" charset="0"/>
              </a:rPr>
              <a:t>partialDatetime</a:t>
            </a:r>
            <a:r>
              <a:rPr lang="en-US" sz="1100" b="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length=</a:t>
            </a:r>
            <a:r>
              <a:rPr lang="en-US" sz="1100" b="1" dirty="0">
                <a:solidFill>
                  <a:srgbClr val="008080"/>
                </a:solidFill>
                <a:latin typeface="Consolas" panose="020B0609020204030204" pitchFamily="49" charset="0"/>
              </a:rPr>
              <a:t>19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xml_datatype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800080"/>
                </a:solidFill>
                <a:latin typeface="Consolas" panose="020B0609020204030204" pitchFamily="49" charset="0"/>
              </a:rPr>
              <a:t>durationDatetime</a:t>
            </a:r>
            <a:r>
              <a:rPr lang="en-US" sz="1100" b="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length=</a:t>
            </a:r>
            <a:r>
              <a:rPr lang="en-US" sz="1100" b="1" dirty="0">
                <a:solidFill>
                  <a:srgbClr val="008080"/>
                </a:solidFill>
                <a:latin typeface="Consolas" panose="020B0609020204030204" pitchFamily="49" charset="0"/>
              </a:rPr>
              <a:t>19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xml_datatype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800080"/>
                </a:solidFill>
                <a:latin typeface="Consolas" panose="020B0609020204030204" pitchFamily="49" charset="0"/>
              </a:rPr>
              <a:t>"datetime"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length=</a:t>
            </a:r>
            <a:r>
              <a:rPr lang="en-US" sz="1100" b="1" dirty="0">
                <a:solidFill>
                  <a:srgbClr val="008080"/>
                </a:solidFill>
                <a:latin typeface="Consolas" panose="020B0609020204030204" pitchFamily="49" charset="0"/>
              </a:rPr>
              <a:t>19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b="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b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run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100" b="0" i="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sz="11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550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Dataset-JSON  -  %write_datasetjson()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DF1E4-8927-6421-0569-46FA663EE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431" y="807664"/>
            <a:ext cx="6312089" cy="4020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write_datasetjson</a:t>
            </a: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dataset=           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(libname.)memname of the data set  */</a:t>
            </a:r>
            <a:endParaRPr lang="en-US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xptpath=,          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Path to XPT file                   */</a:t>
            </a:r>
            <a:endParaRPr lang="en-US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jsonpath=,         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Path to Dataset-JSON file          */</a:t>
            </a: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usemetadata=N,     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Use Define-XML metadata? (Y/N      */</a:t>
            </a:r>
            <a:endParaRPr lang="en-US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metadatalib=,               </a:t>
            </a:r>
            <a:r>
              <a:rPr lang="pt-BR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Define-XML metadata library        */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datasetJSONVersion=1.0.0,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fileOID=,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asOfDateTime=,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originator=,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sourceSystem=,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sourceSystemVersion=,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studyOID=,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metaDataVersionOID=,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metaDataRef=,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pretty=NOPRETTY);</a:t>
            </a:r>
          </a:p>
          <a:p>
            <a:endParaRPr lang="en-US" sz="1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5D6D15-A35D-C708-1BD4-4CCC5F72D2A3}"/>
              </a:ext>
            </a:extLst>
          </p:cNvPr>
          <p:cNvSpPr/>
          <p:nvPr/>
        </p:nvSpPr>
        <p:spPr>
          <a:xfrm>
            <a:off x="2265528" y="1801836"/>
            <a:ext cx="1392072" cy="52543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6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3119439" y="228846"/>
            <a:ext cx="4541044" cy="392415"/>
          </a:xfrm>
        </p:spPr>
        <p:txBody>
          <a:bodyPr/>
          <a:lstStyle/>
          <a:p>
            <a:pPr eaLnBrk="1" hangingPunct="1">
              <a:defRPr/>
            </a:pPr>
            <a:r>
              <a:rPr lang="en-US" sz="2100" dirty="0"/>
              <a:t>About your presenter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1101107" y="621888"/>
            <a:ext cx="7814256" cy="4226494"/>
          </a:xfrm>
        </p:spPr>
        <p:txBody>
          <a:bodyPr/>
          <a:lstStyle/>
          <a:p>
            <a:pPr marL="204788" indent="-204788"/>
            <a:r>
              <a:rPr lang="en-US" altLang="en-US" sz="1500" dirty="0"/>
              <a:t>16 years in an IT/Standards role in Biostatistics at Organon</a:t>
            </a:r>
          </a:p>
          <a:p>
            <a:pPr marL="204788" indent="-204788"/>
            <a:r>
              <a:rPr lang="en-US" altLang="en-US" sz="1500" dirty="0"/>
              <a:t>4 years as a consultant to help companies implement CDISC</a:t>
            </a:r>
          </a:p>
          <a:p>
            <a:pPr marL="204788" indent="-204788"/>
            <a:r>
              <a:rPr lang="en-US" altLang="en-US" sz="1500" dirty="0"/>
              <a:t>11 years at </a:t>
            </a:r>
            <a:r>
              <a:rPr lang="en-US" altLang="en-US" sz="1500" b="1" dirty="0"/>
              <a:t>SAS</a:t>
            </a:r>
            <a:r>
              <a:rPr lang="en-US" altLang="en-US" sz="1500" dirty="0"/>
              <a:t>.</a:t>
            </a:r>
          </a:p>
          <a:p>
            <a:pPr marL="461963" lvl="1" indent="-204788"/>
            <a:r>
              <a:rPr lang="en-US" altLang="en-US" sz="1200" dirty="0"/>
              <a:t>8 years as a </a:t>
            </a:r>
            <a:r>
              <a:rPr lang="en-US" altLang="en-US" sz="1200" b="1" dirty="0"/>
              <a:t>Principal Software Developer working on SAS Clinical Standards Toolkit </a:t>
            </a:r>
            <a:r>
              <a:rPr lang="en-US" altLang="en-US" sz="1200" dirty="0"/>
              <a:t>(implementing mostly XML based standards (Define-XML, ODM, Dataset-XML)) and SAS Life Science Analytics Framework (Java)</a:t>
            </a:r>
          </a:p>
          <a:p>
            <a:pPr marL="461963" lvl="1" indent="-204788"/>
            <a:r>
              <a:rPr lang="en-US" altLang="en-US" sz="1200" dirty="0"/>
              <a:t>3 years as Principal Solution Consultant at SAS implementing Life Science Analytics Framework </a:t>
            </a:r>
          </a:p>
          <a:p>
            <a:pPr marL="257175" lvl="1" indent="0">
              <a:buNone/>
            </a:pPr>
            <a:endParaRPr lang="en-US" altLang="en-US" sz="1350" dirty="0"/>
          </a:p>
          <a:p>
            <a:pPr marL="204788" indent="-204788"/>
            <a:r>
              <a:rPr lang="en-US" altLang="en-US" sz="1500" dirty="0"/>
              <a:t>Since Nov 2021 Senior Director, Data Science Development at </a:t>
            </a:r>
            <a:r>
              <a:rPr lang="en-US" altLang="en-US" sz="1500" b="1" dirty="0"/>
              <a:t>CDISC</a:t>
            </a:r>
            <a:r>
              <a:rPr lang="en-US" altLang="en-US" sz="1500" dirty="0"/>
              <a:t> (contractor)</a:t>
            </a:r>
          </a:p>
          <a:p>
            <a:pPr marL="204788" indent="-204788"/>
            <a:r>
              <a:rPr lang="en-US" altLang="en-US" sz="1500" dirty="0"/>
              <a:t>Core member of the CDISC Data Exchange Standards team since 2008. </a:t>
            </a:r>
            <a:br>
              <a:rPr lang="en-US" altLang="en-US" sz="1500" dirty="0"/>
            </a:br>
            <a:r>
              <a:rPr lang="en-US" altLang="en-US" sz="1500" dirty="0"/>
              <a:t>(co-lead since Nov 2021)</a:t>
            </a:r>
          </a:p>
          <a:p>
            <a:pPr marL="204788" indent="-204788"/>
            <a:r>
              <a:rPr lang="en-US" altLang="en-US" sz="1500" dirty="0"/>
              <a:t>Core member of the CDISC Define-XML development team. </a:t>
            </a:r>
          </a:p>
          <a:p>
            <a:pPr marL="461963" lvl="1" indent="-204788"/>
            <a:r>
              <a:rPr lang="en-US" altLang="en-US" dirty="0"/>
              <a:t>One of the main Define-XML v2 developers. </a:t>
            </a:r>
          </a:p>
          <a:p>
            <a:pPr marL="461963" lvl="1" indent="-204788"/>
            <a:r>
              <a:rPr lang="en-US" altLang="en-US" dirty="0"/>
              <a:t>Developer of CDISC/PhUSE Define-XML v2 stylesheet.</a:t>
            </a:r>
          </a:p>
          <a:p>
            <a:pPr marL="461963" lvl="1" indent="-204788"/>
            <a:r>
              <a:rPr lang="en-US" altLang="en-US" dirty="0"/>
              <a:t>One of the main developers of the Analysis Results Metadata v1.0 for Define-XML v2.0 extension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BA0D4F-FADB-D26D-0CCB-2A81A9851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373" y="196773"/>
            <a:ext cx="630991" cy="6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7612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Dataset-JSON  -  %write_datasetjson() - loop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74CDED-5B35-8152-35CD-D65FE788A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822960"/>
            <a:ext cx="6476190" cy="4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02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Dataset-JSON  -  %write_datasetjson() -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21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F3CE4DA-A10E-E65D-E857-875263DE1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822960"/>
            <a:ext cx="6409524" cy="4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96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9AE8-0E1B-2740-A95B-81DDAC2F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Dataset-JSON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AC96-36D4-5E48-A3EC-AAD817F3E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69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1" y="964275"/>
            <a:ext cx="7886700" cy="3687553"/>
          </a:xfrm>
        </p:spPr>
        <p:txBody>
          <a:bodyPr>
            <a:noAutofit/>
          </a:bodyPr>
          <a:lstStyle/>
          <a:p>
            <a:pPr marL="290513" indent="-285750"/>
            <a:r>
              <a:rPr lang="en-US" dirty="0"/>
              <a:t>Starting in SAS</a:t>
            </a:r>
            <a:r>
              <a:rPr lang="en-US" baseline="30000" dirty="0"/>
              <a:t>©</a:t>
            </a:r>
            <a:r>
              <a:rPr lang="en-US" dirty="0"/>
              <a:t> 9.4TS1M4, you can use the </a:t>
            </a:r>
            <a:r>
              <a:rPr lang="en-US" b="1" dirty="0"/>
              <a:t>JSON engine </a:t>
            </a:r>
            <a:r>
              <a:rPr lang="en-US" dirty="0"/>
              <a:t>to</a:t>
            </a:r>
            <a:r>
              <a:rPr lang="en-US" b="1" dirty="0"/>
              <a:t> </a:t>
            </a:r>
            <a:r>
              <a:rPr lang="en-US" dirty="0"/>
              <a:t>read JSON files into SAS data sets</a:t>
            </a:r>
            <a:endParaRPr lang="en-US" b="1" dirty="0"/>
          </a:p>
          <a:p>
            <a:pPr marL="290513" indent="-285750"/>
            <a:r>
              <a:rPr lang="en-US" dirty="0"/>
              <a:t>A </a:t>
            </a:r>
            <a:r>
              <a:rPr lang="en-US" b="1" dirty="0"/>
              <a:t>JSON map </a:t>
            </a:r>
            <a:r>
              <a:rPr lang="en-US" dirty="0"/>
              <a:t>is a file that the JSON engine uses to define the data set  structures that are created when reading JSON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46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1" y="964275"/>
            <a:ext cx="7886700" cy="36875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jsonfile </a:t>
            </a:r>
            <a:r>
              <a:rPr lang="en-US" sz="16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"&lt;path to the JSON file&gt;"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mapfile </a:t>
            </a:r>
            <a:r>
              <a:rPr lang="en-US" sz="16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"&lt;path to the MAP file to be created&gt;"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data_out </a:t>
            </a:r>
            <a:r>
              <a:rPr lang="en-US" sz="16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"&lt;path to the output folder&gt;"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jsonfile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 FILEREF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=jsonfile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=mapfile</a:t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AUTOMAP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NOALLDATA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ORDINALCOUNT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 COPY IN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=jsonfile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=data_out;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57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855" y="682388"/>
            <a:ext cx="3851724" cy="3969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Creates 6 data sets:</a:t>
            </a:r>
          </a:p>
          <a:p>
            <a:r>
              <a:rPr lang="en-US" sz="1600" b="1" dirty="0"/>
              <a:t>ALLDATA</a:t>
            </a:r>
          </a:p>
          <a:p>
            <a:r>
              <a:rPr lang="en-US" sz="1600" b="1" dirty="0"/>
              <a:t>CLINICALDATA</a:t>
            </a:r>
          </a:p>
          <a:p>
            <a:pPr lvl="1"/>
            <a:r>
              <a:rPr lang="en-US" sz="1600" dirty="0"/>
              <a:t>studyOID, metaDataVersionOID</a:t>
            </a:r>
          </a:p>
          <a:p>
            <a:r>
              <a:rPr lang="en-US" sz="1600" b="1" dirty="0"/>
              <a:t>ITEMGROUPDATA_</a:t>
            </a:r>
            <a:r>
              <a:rPr lang="en-US" sz="1600" b="1" dirty="0">
                <a:solidFill>
                  <a:srgbClr val="0070C0"/>
                </a:solidFill>
              </a:rPr>
              <a:t>IG_DM</a:t>
            </a:r>
          </a:p>
          <a:p>
            <a:pPr lvl="1"/>
            <a:r>
              <a:rPr lang="en-US" sz="1600" dirty="0"/>
              <a:t>records, name, label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IG_DM</a:t>
            </a:r>
            <a:r>
              <a:rPr lang="en-US" sz="1600" b="1" dirty="0"/>
              <a:t>_ITEMS</a:t>
            </a:r>
          </a:p>
          <a:p>
            <a:pPr lvl="1"/>
            <a:r>
              <a:rPr lang="en-US" sz="1600" dirty="0"/>
              <a:t>contains column metadata (OID, name, label, type, length, displayFormat, keySequence)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IG_DM</a:t>
            </a:r>
            <a:r>
              <a:rPr lang="en-US" sz="1600" b="1" dirty="0"/>
              <a:t>_ITEMDATA</a:t>
            </a:r>
          </a:p>
          <a:p>
            <a:pPr lvl="1"/>
            <a:r>
              <a:rPr lang="en-US" sz="1600" dirty="0"/>
              <a:t>contains column data (element1, element2, element3, …)</a:t>
            </a:r>
          </a:p>
          <a:p>
            <a:r>
              <a:rPr lang="en-US" sz="1600" b="1" dirty="0"/>
              <a:t>ROOT</a:t>
            </a:r>
          </a:p>
          <a:p>
            <a:pPr lvl="1"/>
            <a:r>
              <a:rPr lang="en-US" sz="1600" dirty="0"/>
              <a:t>contains creationDateTime, datasetJSONVersion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46F11B-8A04-4A82-95F1-2616F5C77721}"/>
              </a:ext>
            </a:extLst>
          </p:cNvPr>
          <p:cNvSpPr txBox="1">
            <a:spLocks/>
          </p:cNvSpPr>
          <p:nvPr/>
        </p:nvSpPr>
        <p:spPr>
          <a:xfrm>
            <a:off x="443965" y="952066"/>
            <a:ext cx="4545810" cy="40610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creationDateTime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&lt;yyyy-mm-ddThh:mm:ss&gt;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datasetJSONVersion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1.0.0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clinicalData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studyOID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&lt;study OID&gt;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metaDataVersionOID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&lt;MDV OID&gt;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itemGroupData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IG.DM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records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18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DM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label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Demographics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[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[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]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} 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2D8563-1BC8-4D98-B4DC-B54D129E6389}"/>
              </a:ext>
            </a:extLst>
          </p:cNvPr>
          <p:cNvSpPr/>
          <p:nvPr/>
        </p:nvSpPr>
        <p:spPr>
          <a:xfrm>
            <a:off x="1490419" y="3035006"/>
            <a:ext cx="2406535" cy="273844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column metadata</a:t>
            </a:r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1AFC7B-A503-4562-8DE6-8818BFA2141B}"/>
              </a:ext>
            </a:extLst>
          </p:cNvPr>
          <p:cNvSpPr/>
          <p:nvPr/>
        </p:nvSpPr>
        <p:spPr>
          <a:xfrm>
            <a:off x="1490418" y="3703706"/>
            <a:ext cx="2406535" cy="273844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column data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957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90" y="819385"/>
            <a:ext cx="2573262" cy="36997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ITEMGROUPDATA_IG_DM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IG_DM_ITEMS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IG_DM_ITEMDATA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11D866-E27B-F758-9338-7CAE667DB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199" y="790795"/>
            <a:ext cx="2670701" cy="3728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4B0942-FD88-4DE4-6B51-B2BF20B9E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622" y="1394424"/>
            <a:ext cx="6771428" cy="16857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CA7EA6-DC0B-82C6-A33B-500E8C8B8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6376" y="3208052"/>
            <a:ext cx="6340674" cy="170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67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Dataset-JSON  -  %read_datasetjson()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DF1E4-8927-6421-0569-46FA663EE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999953"/>
            <a:ext cx="7115602" cy="35214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read_datasetjson</a:t>
            </a: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jsonpath=,     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Path to Dataset-JSON file              */</a:t>
            </a:r>
            <a:endParaRPr lang="en-US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datalib=       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Library to save SAS dataset            */</a:t>
            </a:r>
            <a:endParaRPr lang="en-US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dropseqvar=N,  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Drop ITEMGROUPDATASEQ variable? (Y/N)  */</a:t>
            </a:r>
            <a:endParaRPr lang="en-US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savemetadata=N,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Save Dataset-JSON metadata? (Y/N)      */</a:t>
            </a:r>
            <a:endParaRPr lang="en-US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metadatalib=            </a:t>
            </a:r>
            <a:r>
              <a:rPr lang="pt-BR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L</a:t>
            </a:r>
            <a:r>
              <a:rPr lang="pt-BR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ibrary to s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ave Dataset-JSON metadata</a:t>
            </a:r>
            <a:r>
              <a:rPr lang="pt-BR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  */</a:t>
            </a:r>
            <a:endParaRPr lang="pt-BR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21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Dataset-JSON  -  %</a:t>
            </a:r>
            <a:r>
              <a:rPr lang="en-US" dirty="0" err="1"/>
              <a:t>read_datasetjson</a:t>
            </a:r>
            <a:r>
              <a:rPr lang="en-US" dirty="0"/>
              <a:t>() -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28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E164C3-E817-F673-6443-EABFCF880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007" y="795115"/>
            <a:ext cx="4873686" cy="366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07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9AE8-0E1B-2740-A95B-81DDAC2F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SAS datasets / Dataset-JSON files</a:t>
            </a:r>
          </a:p>
        </p:txBody>
      </p:sp>
    </p:spTree>
    <p:extLst>
      <p:ext uri="{BB962C8B-B14F-4D97-AF65-F5344CB8AC3E}">
        <p14:creationId xmlns:p14="http://schemas.microsoft.com/office/powerpoint/2010/main" val="254115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879D90-4E5A-B24E-BCE1-A85BA18A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64" y="273845"/>
            <a:ext cx="6644935" cy="120011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7D71CD-9C0C-FE4C-87FD-8BC3AEF85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64" y="1644556"/>
            <a:ext cx="6644935" cy="2667445"/>
          </a:xfrm>
        </p:spPr>
        <p:txBody>
          <a:bodyPr>
            <a:normAutofit/>
          </a:bodyPr>
          <a:lstStyle/>
          <a:p>
            <a:r>
              <a:rPr lang="en-US" dirty="0"/>
              <a:t>Dataset-JSON Document Structure</a:t>
            </a:r>
          </a:p>
          <a:p>
            <a:r>
              <a:rPr lang="en-US" dirty="0"/>
              <a:t>SAS and JSON</a:t>
            </a:r>
          </a:p>
          <a:p>
            <a:r>
              <a:rPr lang="en-US" dirty="0"/>
              <a:t>Writing Dataset-JSON with SAS</a:t>
            </a:r>
          </a:p>
          <a:p>
            <a:r>
              <a:rPr lang="en-US" dirty="0"/>
              <a:t>Reading Dataset-JSON with SAS</a:t>
            </a:r>
          </a:p>
          <a:p>
            <a:r>
              <a:rPr lang="en-US" dirty="0"/>
              <a:t>Comparing SAS datasets / Dataset-JSON files</a:t>
            </a:r>
          </a:p>
          <a:p>
            <a:r>
              <a:rPr lang="en-US" dirty="0"/>
              <a:t>Validating Dataset-JSON files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29089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SAS datasets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8D7BD-A798-BDB5-4EF1-6262A623F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886807"/>
            <a:ext cx="7886700" cy="3521473"/>
          </a:xfrm>
        </p:spPr>
        <p:txBody>
          <a:bodyPr>
            <a:normAutofit/>
          </a:bodyPr>
          <a:lstStyle/>
          <a:p>
            <a:r>
              <a:rPr lang="en-US" dirty="0"/>
              <a:t>Compare results in a summary</a:t>
            </a:r>
          </a:p>
          <a:p>
            <a:r>
              <a:rPr lang="en-US" dirty="0"/>
              <a:t>Details for datasets that had differences</a:t>
            </a:r>
          </a:p>
          <a:p>
            <a:pPr marL="0" indent="0">
              <a:buNone/>
            </a:pPr>
            <a:endParaRPr lang="en-US" sz="1400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 %macro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util_comparedata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baselib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=,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complib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=,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dsname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=,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compareoptions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%str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listall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criterion=</a:t>
            </a:r>
            <a:r>
              <a:rPr lang="en-US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0.00000001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method=absolute),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resultds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=,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detailall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=N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);</a:t>
            </a:r>
          </a:p>
        </p:txBody>
      </p:sp>
    </p:spTree>
    <p:extLst>
      <p:ext uri="{BB962C8B-B14F-4D97-AF65-F5344CB8AC3E}">
        <p14:creationId xmlns:p14="http://schemas.microsoft.com/office/powerpoint/2010/main" val="327093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476738E-1DBD-D666-734B-AFF27CC72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2308"/>
            <a:ext cx="9144000" cy="40882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SAS datasets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31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EA9BA7-E4D8-58F6-CD19-E18D6D08B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7" y="149453"/>
            <a:ext cx="6798839" cy="48776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A94960B-0362-B2AA-C8C6-5A0D547FE7F3}"/>
              </a:ext>
            </a:extLst>
          </p:cNvPr>
          <p:cNvSpPr/>
          <p:nvPr/>
        </p:nvSpPr>
        <p:spPr>
          <a:xfrm>
            <a:off x="6864500" y="994172"/>
            <a:ext cx="2223163" cy="369917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1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JSON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8D7BD-A798-BDB5-4EF1-6262A623F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886807"/>
            <a:ext cx="7886700" cy="352147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WinMerge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https://winmerge.org</a:t>
            </a:r>
            <a:r>
              <a:rPr lang="en-US" dirty="0"/>
              <a:t>) can compare JSON files in 'pretty' mode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B53C0E-3CBC-8552-B863-00347C926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094" y="1253744"/>
            <a:ext cx="6639993" cy="365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89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9AE8-0E1B-2740-A95B-81DDAC2F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Dataset-JSON files</a:t>
            </a:r>
          </a:p>
        </p:txBody>
      </p:sp>
    </p:spTree>
    <p:extLst>
      <p:ext uri="{BB962C8B-B14F-4D97-AF65-F5344CB8AC3E}">
        <p14:creationId xmlns:p14="http://schemas.microsoft.com/office/powerpoint/2010/main" val="2676469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Dataset-JSON files (Python)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A4AAF-F7C1-8E5B-D552-669DC474F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40" y="775371"/>
            <a:ext cx="6092662" cy="3790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8D6629-FCD1-7AA8-ED99-2210A0F9C376}"/>
              </a:ext>
            </a:extLst>
          </p:cNvPr>
          <p:cNvSpPr txBox="1"/>
          <p:nvPr/>
        </p:nvSpPr>
        <p:spPr>
          <a:xfrm>
            <a:off x="2049818" y="4565631"/>
            <a:ext cx="7039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python .\json_validate.py -d &lt;folder&gt; -s ..\schema\</a:t>
            </a:r>
            <a:r>
              <a:rPr lang="en-US" sz="1600" b="1" dirty="0" err="1"/>
              <a:t>dataset.schema.json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80119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63154" y="1063154"/>
            <a:ext cx="5156864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8871" y="1995355"/>
            <a:ext cx="3266696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885662" y="1228564"/>
            <a:ext cx="5143179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560516" y="900984"/>
            <a:ext cx="3606227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D9AE8-0E1B-2740-A95B-81DDAC2F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075329"/>
            <a:ext cx="2160621" cy="23039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B534E67-4285-838A-6D1F-96B8E21DA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132" y="350406"/>
            <a:ext cx="4442688" cy="444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4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313FB9-D0FF-4B62-A3CF-7403BBE4D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47" y="83250"/>
            <a:ext cx="2158982" cy="16369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6BBA27-F5E3-45F6-A08C-DF4E33FE3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438" y="1895302"/>
            <a:ext cx="6781020" cy="2429049"/>
          </a:xfrm>
          <a:solidFill>
            <a:schemeClr val="bg1">
              <a:lumMod val="85000"/>
            </a:schemeClr>
          </a:solidFill>
        </p:spPr>
        <p:txBody>
          <a:bodyPr lIns="91440" tIns="91440" rIns="91440" bIns="91440">
            <a:noAutofit/>
          </a:bodyPr>
          <a:lstStyle/>
          <a:p>
            <a:pPr marL="290513" indent="-285750">
              <a:lnSpc>
                <a:spcPts val="2400"/>
              </a:lnSpc>
            </a:pPr>
            <a:r>
              <a:rPr lang="en-US" sz="1600" b="1" dirty="0"/>
              <a:t>GitHub</a:t>
            </a:r>
            <a:r>
              <a:rPr lang="en-US" sz="1600" dirty="0"/>
              <a:t>:     </a:t>
            </a:r>
            <a:r>
              <a:rPr lang="en-US" sz="1600" dirty="0">
                <a:hlinkClick r:id="rId3"/>
              </a:rPr>
              <a:t>https://github.com/lexjansen/dataset-json-sas</a:t>
            </a:r>
            <a:br>
              <a:rPr lang="en-US" sz="1600" dirty="0"/>
            </a:br>
            <a:r>
              <a:rPr lang="en-US" sz="1600" b="1" dirty="0"/>
              <a:t>open issues at</a:t>
            </a:r>
            <a:r>
              <a:rPr lang="en-US" sz="1600" dirty="0"/>
              <a:t>:  </a:t>
            </a:r>
            <a:r>
              <a:rPr lang="en-US" sz="1600" dirty="0">
                <a:hlinkClick r:id="rId4"/>
              </a:rPr>
              <a:t>https://github.com/lexjansen/dataset-json-sas/issues</a:t>
            </a:r>
            <a:endParaRPr lang="en-US" sz="1600" dirty="0"/>
          </a:p>
          <a:p>
            <a:pPr marL="4763" indent="0">
              <a:lnSpc>
                <a:spcPts val="2400"/>
              </a:lnSpc>
              <a:buNone/>
            </a:pPr>
            <a:r>
              <a:rPr lang="en-US" sz="1600" b="1" dirty="0"/>
              <a:t>Email</a:t>
            </a:r>
            <a:r>
              <a:rPr lang="en-US" sz="1600" dirty="0"/>
              <a:t>:	      </a:t>
            </a:r>
            <a:r>
              <a:rPr lang="en-US" sz="1600" dirty="0">
                <a:hlinkClick r:id="rId5"/>
              </a:rPr>
              <a:t>ljansen@cdisc.org</a:t>
            </a:r>
            <a:br>
              <a:rPr lang="en-US" sz="1600" dirty="0"/>
            </a:br>
            <a:r>
              <a:rPr lang="en-US" sz="1600" dirty="0"/>
              <a:t>	      </a:t>
            </a:r>
            <a:r>
              <a:rPr lang="en-US" sz="1600" dirty="0">
                <a:hlinkClick r:id="rId6"/>
              </a:rPr>
              <a:t>lexjansen@gmail.com</a:t>
            </a:r>
            <a:endParaRPr lang="en-US" sz="1600" dirty="0"/>
          </a:p>
          <a:p>
            <a:pPr marL="4763" indent="0">
              <a:lnSpc>
                <a:spcPts val="2400"/>
              </a:lnSpc>
              <a:buNone/>
            </a:pPr>
            <a:r>
              <a:rPr lang="en-US" sz="1600" b="1" dirty="0"/>
              <a:t>Web</a:t>
            </a:r>
            <a:r>
              <a:rPr lang="en-US" sz="1600" dirty="0"/>
              <a:t>: 	      </a:t>
            </a:r>
            <a:r>
              <a:rPr lang="en-US" sz="1600" dirty="0">
                <a:hlinkClick r:id="rId7"/>
              </a:rPr>
              <a:t>https:\\www.lexjansen.com</a:t>
            </a:r>
            <a:endParaRPr lang="en-US" sz="1600" dirty="0"/>
          </a:p>
          <a:p>
            <a:pPr marL="4763">
              <a:lnSpc>
                <a:spcPts val="2400"/>
              </a:lnSpc>
            </a:pPr>
            <a:r>
              <a:rPr lang="en-US" sz="1600" b="1" dirty="0"/>
              <a:t>LinkedIn</a:t>
            </a:r>
            <a:r>
              <a:rPr lang="en-US" sz="1600" dirty="0"/>
              <a:t>:  </a:t>
            </a:r>
            <a:r>
              <a:rPr lang="en-US" sz="1600" dirty="0">
                <a:hlinkClick r:id="rId8"/>
              </a:rPr>
              <a:t>https://www.linkedin.com/in/lexjansen/</a:t>
            </a:r>
            <a:endParaRPr lang="en-US" sz="1600" dirty="0"/>
          </a:p>
          <a:p>
            <a:pPr marL="4763" indent="0">
              <a:lnSpc>
                <a:spcPts val="2400"/>
              </a:lnSpc>
              <a:buNone/>
            </a:pPr>
            <a:br>
              <a:rPr lang="en-US" sz="1800" dirty="0"/>
            </a:br>
            <a:br>
              <a:rPr lang="en-US" sz="1800" dirty="0"/>
            </a:b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4BFA6B-2E96-8809-EB46-658E4B9176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1354" y="3553368"/>
            <a:ext cx="680491" cy="68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9AE8-0E1B-2740-A95B-81DDAC2F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Dataset-JSON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AC96-36D4-5E48-A3EC-AAD817F3E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8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Dataset-JSON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811013"/>
            <a:ext cx="8064121" cy="3521473"/>
          </a:xfrm>
        </p:spPr>
        <p:txBody>
          <a:bodyPr>
            <a:normAutofit/>
          </a:bodyPr>
          <a:lstStyle/>
          <a:p>
            <a:pPr marL="290513" indent="-285750"/>
            <a:r>
              <a:rPr lang="en-US" dirty="0"/>
              <a:t>Dataset-JSON was adapted from the Dataset-XML specification, but uses JSON format instead of XML</a:t>
            </a:r>
          </a:p>
          <a:p>
            <a:pPr marL="290513" indent="-285750"/>
            <a:r>
              <a:rPr lang="en-US" dirty="0"/>
              <a:t>Each Dataset-JSON file is connected with a Define-XML file, containing </a:t>
            </a:r>
            <a:r>
              <a:rPr lang="en-US" b="1" dirty="0"/>
              <a:t>detailed</a:t>
            </a:r>
            <a:r>
              <a:rPr lang="en-US" dirty="0"/>
              <a:t> metadata</a:t>
            </a:r>
          </a:p>
          <a:p>
            <a:pPr marL="290513" indent="-285750"/>
            <a:r>
              <a:rPr lang="en-US" dirty="0"/>
              <a:t>Each Dataset-JSON files contains </a:t>
            </a:r>
            <a:r>
              <a:rPr lang="en-US" b="1" dirty="0"/>
              <a:t>basic</a:t>
            </a:r>
            <a:r>
              <a:rPr lang="en-US" dirty="0"/>
              <a:t> information about dataset variables, so that it is possible to have a simple view of the contents of a dataset without the need of a Define-XML document</a:t>
            </a:r>
          </a:p>
          <a:p>
            <a:pPr marL="290513" indent="-285750"/>
            <a:r>
              <a:rPr lang="en-US" dirty="0"/>
              <a:t>Dataset-JSON Specification: </a:t>
            </a:r>
          </a:p>
          <a:p>
            <a:pPr lvl="1"/>
            <a:r>
              <a:rPr lang="nb-NO" dirty="0">
                <a:hlinkClick r:id="rId2"/>
              </a:rPr>
              <a:t>https://www.cdisc.org/dataset-json</a:t>
            </a:r>
            <a:endParaRPr lang="nb-NO" dirty="0"/>
          </a:p>
          <a:p>
            <a:pPr lvl="1"/>
            <a:r>
              <a:rPr lang="nb-NO" dirty="0">
                <a:hlinkClick r:id="rId3"/>
              </a:rPr>
              <a:t>https://wiki.cdisc.org/display/PUB/Dataset-JSON</a:t>
            </a:r>
            <a:endParaRPr lang="en-US" dirty="0"/>
          </a:p>
          <a:p>
            <a:pPr marL="290513" indent="-285750"/>
            <a:r>
              <a:rPr lang="en-US" dirty="0"/>
              <a:t>GitHub repository with JSON Schema and examples:</a:t>
            </a:r>
            <a:br>
              <a:rPr lang="en-US" dirty="0"/>
            </a:br>
            <a:r>
              <a:rPr lang="en-US" dirty="0">
                <a:hlinkClick r:id="rId4"/>
              </a:rPr>
              <a:t>https://github.com/cdisc-org/DataExchange-DatasetJson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Dataset-JSON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806336"/>
            <a:ext cx="8064121" cy="3826388"/>
          </a:xfrm>
        </p:spPr>
        <p:txBody>
          <a:bodyPr>
            <a:normAutofit fontScale="92500" lnSpcReduction="10000"/>
          </a:bodyPr>
          <a:lstStyle/>
          <a:p>
            <a:pPr marL="290513" indent="-285750"/>
            <a:r>
              <a:rPr lang="en-US" dirty="0"/>
              <a:t>At the top level of the Dataset-JSON object, there are some required attributes (</a:t>
            </a:r>
            <a:r>
              <a:rPr lang="en-US" b="1" dirty="0"/>
              <a:t>creationDateTime</a:t>
            </a:r>
            <a:r>
              <a:rPr lang="en-US" dirty="0"/>
              <a:t> and </a:t>
            </a:r>
            <a:r>
              <a:rPr lang="en-US" b="1" dirty="0"/>
              <a:t>datasetJSONVersion</a:t>
            </a:r>
            <a:r>
              <a:rPr lang="en-US" dirty="0"/>
              <a:t>)</a:t>
            </a:r>
            <a:r>
              <a:rPr lang="en-US" baseline="30000" dirty="0"/>
              <a:t>*</a:t>
            </a:r>
            <a:r>
              <a:rPr lang="en-US" dirty="0"/>
              <a:t>, and one of two optional attributes: </a:t>
            </a:r>
            <a:r>
              <a:rPr lang="en-US" b="1" dirty="0"/>
              <a:t>clinicalData</a:t>
            </a:r>
            <a:r>
              <a:rPr lang="en-US" dirty="0"/>
              <a:t> or </a:t>
            </a:r>
            <a:r>
              <a:rPr lang="en-US" b="1" dirty="0"/>
              <a:t>referenceData</a:t>
            </a:r>
            <a:r>
              <a:rPr lang="en-US" dirty="0"/>
              <a:t>. </a:t>
            </a:r>
          </a:p>
          <a:p>
            <a:pPr marL="290513" indent="-285750"/>
            <a:r>
              <a:rPr lang="en-US" dirty="0"/>
              <a:t>Subject data is stored in </a:t>
            </a:r>
            <a:r>
              <a:rPr lang="en-US" b="1" dirty="0"/>
              <a:t>clinicalData</a:t>
            </a:r>
            <a:r>
              <a:rPr lang="en-US" dirty="0"/>
              <a:t> and non-subject data is stored in </a:t>
            </a:r>
            <a:r>
              <a:rPr lang="en-US" b="1" dirty="0"/>
              <a:t>referenceData</a:t>
            </a:r>
            <a:r>
              <a:rPr lang="en-US" dirty="0"/>
              <a:t>.</a:t>
            </a:r>
          </a:p>
          <a:p>
            <a:pPr marL="290513" indent="-285750"/>
            <a:endParaRPr lang="en-US" dirty="0"/>
          </a:p>
          <a:p>
            <a:pPr marL="290513" indent="-285750"/>
            <a:endParaRPr lang="en-US" dirty="0"/>
          </a:p>
          <a:p>
            <a:pPr marL="290513" indent="-285750"/>
            <a:endParaRPr lang="en-US" dirty="0"/>
          </a:p>
          <a:p>
            <a:pPr marL="290513" indent="-285750"/>
            <a:endParaRPr lang="en-US" dirty="0"/>
          </a:p>
          <a:p>
            <a:pPr marL="290513" indent="-285750"/>
            <a:endParaRPr lang="en-US" dirty="0"/>
          </a:p>
          <a:p>
            <a:pPr marL="290513" indent="-285750"/>
            <a:endParaRPr lang="en-US" dirty="0"/>
          </a:p>
          <a:p>
            <a:pPr marL="290513" indent="-285750"/>
            <a:endParaRPr lang="en-US" b="1" dirty="0"/>
          </a:p>
          <a:p>
            <a:pPr marL="290513" indent="-285750"/>
            <a:r>
              <a:rPr lang="en-US" b="1" dirty="0"/>
              <a:t>studyOID</a:t>
            </a:r>
            <a:r>
              <a:rPr lang="en-US" dirty="0"/>
              <a:t> and </a:t>
            </a:r>
            <a:r>
              <a:rPr lang="en-US" b="1" dirty="0"/>
              <a:t>metaDataVersionOID</a:t>
            </a:r>
            <a:r>
              <a:rPr lang="en-US" dirty="0"/>
              <a:t> must match corresponding values in Define-XML</a:t>
            </a:r>
          </a:p>
          <a:p>
            <a:pPr marL="290513" indent="-285750"/>
            <a:endParaRPr lang="en-US" dirty="0"/>
          </a:p>
          <a:p>
            <a:pPr marL="4763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A42D87-0F67-54B5-C6D2-91470D7CD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92172"/>
            <a:ext cx="4447451" cy="20960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3175A9-D335-91DE-924D-0B96DAB6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6" y="1991669"/>
            <a:ext cx="4447452" cy="20965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E699C9-F6A2-D8B5-E66C-1EDA19CA04BA}"/>
              </a:ext>
            </a:extLst>
          </p:cNvPr>
          <p:cNvSpPr txBox="1"/>
          <p:nvPr/>
        </p:nvSpPr>
        <p:spPr>
          <a:xfrm>
            <a:off x="4983126" y="4627186"/>
            <a:ext cx="38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*</a:t>
            </a:r>
            <a:r>
              <a:rPr lang="en-US" sz="1200" dirty="0"/>
              <a:t>See the specification for other optional attributes</a:t>
            </a:r>
          </a:p>
        </p:txBody>
      </p:sp>
    </p:spTree>
    <p:extLst>
      <p:ext uri="{BB962C8B-B14F-4D97-AF65-F5344CB8AC3E}">
        <p14:creationId xmlns:p14="http://schemas.microsoft.com/office/powerpoint/2010/main" val="1220532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0"/>
            <a:ext cx="8221070" cy="994172"/>
          </a:xfrm>
        </p:spPr>
        <p:txBody>
          <a:bodyPr>
            <a:normAutofit/>
          </a:bodyPr>
          <a:lstStyle/>
          <a:p>
            <a:r>
              <a:rPr lang="en-US" dirty="0"/>
              <a:t>Dataset-JSON Document Structure - top level attributes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901CC62-A7A9-F029-69D7-1E90A1FC1D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745218"/>
              </p:ext>
            </p:extLst>
          </p:nvPr>
        </p:nvGraphicFramePr>
        <p:xfrm>
          <a:off x="800100" y="677649"/>
          <a:ext cx="7797990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3631591950"/>
                    </a:ext>
                  </a:extLst>
                </a:gridCol>
                <a:gridCol w="1097365">
                  <a:extLst>
                    <a:ext uri="{9D8B030D-6E8A-4147-A177-3AD203B41FA5}">
                      <a16:colId xmlns:a16="http://schemas.microsoft.com/office/drawing/2014/main" val="4065416641"/>
                    </a:ext>
                  </a:extLst>
                </a:gridCol>
                <a:gridCol w="4728950">
                  <a:extLst>
                    <a:ext uri="{9D8B030D-6E8A-4147-A177-3AD203B41FA5}">
                      <a16:colId xmlns:a16="http://schemas.microsoft.com/office/drawing/2014/main" val="4015299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02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b="0" dirty="0">
                          <a:effectLst/>
                        </a:rPr>
                        <a:t>creationDateTime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Time of creation of the file containing the document.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959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b="0" dirty="0">
                          <a:effectLst/>
                        </a:rPr>
                        <a:t>datasetJSONVersion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Version of Dataset-JSON standard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54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fileOID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 unique identifier for this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29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asOfDateTime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date/time at which the source database was queried in order to create this document.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2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originator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organization that generated the Dataset-JSON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99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sourceSystem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computer system or database management system that is the source of the information in this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90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sourceSystemVersion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version of the "SourceSystem" above.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1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clinicalData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Contains datasets for clinical data across multiple subjects.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600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referenceData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Contains datasets for non-subject data domains.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702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69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Dataset-JSON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031" y="964276"/>
            <a:ext cx="4534190" cy="3208713"/>
          </a:xfrm>
        </p:spPr>
        <p:txBody>
          <a:bodyPr>
            <a:normAutofit/>
          </a:bodyPr>
          <a:lstStyle/>
          <a:p>
            <a:pPr marL="290513" indent="-285750"/>
            <a:r>
              <a:rPr lang="en-US" b="1" dirty="0"/>
              <a:t>itemGroupData</a:t>
            </a:r>
            <a:r>
              <a:rPr lang="en-US" dirty="0"/>
              <a:t> is an object with attributes corresponding to individual datasets. </a:t>
            </a:r>
          </a:p>
          <a:p>
            <a:pPr marL="290513" indent="-285750"/>
            <a:r>
              <a:rPr lang="en-US" dirty="0"/>
              <a:t>The attribute name (IG.DM) is the OID of a described dataset, which must be the same as the OID of the corresponding itemGroup in the Define-XML file</a:t>
            </a:r>
          </a:p>
          <a:p>
            <a:pPr marL="290513" indent="-285750"/>
            <a:r>
              <a:rPr lang="en-US" b="1" dirty="0"/>
              <a:t>records</a:t>
            </a:r>
            <a:r>
              <a:rPr lang="en-US" dirty="0"/>
              <a:t>, </a:t>
            </a:r>
            <a:r>
              <a:rPr lang="en-US" b="1" dirty="0"/>
              <a:t>name</a:t>
            </a:r>
            <a:r>
              <a:rPr lang="en-US" dirty="0"/>
              <a:t>, </a:t>
            </a:r>
            <a:r>
              <a:rPr lang="en-US" b="1" dirty="0"/>
              <a:t>label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basic dataset information (all required)</a:t>
            </a:r>
          </a:p>
          <a:p>
            <a:pPr marL="290513" indent="-285750"/>
            <a:r>
              <a:rPr lang="en-US" b="1" dirty="0"/>
              <a:t>items</a:t>
            </a:r>
            <a:r>
              <a:rPr lang="en-US" dirty="0"/>
              <a:t> - basic information about variables</a:t>
            </a:r>
          </a:p>
          <a:p>
            <a:pPr marL="290513" indent="-285750"/>
            <a:r>
              <a:rPr lang="en-US" b="1" dirty="0"/>
              <a:t>itemData</a:t>
            </a:r>
            <a:r>
              <a:rPr lang="en-US" dirty="0"/>
              <a:t> - dataset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E21285-3686-7BC3-2BC9-B2D3F5A46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79" y="985860"/>
            <a:ext cx="3529931" cy="283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8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Dataset-JSON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8049" y="964276"/>
            <a:ext cx="4676172" cy="3208713"/>
          </a:xfrm>
        </p:spPr>
        <p:txBody>
          <a:bodyPr>
            <a:normAutofit/>
          </a:bodyPr>
          <a:lstStyle/>
          <a:p>
            <a:pPr marL="290513" indent="-285750"/>
            <a:r>
              <a:rPr lang="en-US" b="1" dirty="0"/>
              <a:t>items</a:t>
            </a:r>
            <a:r>
              <a:rPr lang="en-US" dirty="0"/>
              <a:t> - array of basic information about dataset variables. </a:t>
            </a:r>
          </a:p>
          <a:p>
            <a:pPr marL="290513" indent="-285750"/>
            <a:r>
              <a:rPr lang="en-US" dirty="0"/>
              <a:t>The </a:t>
            </a:r>
            <a:r>
              <a:rPr lang="en-US" b="1" dirty="0"/>
              <a:t>order of elements </a:t>
            </a:r>
            <a:r>
              <a:rPr lang="en-US" dirty="0"/>
              <a:t>in the array must be the same as the </a:t>
            </a:r>
            <a:r>
              <a:rPr lang="en-US" b="1" dirty="0"/>
              <a:t>order of variables </a:t>
            </a:r>
            <a:r>
              <a:rPr lang="en-US" dirty="0"/>
              <a:t>in the described dataset. </a:t>
            </a:r>
          </a:p>
          <a:p>
            <a:pPr marL="290513" indent="-285750"/>
            <a:r>
              <a:rPr lang="en-US" dirty="0"/>
              <a:t>The first element always describes the Record Identifier (</a:t>
            </a:r>
            <a:r>
              <a:rPr lang="en-US" b="1" dirty="0"/>
              <a:t>ITEMGROUPDATASEQ</a:t>
            </a:r>
            <a:r>
              <a:rPr lang="en-US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94B54F-FEC9-40F9-67C5-4F12BDC4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67" y="690463"/>
            <a:ext cx="3318288" cy="435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9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DISC-1 1">
      <a:dk1>
        <a:srgbClr val="134678"/>
      </a:dk1>
      <a:lt1>
        <a:srgbClr val="FFFFFF"/>
      </a:lt1>
      <a:dk2>
        <a:srgbClr val="515349"/>
      </a:dk2>
      <a:lt2>
        <a:srgbClr val="F5F5F5"/>
      </a:lt2>
      <a:accent1>
        <a:srgbClr val="134678"/>
      </a:accent1>
      <a:accent2>
        <a:srgbClr val="A1D0CA"/>
      </a:accent2>
      <a:accent3>
        <a:srgbClr val="C94543"/>
      </a:accent3>
      <a:accent4>
        <a:srgbClr val="EDAA00"/>
      </a:accent4>
      <a:accent5>
        <a:srgbClr val="553278"/>
      </a:accent5>
      <a:accent6>
        <a:srgbClr val="40B3E5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4469</TotalTime>
  <Words>2616</Words>
  <Application>Microsoft Office PowerPoint</Application>
  <PresentationFormat>On-screen Show (16:9)</PresentationFormat>
  <Paragraphs>278</Paragraphs>
  <Slides>36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Courier New</vt:lpstr>
      <vt:lpstr>Helvetica</vt:lpstr>
      <vt:lpstr>Office Theme</vt:lpstr>
      <vt:lpstr>Dataset-JSON: SAS© implementation </vt:lpstr>
      <vt:lpstr>PowerPoint Presentation</vt:lpstr>
      <vt:lpstr>Agenda</vt:lpstr>
      <vt:lpstr>Dataset-JSON Document Structure</vt:lpstr>
      <vt:lpstr>Dataset-JSON Document Structure</vt:lpstr>
      <vt:lpstr>Dataset-JSON Document Structure</vt:lpstr>
      <vt:lpstr>Dataset-JSON Document Structure - top level attributes</vt:lpstr>
      <vt:lpstr>Dataset-JSON Document Structure</vt:lpstr>
      <vt:lpstr>Dataset-JSON Document Structure</vt:lpstr>
      <vt:lpstr>Dataset-JSON Document Structure</vt:lpstr>
      <vt:lpstr>Dataset-JSON Document Structure</vt:lpstr>
      <vt:lpstr>SAS and JSON</vt:lpstr>
      <vt:lpstr>SAS and JSON</vt:lpstr>
      <vt:lpstr>Writing Dataset-JSON with SAS</vt:lpstr>
      <vt:lpstr>Writing Dataset-JSON  with SAS</vt:lpstr>
      <vt:lpstr>Writing Dataset-JSON  with SAS</vt:lpstr>
      <vt:lpstr>Writing Dataset-JSON  with SAS</vt:lpstr>
      <vt:lpstr>Using Define-XML metadata when creating Dataset-JSON</vt:lpstr>
      <vt:lpstr>Writing Dataset-JSON  -  %write_datasetjson()</vt:lpstr>
      <vt:lpstr>Writing Dataset-JSON  -  %write_datasetjson() - loop</vt:lpstr>
      <vt:lpstr>Writing Dataset-JSON  -  %write_datasetjson() - loop</vt:lpstr>
      <vt:lpstr>Reading Dataset-JSON with SAS</vt:lpstr>
      <vt:lpstr>Reading Dataset-JSON  with SAS</vt:lpstr>
      <vt:lpstr>Reading Dataset-JSON  with SAS</vt:lpstr>
      <vt:lpstr>Reading Dataset-JSON  with SAS</vt:lpstr>
      <vt:lpstr>Reading Dataset-JSON  with SAS</vt:lpstr>
      <vt:lpstr>Reading Dataset-JSON  -  %read_datasetjson()</vt:lpstr>
      <vt:lpstr>Reading Dataset-JSON  -  %read_datasetjson() - loop</vt:lpstr>
      <vt:lpstr>Comparing SAS datasets / Dataset-JSON files</vt:lpstr>
      <vt:lpstr>Comparing SAS datasets</vt:lpstr>
      <vt:lpstr>Comparing SAS datasets</vt:lpstr>
      <vt:lpstr>Comparing JSON files</vt:lpstr>
      <vt:lpstr>Validating Dataset-JSON files</vt:lpstr>
      <vt:lpstr>Validating Dataset-JSON files (Python)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Dataset-JSON: SAS© implementation</dc:title>
  <dc:creator>Lex Jansen</dc:creator>
  <cp:keywords>CDISC, SAS, Dataset-JSON, Data Exchange</cp:keywords>
  <cp:lastModifiedBy>Lex Jansen</cp:lastModifiedBy>
  <cp:revision>359</cp:revision>
  <dcterms:created xsi:type="dcterms:W3CDTF">2018-04-05T14:10:17Z</dcterms:created>
  <dcterms:modified xsi:type="dcterms:W3CDTF">2023-10-05T16:50:07Z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0x0101005A6A1B337AA7BA4E952C4E740E353475</vt:lpwstr>
  </property>
  <property fmtid="{D5CDD505-2E9C-101B-9397-08002B2CF9AE}" pid="3" name="SharedWithUsers">
    <vt:lpwstr>51;#Sheila Leaman</vt:lpwstr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  <property fmtid="{D5CDD505-2E9C-101B-9397-08002B2CF9AE}" pid="11" name="xd_Signature">
    <vt:bool>false</vt:bool>
  </property>
</Properties>
</file>