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8"/>
  </p:notesMasterIdLst>
  <p:sldIdLst>
    <p:sldId id="256" r:id="rId2"/>
    <p:sldId id="995" r:id="rId3"/>
    <p:sldId id="257" r:id="rId4"/>
    <p:sldId id="797" r:id="rId5"/>
    <p:sldId id="805" r:id="rId6"/>
    <p:sldId id="814" r:id="rId7"/>
    <p:sldId id="996" r:id="rId8"/>
    <p:sldId id="815" r:id="rId9"/>
    <p:sldId id="816" r:id="rId10"/>
    <p:sldId id="817" r:id="rId11"/>
    <p:sldId id="818" r:id="rId12"/>
    <p:sldId id="798" r:id="rId13"/>
    <p:sldId id="820" r:id="rId14"/>
    <p:sldId id="802" r:id="rId15"/>
    <p:sldId id="821" r:id="rId16"/>
    <p:sldId id="826" r:id="rId17"/>
    <p:sldId id="836" r:id="rId18"/>
    <p:sldId id="276" r:id="rId19"/>
    <p:sldId id="998" r:id="rId20"/>
    <p:sldId id="1000" r:id="rId21"/>
    <p:sldId id="1007" r:id="rId22"/>
    <p:sldId id="801" r:id="rId23"/>
    <p:sldId id="822" r:id="rId24"/>
    <p:sldId id="830" r:id="rId25"/>
    <p:sldId id="831" r:id="rId26"/>
    <p:sldId id="832" r:id="rId27"/>
    <p:sldId id="1001" r:id="rId28"/>
    <p:sldId id="280" r:id="rId29"/>
    <p:sldId id="800" r:id="rId30"/>
    <p:sldId id="1003" r:id="rId31"/>
    <p:sldId id="1004" r:id="rId32"/>
    <p:sldId id="1002" r:id="rId33"/>
    <p:sldId id="1005" r:id="rId34"/>
    <p:sldId id="1006" r:id="rId35"/>
    <p:sldId id="999" r:id="rId36"/>
    <p:sldId id="274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807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507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61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2023-10-04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61975" y="960438"/>
            <a:ext cx="6200775" cy="3487737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19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1E43B0-E4C3-4533-87F2-156D600FA263}" type="slidenum">
              <a:rPr lang="en-US" altLang="en-US" smtClean="0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19845" name="Date Placeholder 1"/>
          <p:cNvSpPr>
            <a:spLocks noGrp="1"/>
          </p:cNvSpPr>
          <p:nvPr>
            <p:ph type="dt" sz="quarter" idx="1"/>
          </p:nvPr>
        </p:nvSpPr>
        <p:spPr bwMode="auto">
          <a:xfrm>
            <a:off x="5608638" y="377825"/>
            <a:ext cx="1203325" cy="4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731" indent="-285666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66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9728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6793" indent="-228532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3857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0924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7988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052" indent="-2285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/>
                </a:solidFill>
              </a:rPr>
              <a:t>2016-05-07</a:t>
            </a:r>
          </a:p>
        </p:txBody>
      </p:sp>
    </p:spTree>
    <p:extLst>
      <p:ext uri="{BB962C8B-B14F-4D97-AF65-F5344CB8AC3E}">
        <p14:creationId xmlns:p14="http://schemas.microsoft.com/office/powerpoint/2010/main" val="2108226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98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9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1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9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99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1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13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8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2547938" y="0"/>
            <a:ext cx="0" cy="97155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18" y="167975"/>
            <a:ext cx="2515438" cy="530915"/>
          </a:xfrm>
        </p:spPr>
        <p:txBody>
          <a:bodyPr/>
          <a:lstStyle>
            <a:lvl1pPr>
              <a:defRPr sz="1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635255" y="275083"/>
            <a:ext cx="6054720" cy="300083"/>
          </a:xfrm>
        </p:spPr>
        <p:txBody>
          <a:bodyPr/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500" b="1" cap="none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1" y="1900029"/>
            <a:ext cx="8232776" cy="1343445"/>
          </a:xfrm>
        </p:spPr>
        <p:txBody>
          <a:bodyPr anchor="t"/>
          <a:lstStyle>
            <a:lvl1pPr marL="205740" indent="-205740">
              <a:defRPr sz="1800" baseline="0"/>
            </a:lvl1pPr>
            <a:lvl2pPr marL="462915" indent="-257175">
              <a:buFont typeface="Arial" pitchFamily="34" charset="0"/>
              <a:buChar char="•"/>
              <a:defRPr sz="1500" baseline="0"/>
            </a:lvl2pPr>
            <a:lvl3pPr marL="548640" indent="-102870">
              <a:buFont typeface="Arial" pitchFamily="34" charset="0"/>
              <a:buChar char="•"/>
              <a:defRPr sz="1350" baseline="0"/>
            </a:lvl3pPr>
            <a:lvl4pPr marL="617220" indent="-205740">
              <a:defRPr sz="1200" baseline="0"/>
            </a:lvl4pPr>
            <a:lvl5pPr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156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610F26-D4CC-1249-9E12-D4CF876F4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319" y="2411947"/>
            <a:ext cx="6044454" cy="103980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6319" y="3540530"/>
            <a:ext cx="3886201" cy="852207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F0C7A7B-A730-C343-94F8-87C77708A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8373" y="685799"/>
            <a:ext cx="7460864" cy="1726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2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2023-10-04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89" r:id="rId3"/>
    <p:sldLayoutId id="2147483676" r:id="rId4"/>
    <p:sldLayoutId id="2147483690" r:id="rId5"/>
    <p:sldLayoutId id="2147483691" r:id="rId6"/>
    <p:sldLayoutId id="2147483678" r:id="rId7"/>
    <p:sldLayoutId id="2147483680" r:id="rId8"/>
    <p:sldLayoutId id="2147483681" r:id="rId9"/>
    <p:sldLayoutId id="2147483696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inmerge.org/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lexjansen/" TargetMode="External"/><Relationship Id="rId3" Type="http://schemas.openxmlformats.org/officeDocument/2006/relationships/hyperlink" Target="https://github.com/lexjansen/dataset-json-sas" TargetMode="External"/><Relationship Id="rId7" Type="http://schemas.openxmlformats.org/officeDocument/2006/relationships/hyperlink" Target="https://www.lexjansen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lexjansen@gmail.com" TargetMode="External"/><Relationship Id="rId5" Type="http://schemas.openxmlformats.org/officeDocument/2006/relationships/hyperlink" Target="mailto:ljansen@cdisc.org" TargetMode="External"/><Relationship Id="rId4" Type="http://schemas.openxmlformats.org/officeDocument/2006/relationships/hyperlink" Target="https://github.com/lexjansen/dataset-json-sas/issues" TargetMode="External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isc.org/display/PUB/Dataset-JSON" TargetMode="External"/><Relationship Id="rId2" Type="http://schemas.openxmlformats.org/officeDocument/2006/relationships/hyperlink" Target="https://www.cdisc.org/dataset-js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disc-org/DataExchange-DatasetJs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DC82CE-642B-8E4E-8CF8-63B2F0D4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690" y="1318401"/>
            <a:ext cx="6781830" cy="1362472"/>
          </a:xfrm>
        </p:spPr>
        <p:txBody>
          <a:bodyPr/>
          <a:lstStyle/>
          <a:p>
            <a:r>
              <a:rPr lang="en-US" dirty="0"/>
              <a:t>Dataset-JSON: SAS</a:t>
            </a:r>
            <a:r>
              <a:rPr lang="en-US" baseline="30000" dirty="0"/>
              <a:t>© </a:t>
            </a:r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2D55D41-A80F-8245-B072-3685FA03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690" y="2216826"/>
            <a:ext cx="6781830" cy="600472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400" dirty="0"/>
          </a:p>
          <a:p>
            <a:r>
              <a:rPr lang="en-US" sz="1400" dirty="0"/>
              <a:t>Lex Jansen</a:t>
            </a:r>
          </a:p>
          <a:p>
            <a:r>
              <a:rPr lang="en-US" altLang="en-US" sz="1400" cap="none" dirty="0"/>
              <a:t>Senior Director, Data Science Development, CDISC (</a:t>
            </a:r>
            <a:r>
              <a:rPr lang="en-US" altLang="en-US" sz="1400" i="1" cap="none" dirty="0"/>
              <a:t>contractor</a:t>
            </a:r>
            <a:r>
              <a:rPr lang="en-US" altLang="en-US" sz="1400" cap="none" dirty="0"/>
              <a:t>)</a:t>
            </a:r>
            <a:endParaRPr lang="en-US" sz="1400" dirty="0"/>
          </a:p>
        </p:txBody>
      </p:sp>
      <p:pic>
        <p:nvPicPr>
          <p:cNvPr id="2" name="Picture 1" descr="A person taking a selfie&#10;&#10;Description automatically generated">
            <a:extLst>
              <a:ext uri="{FF2B5EF4-FFF2-40B4-BE49-F238E27FC236}">
                <a16:creationId xmlns:a16="http://schemas.microsoft.com/office/drawing/2014/main" id="{335E0540-12B7-FF17-F46B-935AB4249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00" y="2057415"/>
            <a:ext cx="916492" cy="1359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80D2DF-41F2-2453-1ECF-55574C27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0" y="3325941"/>
            <a:ext cx="1009173" cy="991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565ED-8738-279B-E74E-CE1FDD66F5B6}"/>
              </a:ext>
            </a:extLst>
          </p:cNvPr>
          <p:cNvSpPr txBox="1"/>
          <p:nvPr/>
        </p:nvSpPr>
        <p:spPr>
          <a:xfrm>
            <a:off x="4734098" y="3955380"/>
            <a:ext cx="449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CDISC Q3 COSA Quarterly Spotlight Webinar - 2023-10-05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656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513381"/>
          </a:xfrm>
        </p:spPr>
        <p:txBody>
          <a:bodyPr>
            <a:noAutofit/>
          </a:bodyPr>
          <a:lstStyle/>
          <a:p>
            <a:pPr marL="290513" indent="-285750"/>
            <a:r>
              <a:rPr lang="en-US" sz="1600" b="1" dirty="0"/>
              <a:t>OID</a:t>
            </a:r>
            <a:r>
              <a:rPr lang="en-US" sz="1600" dirty="0"/>
              <a:t> - OID of a variable (must correspond to the variable OID in the Define-XML file)</a:t>
            </a:r>
          </a:p>
          <a:p>
            <a:pPr marL="290513" indent="-285750"/>
            <a:r>
              <a:rPr lang="en-US" sz="1600" b="1" dirty="0"/>
              <a:t>name</a:t>
            </a:r>
            <a:r>
              <a:rPr lang="en-US" sz="1600" dirty="0"/>
              <a:t> - variable name</a:t>
            </a:r>
          </a:p>
          <a:p>
            <a:pPr marL="290513" indent="-285750"/>
            <a:r>
              <a:rPr lang="en-US" sz="1600" b="1" dirty="0"/>
              <a:t>label</a:t>
            </a:r>
            <a:r>
              <a:rPr lang="en-US" sz="1600" dirty="0"/>
              <a:t> - variable description</a:t>
            </a:r>
          </a:p>
          <a:p>
            <a:pPr marL="290513" indent="-285750"/>
            <a:r>
              <a:rPr lang="en-US" sz="1600" b="1" dirty="0"/>
              <a:t>type</a:t>
            </a:r>
            <a:r>
              <a:rPr lang="en-US" sz="1600" dirty="0"/>
              <a:t> - type of the variable. </a:t>
            </a:r>
            <a:br>
              <a:rPr lang="en-US" sz="1600" dirty="0"/>
            </a:br>
            <a:r>
              <a:rPr lang="en-US" sz="1600" dirty="0"/>
              <a:t>'string', 'integer', 'decimal', 'float', 'double', 'boolean'</a:t>
            </a:r>
          </a:p>
          <a:p>
            <a:pPr marL="290513" indent="-285750"/>
            <a:r>
              <a:rPr lang="en-US" sz="1600" b="1" dirty="0"/>
              <a:t>length</a:t>
            </a:r>
            <a:r>
              <a:rPr lang="en-US" sz="1600" dirty="0"/>
              <a:t> - variable length - most useful for the string type</a:t>
            </a:r>
          </a:p>
          <a:p>
            <a:pPr marL="290513" indent="-285750"/>
            <a:r>
              <a:rPr lang="en-US" sz="1600" b="1" dirty="0"/>
              <a:t>displayFormat</a:t>
            </a:r>
            <a:r>
              <a:rPr lang="en-US" sz="1600" dirty="0"/>
              <a:t> - supports data visualization of numeric float and date values</a:t>
            </a:r>
          </a:p>
          <a:p>
            <a:pPr marL="290513" indent="-285750"/>
            <a:r>
              <a:rPr lang="en-US" sz="1600" b="1" dirty="0"/>
              <a:t>keySequence</a:t>
            </a:r>
            <a:r>
              <a:rPr lang="en-US" sz="1600" dirty="0"/>
              <a:t> - indicates that this item is a key variable in the dataset structure</a:t>
            </a:r>
          </a:p>
          <a:p>
            <a:pPr marL="4763" indent="0">
              <a:buNone/>
            </a:pPr>
            <a:br>
              <a:rPr lang="en-US" sz="1600" dirty="0"/>
            </a:br>
            <a:r>
              <a:rPr lang="en-US" sz="1600" dirty="0"/>
              <a:t>The last 3 attributes are optional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1034243"/>
            <a:ext cx="8136857" cy="2319942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itemData</a:t>
            </a:r>
            <a:r>
              <a:rPr lang="en-US" dirty="0"/>
              <a:t> is an array of records with variables values</a:t>
            </a:r>
          </a:p>
          <a:p>
            <a:pPr marL="290513" indent="-285750"/>
            <a:r>
              <a:rPr lang="en-US" dirty="0"/>
              <a:t>Each record itself is represented as an array of variables values</a:t>
            </a:r>
          </a:p>
          <a:p>
            <a:pPr marL="290513" indent="-285750"/>
            <a:r>
              <a:rPr lang="en-US" dirty="0"/>
              <a:t>The first value is a unique sequence number for each record in the dataset</a:t>
            </a:r>
          </a:p>
          <a:p>
            <a:pPr marL="290513" indent="-285750"/>
            <a:r>
              <a:rPr lang="en-US" dirty="0"/>
              <a:t>Missing values are represented by </a:t>
            </a:r>
            <a:r>
              <a:rPr lang="en-US" b="1" dirty="0"/>
              <a:t>null</a:t>
            </a:r>
            <a:r>
              <a:rPr lang="en-US" dirty="0"/>
              <a:t> in the case of numeric variables, and an </a:t>
            </a:r>
            <a:r>
              <a:rPr lang="en-US" b="1" dirty="0"/>
              <a:t>empty string </a:t>
            </a:r>
            <a:r>
              <a:rPr lang="en-US" dirty="0"/>
              <a:t>in case of character variables: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"MyStudy", "", "DM", null]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756B0-DDA5-C880-E54E-3DC9FA7AB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77" y="3220638"/>
            <a:ext cx="8623068" cy="14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872835"/>
            <a:ext cx="7668879" cy="3524597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9.4, you can use </a:t>
            </a:r>
            <a:r>
              <a:rPr lang="en-US" b="1" dirty="0"/>
              <a:t>PROC JSON to</a:t>
            </a:r>
            <a:r>
              <a:rPr lang="en-US" dirty="0"/>
              <a:t> write SAS data sets to JSON files</a:t>
            </a:r>
            <a:br>
              <a:rPr lang="en-US" dirty="0"/>
            </a:br>
            <a:endParaRPr lang="en-US" b="1" dirty="0"/>
          </a:p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1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6"/>
            <a:ext cx="8115688" cy="3433156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PROC JSON in SAS</a:t>
            </a:r>
            <a:r>
              <a:rPr lang="en-US" baseline="30000" dirty="0"/>
              <a:t>©</a:t>
            </a:r>
            <a:r>
              <a:rPr lang="en-US" dirty="0"/>
              <a:t> gives the user control over the JSON output:</a:t>
            </a:r>
          </a:p>
          <a:p>
            <a:pPr marL="633413" lvl="1" indent="-285750"/>
            <a:r>
              <a:rPr lang="en-US" sz="1600" dirty="0"/>
              <a:t>through the utilization of options</a:t>
            </a:r>
          </a:p>
          <a:p>
            <a:pPr marL="633413" lvl="1" indent="-285750"/>
            <a:r>
              <a:rPr lang="en-US" sz="1600" dirty="0"/>
              <a:t>through the ability to control containers (objects or arrays)</a:t>
            </a:r>
          </a:p>
          <a:p>
            <a:pPr marL="633413" lvl="1" indent="-285750"/>
            <a:r>
              <a:rPr lang="en-US" sz="1600" dirty="0"/>
              <a:t>by writing directly to the output file</a:t>
            </a:r>
          </a:p>
          <a:p>
            <a:pPr marL="633413" lvl="1" indent="-285750"/>
            <a:r>
              <a:rPr lang="en-US" sz="1600" dirty="0"/>
              <a:t>by choosing exactly what to include or not include in the resulting JSON file</a:t>
            </a:r>
          </a:p>
          <a:p>
            <a:pPr marL="4763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PROC JSON OUT=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fileref | "external-file" &lt;options&gt;;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EXPORT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&lt;libref.&gt;SAS-data-set &lt;(data-set-options)&gt;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value(s) &lt;/options&gt;;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type;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WRITE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7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0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" y="788719"/>
            <a:ext cx="4110339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work.column_metadata / 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8"/>
            <a:ext cx="4238483" cy="40610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BFEABC-550E-F5D9-0E81-44C1B315ECD1}"/>
              </a:ext>
            </a:extLst>
          </p:cNvPr>
          <p:cNvSpPr/>
          <p:nvPr/>
        </p:nvSpPr>
        <p:spPr>
          <a:xfrm>
            <a:off x="5830883" y="2757537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E0F787-B28A-566E-F80C-B000B2B98E1D}"/>
              </a:ext>
            </a:extLst>
          </p:cNvPr>
          <p:cNvCxnSpPr>
            <a:cxnSpLocks/>
          </p:cNvCxnSpPr>
          <p:nvPr/>
        </p:nvCxnSpPr>
        <p:spPr>
          <a:xfrm flipV="1">
            <a:off x="4381319" y="2894878"/>
            <a:ext cx="1204755" cy="195014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BB7382-C92B-9B80-ACB4-529CC2D4BD48}"/>
              </a:ext>
            </a:extLst>
          </p:cNvPr>
          <p:cNvCxnSpPr>
            <a:cxnSpLocks/>
          </p:cNvCxnSpPr>
          <p:nvPr/>
        </p:nvCxnSpPr>
        <p:spPr>
          <a:xfrm flipV="1">
            <a:off x="4086631" y="3518343"/>
            <a:ext cx="1456106" cy="186789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769A84-CFA6-D312-00DA-D460DB4A5B82}"/>
              </a:ext>
            </a:extLst>
          </p:cNvPr>
          <p:cNvSpPr txBox="1"/>
          <p:nvPr/>
        </p:nvSpPr>
        <p:spPr>
          <a:xfrm>
            <a:off x="1678675" y="4681835"/>
            <a:ext cx="670184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EXPORT </a:t>
            </a:r>
            <a:r>
              <a:rPr lang="en-US" sz="1200" dirty="0"/>
              <a:t>creates empty strings or null with missing data..</a:t>
            </a:r>
          </a:p>
        </p:txBody>
      </p:sp>
    </p:spTree>
    <p:extLst>
      <p:ext uri="{BB962C8B-B14F-4D97-AF65-F5344CB8AC3E}">
        <p14:creationId xmlns:p14="http://schemas.microsoft.com/office/powerpoint/2010/main" val="7257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788719"/>
            <a:ext cx="4114800" cy="3902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=jsonfout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"creationDateTime" "&amp;CurrentDateTime"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"datasetJSONVersion" "1.0.0"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"clinicalData"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"studyOID"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"&lt;study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"metaDataVersionOID"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"&lt;MDV OID&gt;"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"itemGroupData"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"IG.DM"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"records"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"DM"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"Demographics"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"items"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%write_json_metadata_array(work.column_metadata);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"itemData"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ARRAY; 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work.column_data / NOKEYS;</a:t>
            </a:r>
            <a:br>
              <a:rPr lang="en-US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775C22-8982-7606-606F-073C4F623F0B}"/>
              </a:ext>
            </a:extLst>
          </p:cNvPr>
          <p:cNvSpPr txBox="1">
            <a:spLocks/>
          </p:cNvSpPr>
          <p:nvPr/>
        </p:nvSpPr>
        <p:spPr>
          <a:xfrm>
            <a:off x="4804452" y="706249"/>
            <a:ext cx="4238483" cy="385210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2023-06-28T15:38:43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705B5-1935-1B55-FFAF-14CBCA21C15C}"/>
              </a:ext>
            </a:extLst>
          </p:cNvPr>
          <p:cNvSpPr/>
          <p:nvPr/>
        </p:nvSpPr>
        <p:spPr>
          <a:xfrm>
            <a:off x="5830883" y="3424948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data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75E3B-2591-E080-7089-68A1108D33B7}"/>
              </a:ext>
            </a:extLst>
          </p:cNvPr>
          <p:cNvSpPr txBox="1"/>
          <p:nvPr/>
        </p:nvSpPr>
        <p:spPr>
          <a:xfrm>
            <a:off x="1678675" y="4681835"/>
            <a:ext cx="670184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%write_json_metadata_array </a:t>
            </a:r>
            <a:r>
              <a:rPr lang="en-US" sz="1200" dirty="0"/>
              <a:t>macro does not write key-value pairs when the value is null.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D76017-8D46-912B-56A4-C1CF319048CA}"/>
              </a:ext>
            </a:extLst>
          </p:cNvPr>
          <p:cNvSpPr/>
          <p:nvPr/>
        </p:nvSpPr>
        <p:spPr>
          <a:xfrm>
            <a:off x="0" y="3059683"/>
            <a:ext cx="767056" cy="213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BAE32-2267-AEF7-FCFC-6868180ECD1B}"/>
              </a:ext>
            </a:extLst>
          </p:cNvPr>
          <p:cNvSpPr/>
          <p:nvPr/>
        </p:nvSpPr>
        <p:spPr>
          <a:xfrm>
            <a:off x="5830883" y="2757537"/>
            <a:ext cx="1818692" cy="18678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column metadata</a:t>
            </a:r>
            <a:r>
              <a:rPr lang="en-US" sz="1200" dirty="0"/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A4673-DFD2-5B05-BCBB-94731EAC11D6}"/>
              </a:ext>
            </a:extLst>
          </p:cNvPr>
          <p:cNvCxnSpPr>
            <a:cxnSpLocks/>
          </p:cNvCxnSpPr>
          <p:nvPr/>
        </p:nvCxnSpPr>
        <p:spPr>
          <a:xfrm flipV="1">
            <a:off x="4381319" y="2894878"/>
            <a:ext cx="1204755" cy="195014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0AB01F-5797-648D-1D6A-44AB57EC42D2}"/>
              </a:ext>
            </a:extLst>
          </p:cNvPr>
          <p:cNvCxnSpPr>
            <a:cxnSpLocks/>
          </p:cNvCxnSpPr>
          <p:nvPr/>
        </p:nvCxnSpPr>
        <p:spPr>
          <a:xfrm flipV="1">
            <a:off x="4086631" y="3518343"/>
            <a:ext cx="1456106" cy="186789"/>
          </a:xfrm>
          <a:prstGeom prst="line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26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37" y="0"/>
            <a:ext cx="8447964" cy="994172"/>
          </a:xfrm>
        </p:spPr>
        <p:txBody>
          <a:bodyPr/>
          <a:lstStyle/>
          <a:p>
            <a:r>
              <a:rPr lang="en-US" dirty="0"/>
              <a:t>Using Define-XML metadata when creating Dataset-JSON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309F-89AA-4DD8-92FD-3CC8BFC2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5" y="1111250"/>
            <a:ext cx="4021985" cy="3521473"/>
          </a:xfrm>
        </p:spPr>
        <p:txBody>
          <a:bodyPr/>
          <a:lstStyle/>
          <a:p>
            <a:r>
              <a:rPr lang="en-US" dirty="0"/>
              <a:t>Get OIDs from Define-XML when creating Dataset-JSON</a:t>
            </a:r>
          </a:p>
          <a:p>
            <a:r>
              <a:rPr lang="en-US" dirty="0"/>
              <a:t>Use pre-specified metadata from Define-XML (label, datatype, length, and </a:t>
            </a:r>
            <a:r>
              <a:rPr lang="en-US" dirty="0" err="1"/>
              <a:t>KeySequence</a:t>
            </a:r>
            <a:r>
              <a:rPr lang="en-US" dirty="0"/>
              <a:t>) for creating Dataset-JSON</a:t>
            </a:r>
          </a:p>
          <a:p>
            <a:r>
              <a:rPr lang="en-US" dirty="0"/>
              <a:t>Get variable display formats from Define-XML when creating SAS datasets from Dataset-JSON (especially for numeric date/time variables)</a:t>
            </a:r>
          </a:p>
          <a:p>
            <a:r>
              <a:rPr lang="en-US" dirty="0"/>
              <a:t>Important to check that Define-XML is </a:t>
            </a:r>
            <a:br>
              <a:rPr lang="en-US" dirty="0"/>
            </a:br>
            <a:r>
              <a:rPr lang="en-US" dirty="0"/>
              <a:t>consistent with the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44B404C-E7DE-978E-75E6-A87D17666827}"/>
              </a:ext>
            </a:extLst>
          </p:cNvPr>
          <p:cNvSpPr txBox="1">
            <a:spLocks/>
          </p:cNvSpPr>
          <p:nvPr/>
        </p:nvSpPr>
        <p:spPr>
          <a:xfrm>
            <a:off x="4998864" y="843507"/>
            <a:ext cx="4110467" cy="3829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ADaM */</a:t>
            </a:r>
            <a:b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definexml=&amp;root/json/adam/define.xml, 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metadatalib=metaadam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 manual data type updates */</a:t>
            </a:r>
            <a:b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metaadam.metadata_columns;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metaadam.metadata_columns;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xml_datatype=</a:t>
            </a:r>
            <a:r>
              <a:rPr lang="en-US" sz="11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'float'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index(name, </a:t>
            </a:r>
            <a:r>
              <a:rPr lang="en-US" sz="11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'VISIT'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json_datatype=</a:t>
            </a:r>
            <a:r>
              <a:rPr lang="en-US" sz="11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'decimal'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Create metadata from Define-XML for SDTM */</a:t>
            </a:r>
            <a:b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CreateMetadataFromDefineXML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definexml=&amp;root/json/sdtm/define.xml, 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metadatalib=metasdtm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);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Some manual data type updates */</a:t>
            </a:r>
            <a:br>
              <a:rPr lang="en-US" sz="1100" b="0" i="0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metasdtm.metadata_columns;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metasdtm.metadata_columns;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1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xml_datatype=</a:t>
            </a:r>
            <a:r>
              <a:rPr lang="en-US" sz="11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'float'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name ne </a:t>
            </a:r>
            <a:r>
              <a:rPr lang="en-US" sz="11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'LBSTRESN'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json_datatype=</a:t>
            </a:r>
            <a:r>
              <a:rPr lang="en-US" sz="1100" b="0" i="0" dirty="0">
                <a:solidFill>
                  <a:srgbClr val="8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'decimal'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run</a:t>
            </a:r>
            <a:r>
              <a:rPr lang="en-US" sz="1100" b="0" i="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5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%write_datasetjson()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431" y="807664"/>
            <a:ext cx="6312089" cy="4020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write_datasetjson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dataset= 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(libname.)memname of the data set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xptpath=, 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XPT file     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*/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usemetadata=N,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Use Define-XML metadata? (Y/N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metadatalib=,   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Define-XML metadata library        */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datasetJSONVersion=1.0.0,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fileOID=,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asOfDateTime=,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originator=,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sourceSystemVersion=,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studyOID=,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metaDataVersionOID=,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metaDataRef=,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pretty=NOPRETTY);</a:t>
            </a:r>
          </a:p>
          <a:p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D6D15-A35D-C708-1BD4-4CCC5F72D2A3}"/>
              </a:ext>
            </a:extLst>
          </p:cNvPr>
          <p:cNvSpPr/>
          <p:nvPr/>
        </p:nvSpPr>
        <p:spPr>
          <a:xfrm>
            <a:off x="2265528" y="1801836"/>
            <a:ext cx="1392072" cy="52543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119439" y="228846"/>
            <a:ext cx="4541044" cy="392415"/>
          </a:xfrm>
        </p:spPr>
        <p:txBody>
          <a:bodyPr/>
          <a:lstStyle/>
          <a:p>
            <a:pPr eaLnBrk="1" hangingPunct="1">
              <a:defRPr/>
            </a:pPr>
            <a:r>
              <a:rPr lang="en-US" sz="2100" dirty="0"/>
              <a:t>About your presenter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1101107" y="621888"/>
            <a:ext cx="7814256" cy="4226494"/>
          </a:xfrm>
        </p:spPr>
        <p:txBody>
          <a:bodyPr/>
          <a:lstStyle/>
          <a:p>
            <a:pPr marL="204788" indent="-204788"/>
            <a:r>
              <a:rPr lang="en-US" altLang="en-US" sz="1500" dirty="0"/>
              <a:t>16 years in an IT/Standards role in Biostatistics at Organon</a:t>
            </a:r>
          </a:p>
          <a:p>
            <a:pPr marL="204788" indent="-204788"/>
            <a:r>
              <a:rPr lang="en-US" altLang="en-US" sz="1500" dirty="0"/>
              <a:t>4 years as a consultant to help companies implement CDISC</a:t>
            </a:r>
          </a:p>
          <a:p>
            <a:pPr marL="204788" indent="-204788"/>
            <a:r>
              <a:rPr lang="en-US" altLang="en-US" sz="1500" dirty="0"/>
              <a:t>11 years at </a:t>
            </a:r>
            <a:r>
              <a:rPr lang="en-US" altLang="en-US" sz="1500" b="1" dirty="0"/>
              <a:t>SAS</a:t>
            </a:r>
            <a:r>
              <a:rPr lang="en-US" altLang="en-US" sz="1500" dirty="0"/>
              <a:t>.</a:t>
            </a:r>
          </a:p>
          <a:p>
            <a:pPr marL="461963" lvl="1" indent="-204788"/>
            <a:r>
              <a:rPr lang="en-US" altLang="en-US" sz="1200" dirty="0"/>
              <a:t>8 years as a </a:t>
            </a:r>
            <a:r>
              <a:rPr lang="en-US" altLang="en-US" sz="1200" b="1" dirty="0"/>
              <a:t>Principal Software Developer working on SAS Clinical Standards Toolkit </a:t>
            </a:r>
            <a:r>
              <a:rPr lang="en-US" altLang="en-US" sz="1200" dirty="0"/>
              <a:t>(implementing mostly XML based standards (Define-XML, ODM, Dataset-XML)) and SAS Life Science Analytics Framework (Java)</a:t>
            </a:r>
          </a:p>
          <a:p>
            <a:pPr marL="461963" lvl="1" indent="-204788"/>
            <a:r>
              <a:rPr lang="en-US" altLang="en-US" sz="1200" dirty="0"/>
              <a:t>3 years as Principal Solution Consultant at SAS implementing Life Science Analytics Framework </a:t>
            </a:r>
          </a:p>
          <a:p>
            <a:pPr marL="257175" lvl="1" indent="0">
              <a:buNone/>
            </a:pPr>
            <a:endParaRPr lang="en-US" altLang="en-US" sz="1350" dirty="0"/>
          </a:p>
          <a:p>
            <a:pPr marL="204788" indent="-204788"/>
            <a:r>
              <a:rPr lang="en-US" altLang="en-US" sz="1500" dirty="0"/>
              <a:t>Since Nov 2021 Senior Director, Data Science Development at </a:t>
            </a:r>
            <a:r>
              <a:rPr lang="en-US" altLang="en-US" sz="1500" b="1" dirty="0"/>
              <a:t>CDISC</a:t>
            </a:r>
            <a:r>
              <a:rPr lang="en-US" altLang="en-US" sz="1500" dirty="0"/>
              <a:t> (contractor)</a:t>
            </a:r>
          </a:p>
          <a:p>
            <a:pPr marL="204788" indent="-204788"/>
            <a:r>
              <a:rPr lang="en-US" altLang="en-US" sz="1500" dirty="0"/>
              <a:t>Core member of the CDISC Data Exchange Standards team since 2008. </a:t>
            </a:r>
            <a:br>
              <a:rPr lang="en-US" altLang="en-US" sz="1500" dirty="0"/>
            </a:br>
            <a:r>
              <a:rPr lang="en-US" altLang="en-US" sz="1500" dirty="0"/>
              <a:t>(co-lead since Nov 2021)</a:t>
            </a:r>
          </a:p>
          <a:p>
            <a:pPr marL="204788" indent="-204788"/>
            <a:r>
              <a:rPr lang="en-US" altLang="en-US" sz="1500" dirty="0"/>
              <a:t>Core member of the CDISC Define-XML development team. </a:t>
            </a:r>
          </a:p>
          <a:p>
            <a:pPr marL="461963" lvl="1" indent="-204788"/>
            <a:r>
              <a:rPr lang="en-US" altLang="en-US" dirty="0"/>
              <a:t>One of the main Define-XML v2 developers. </a:t>
            </a:r>
          </a:p>
          <a:p>
            <a:pPr marL="461963" lvl="1" indent="-204788"/>
            <a:r>
              <a:rPr lang="en-US" altLang="en-US" dirty="0"/>
              <a:t>Developer of CDISC/PhUSE Define-XML v2 stylesheet.</a:t>
            </a:r>
          </a:p>
          <a:p>
            <a:pPr marL="461963" lvl="1" indent="-204788"/>
            <a:r>
              <a:rPr lang="en-US" altLang="en-US" dirty="0"/>
              <a:t>One of the main developers of the Analysis Results Metadata v1.0 for Define-XML v2.0 extension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BA0D4F-FADB-D26D-0CCB-2A81A985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373" y="196773"/>
            <a:ext cx="630991" cy="6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612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29CB8-F400-A737-948C-972D5647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24" y="789794"/>
            <a:ext cx="7252806" cy="4181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Dataset-JSON  -  %write_datasetjson() - loop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0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E4EFD2-8213-CA07-B08F-43BB4BB1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14" y="774157"/>
            <a:ext cx="6769846" cy="4213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Dataset-JSON  -  %</a:t>
            </a:r>
            <a:r>
              <a:rPr lang="en-US" dirty="0" err="1"/>
              <a:t>write_datasetjson</a:t>
            </a:r>
            <a:r>
              <a:rPr lang="en-US" dirty="0"/>
              <a:t>() -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96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69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290513" indent="-285750"/>
            <a:r>
              <a:rPr lang="en-US" dirty="0"/>
              <a:t>Starting in SAS</a:t>
            </a:r>
            <a:r>
              <a:rPr lang="en-US" baseline="30000" dirty="0"/>
              <a:t>©</a:t>
            </a:r>
            <a:r>
              <a:rPr lang="en-US" dirty="0"/>
              <a:t> 9.4TS1M4, you can use the </a:t>
            </a:r>
            <a:r>
              <a:rPr lang="en-US" b="1" dirty="0"/>
              <a:t>JSON engine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read JSON files into SAS data sets</a:t>
            </a:r>
            <a:endParaRPr lang="en-US" b="1" dirty="0"/>
          </a:p>
          <a:p>
            <a:pPr marL="290513" indent="-285750"/>
            <a:r>
              <a:rPr lang="en-US" dirty="0"/>
              <a:t>A </a:t>
            </a:r>
            <a:r>
              <a:rPr lang="en-US" b="1" dirty="0"/>
              <a:t>JSON map </a:t>
            </a:r>
            <a:r>
              <a:rPr lang="en-US" dirty="0"/>
              <a:t>is a file that the JSON engine uses to define the data set  structures that are created when reading JSON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21" y="964275"/>
            <a:ext cx="7886700" cy="3687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JSON file&gt;"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mapfile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MAP file to be created&gt;"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data_out </a:t>
            </a:r>
            <a:r>
              <a:rPr lang="en-US" sz="16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"&lt;path to the output folder&gt;"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 FILEREF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=mapfile</a:t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AUTOMAP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NOALLDATA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ORDINALCOUNT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 COPY IN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=jsonfile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=data_out;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55" y="682388"/>
            <a:ext cx="3851724" cy="3969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Creates 6 data sets:</a:t>
            </a:r>
          </a:p>
          <a:p>
            <a:r>
              <a:rPr lang="en-US" sz="1600" b="1" dirty="0"/>
              <a:t>ALLDATA</a:t>
            </a:r>
          </a:p>
          <a:p>
            <a:r>
              <a:rPr lang="en-US" sz="1600" b="1" dirty="0"/>
              <a:t>CLINICALDATA</a:t>
            </a:r>
          </a:p>
          <a:p>
            <a:pPr lvl="1"/>
            <a:r>
              <a:rPr lang="en-US" sz="1600" dirty="0"/>
              <a:t>studyOID, metaDataVersionOID</a:t>
            </a:r>
          </a:p>
          <a:p>
            <a:r>
              <a:rPr lang="en-US" sz="1600" b="1" dirty="0"/>
              <a:t>ITEMGROUPDATA_</a:t>
            </a:r>
            <a:r>
              <a:rPr lang="en-US" sz="1600" b="1" dirty="0">
                <a:solidFill>
                  <a:srgbClr val="0070C0"/>
                </a:solidFill>
              </a:rPr>
              <a:t>IG_DM</a:t>
            </a:r>
          </a:p>
          <a:p>
            <a:pPr lvl="1"/>
            <a:r>
              <a:rPr lang="en-US" sz="1600" dirty="0"/>
              <a:t>records, name, label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_ITEMS</a:t>
            </a:r>
          </a:p>
          <a:p>
            <a:pPr lvl="1"/>
            <a:r>
              <a:rPr lang="en-US" sz="1600" dirty="0"/>
              <a:t>contains column metadata (OID, name, label, type, length, displayFormat, keySequence)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IG_DM</a:t>
            </a:r>
            <a:r>
              <a:rPr lang="en-US" sz="1600" b="1" dirty="0"/>
              <a:t>_ITEMDATA</a:t>
            </a:r>
          </a:p>
          <a:p>
            <a:pPr lvl="1"/>
            <a:r>
              <a:rPr lang="en-US" sz="1600" dirty="0"/>
              <a:t>contains column data (element1, element2, element3, …)</a:t>
            </a:r>
          </a:p>
          <a:p>
            <a:r>
              <a:rPr lang="en-US" sz="1600" b="1" dirty="0"/>
              <a:t>ROOT</a:t>
            </a:r>
          </a:p>
          <a:p>
            <a:pPr lvl="1"/>
            <a:r>
              <a:rPr lang="en-US" sz="1600" dirty="0"/>
              <a:t>contains creationDateTime, datasetJSONVersion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46F11B-8A04-4A82-95F1-2616F5C77721}"/>
              </a:ext>
            </a:extLst>
          </p:cNvPr>
          <p:cNvSpPr txBox="1">
            <a:spLocks/>
          </p:cNvSpPr>
          <p:nvPr/>
        </p:nvSpPr>
        <p:spPr>
          <a:xfrm>
            <a:off x="443965" y="952066"/>
            <a:ext cx="4545810" cy="406101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creationDateTime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&lt;yyyy-mm-ddThh:mm:ss&gt;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datasetJSONVersion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1.0.0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clinicalData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studyOID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&lt;study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&lt;MDV OID&gt;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itemGroupData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IG.DM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{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records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18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DM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label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"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Demographics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"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itemData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": [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]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}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} </a:t>
            </a:r>
            <a:b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D8563-1BC8-4D98-B4DC-B54D129E6389}"/>
              </a:ext>
            </a:extLst>
          </p:cNvPr>
          <p:cNvSpPr/>
          <p:nvPr/>
        </p:nvSpPr>
        <p:spPr>
          <a:xfrm>
            <a:off x="1490419" y="30350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metadata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AFC7B-A503-4562-8DE6-8818BFA2141B}"/>
              </a:ext>
            </a:extLst>
          </p:cNvPr>
          <p:cNvSpPr/>
          <p:nvPr/>
        </p:nvSpPr>
        <p:spPr>
          <a:xfrm>
            <a:off x="1490418" y="3703706"/>
            <a:ext cx="2406535" cy="2738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column 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5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Dataset-JSON  with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90" y="819385"/>
            <a:ext cx="2573262" cy="3699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ITEMGROUPDATA_IG_DM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IG_DM_ITEMDATA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1D866-E27B-F758-9338-7CAE667D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99" y="790795"/>
            <a:ext cx="2670701" cy="372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B0942-FD88-4DE4-6B51-B2BF20B9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22" y="1394424"/>
            <a:ext cx="6771428" cy="16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CA7EA6-DC0B-82C6-A33B-500E8C8B8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376" y="3208052"/>
            <a:ext cx="6340674" cy="17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6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%read_datasetjson()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F1E4-8927-6421-0569-46FA663E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99953"/>
            <a:ext cx="7115602" cy="3521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read_datasetjson</a:t>
            </a: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jsonpath=,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Path to Dataset-JSON file  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datalib=     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Library to save SAS dataset      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dropseqvar=N,  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Drop ITEMGROUPDATASEQ variable? (Y/N)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savemetadata=N,         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Save Dataset-JSON metadata? (Y/N)      */</a:t>
            </a:r>
            <a:endParaRPr lang="en-US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    metadatalib=            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L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ibrary to s</a:t>
            </a:r>
            <a:r>
              <a:rPr lang="en-US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ave Dataset-JSON metadata</a:t>
            </a:r>
            <a:r>
              <a:rPr lang="pt-BR" sz="1200" b="0" i="0" dirty="0">
                <a:solidFill>
                  <a:srgbClr val="008000"/>
                </a:solidFill>
                <a:latin typeface="Consolas" panose="020B0609020204030204" pitchFamily="49" charset="0"/>
              </a:rPr>
              <a:t>  */</a:t>
            </a:r>
            <a:endParaRPr lang="pt-BR" sz="1200" b="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Dataset-JSON  -  %</a:t>
            </a:r>
            <a:r>
              <a:rPr lang="en-US" dirty="0" err="1"/>
              <a:t>read_datasetjson</a:t>
            </a:r>
            <a:r>
              <a:rPr lang="en-US" dirty="0"/>
              <a:t>() -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CF9F4-6AA9-5B7A-E829-4A87B775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88" y="732259"/>
            <a:ext cx="4757022" cy="391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07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 / Dataset-JSON files</a:t>
            </a:r>
          </a:p>
        </p:txBody>
      </p:sp>
    </p:spTree>
    <p:extLst>
      <p:ext uri="{BB962C8B-B14F-4D97-AF65-F5344CB8AC3E}">
        <p14:creationId xmlns:p14="http://schemas.microsoft.com/office/powerpoint/2010/main" val="254115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879D90-4E5A-B24E-BCE1-A85BA18A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120011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7D71CD-9C0C-FE4C-87FD-8BC3AEF8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4" y="1644556"/>
            <a:ext cx="6644935" cy="2667445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  <a:p>
            <a:r>
              <a:rPr lang="en-US" dirty="0"/>
              <a:t>SAS and JSON</a:t>
            </a:r>
          </a:p>
          <a:p>
            <a:r>
              <a:rPr lang="en-US" dirty="0"/>
              <a:t>Writing Dataset-JSON with SAS</a:t>
            </a:r>
          </a:p>
          <a:p>
            <a:r>
              <a:rPr lang="en-US" dirty="0"/>
              <a:t>Reading Dataset-JSON with SAS</a:t>
            </a:r>
          </a:p>
          <a:p>
            <a:r>
              <a:rPr lang="en-US" dirty="0"/>
              <a:t>Comparing SAS datasets / Dataset-JSON files</a:t>
            </a:r>
          </a:p>
          <a:p>
            <a:r>
              <a:rPr lang="en-US" dirty="0"/>
              <a:t>Validating Dataset-JSON files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908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>
            <a:normAutofit/>
          </a:bodyPr>
          <a:lstStyle/>
          <a:p>
            <a:r>
              <a:rPr lang="en-US" dirty="0"/>
              <a:t>Compare results in a summary</a:t>
            </a:r>
          </a:p>
          <a:p>
            <a:r>
              <a:rPr lang="en-US" dirty="0"/>
              <a:t>Details for datasets that had differences</a:t>
            </a:r>
          </a:p>
          <a:p>
            <a:pPr marL="0" indent="0">
              <a:buNone/>
            </a:pPr>
            <a:endParaRPr lang="en-US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 %macro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util_comparedata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baselib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complib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dsname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compareoptions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%str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listall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criterion=</a:t>
            </a:r>
            <a:r>
              <a:rPr lang="en-US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0.00000001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method=absolute),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resultds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detailall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=N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</p:txBody>
      </p:sp>
    </p:spTree>
    <p:extLst>
      <p:ext uri="{BB962C8B-B14F-4D97-AF65-F5344CB8AC3E}">
        <p14:creationId xmlns:p14="http://schemas.microsoft.com/office/powerpoint/2010/main" val="327093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476738E-1DBD-D666-734B-AFF27CC72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308"/>
            <a:ext cx="9144000" cy="4088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SAS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EA9BA7-E4D8-58F6-CD19-E18D6D08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" y="149453"/>
            <a:ext cx="6798839" cy="4877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94960B-0362-B2AA-C8C6-5A0D547FE7F3}"/>
              </a:ext>
            </a:extLst>
          </p:cNvPr>
          <p:cNvSpPr/>
          <p:nvPr/>
        </p:nvSpPr>
        <p:spPr>
          <a:xfrm>
            <a:off x="6864500" y="994172"/>
            <a:ext cx="2223163" cy="369917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JSON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8D7BD-A798-BDB5-4EF1-6262A623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86807"/>
            <a:ext cx="7886700" cy="3521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WinMerge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https://winmerge.org</a:t>
            </a:r>
            <a:r>
              <a:rPr lang="en-US" dirty="0"/>
              <a:t>) can compare JSON files in 'pretty' mode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53C0E-3CBC-8552-B863-00347C92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94" y="1253744"/>
            <a:ext cx="6639993" cy="36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89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Dataset-JSON files</a:t>
            </a:r>
          </a:p>
        </p:txBody>
      </p:sp>
    </p:spTree>
    <p:extLst>
      <p:ext uri="{BB962C8B-B14F-4D97-AF65-F5344CB8AC3E}">
        <p14:creationId xmlns:p14="http://schemas.microsoft.com/office/powerpoint/2010/main" val="2676469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EFC-D48A-DA3F-61E2-FA850FA6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Dataset-JSON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1F5D2-0822-CEBB-241C-9E51B349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A4AAF-F7C1-8E5B-D552-669DC474F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0" y="676620"/>
            <a:ext cx="6092662" cy="3790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D6629-FCD1-7AA8-ED99-2210A0F9C376}"/>
              </a:ext>
            </a:extLst>
          </p:cNvPr>
          <p:cNvSpPr txBox="1"/>
          <p:nvPr/>
        </p:nvSpPr>
        <p:spPr>
          <a:xfrm>
            <a:off x="2049818" y="4466880"/>
            <a:ext cx="7943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python .\json_validate.py -d &lt;folder&gt; -s ..\schema\</a:t>
            </a:r>
            <a:r>
              <a:rPr lang="en-US" sz="1600" b="1" dirty="0" err="1"/>
              <a:t>dataset.schema.json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80119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B534E67-4285-838A-6D1F-96B8E21DA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32" y="350406"/>
            <a:ext cx="4442688" cy="44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4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13FB9-D0FF-4B62-A3CF-7403BBE4D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7" y="83250"/>
            <a:ext cx="2158982" cy="16369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BBA27-F5E3-45F6-A08C-DF4E33FE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438" y="1895302"/>
            <a:ext cx="6781020" cy="2429049"/>
          </a:xfr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/>
          <a:p>
            <a:pPr marL="290513" indent="-285750">
              <a:lnSpc>
                <a:spcPts val="2400"/>
              </a:lnSpc>
            </a:pPr>
            <a:r>
              <a:rPr lang="en-US" sz="1600" b="1" dirty="0"/>
              <a:t>GitHub</a:t>
            </a:r>
            <a:r>
              <a:rPr lang="en-US" sz="1600" dirty="0"/>
              <a:t>:     </a:t>
            </a:r>
            <a:r>
              <a:rPr lang="en-US" sz="1600" dirty="0">
                <a:hlinkClick r:id="rId3"/>
              </a:rPr>
              <a:t>https://github.com/lexjansen/dataset-json-sas</a:t>
            </a:r>
            <a:br>
              <a:rPr lang="en-US" sz="1600" dirty="0"/>
            </a:br>
            <a:r>
              <a:rPr lang="en-US" sz="1600" b="1" dirty="0"/>
              <a:t>open issues at</a:t>
            </a:r>
            <a:r>
              <a:rPr lang="en-US" sz="1600" dirty="0"/>
              <a:t>:  </a:t>
            </a:r>
            <a:r>
              <a:rPr lang="en-US" sz="1600" dirty="0">
                <a:hlinkClick r:id="rId4"/>
              </a:rPr>
              <a:t>https://github.com/lexjansen/dataset-json-sas/issues</a:t>
            </a:r>
            <a:endParaRPr lang="en-US" sz="1600" dirty="0"/>
          </a:p>
          <a:p>
            <a:pPr marL="4763" indent="0">
              <a:lnSpc>
                <a:spcPts val="2400"/>
              </a:lnSpc>
              <a:buNone/>
            </a:pPr>
            <a:r>
              <a:rPr lang="en-US" sz="1600" b="1" dirty="0"/>
              <a:t>Email</a:t>
            </a:r>
            <a:r>
              <a:rPr lang="en-US" sz="1600" dirty="0"/>
              <a:t>:	      </a:t>
            </a:r>
            <a:r>
              <a:rPr lang="en-US" sz="1600" dirty="0">
                <a:hlinkClick r:id="rId5"/>
              </a:rPr>
              <a:t>ljansen@cdisc.org</a:t>
            </a:r>
            <a:br>
              <a:rPr lang="en-US" sz="1600" dirty="0"/>
            </a:br>
            <a:r>
              <a:rPr lang="en-US" sz="1600" dirty="0"/>
              <a:t>	      </a:t>
            </a:r>
            <a:r>
              <a:rPr lang="en-US" sz="1600" dirty="0">
                <a:hlinkClick r:id="rId6"/>
              </a:rPr>
              <a:t>lexjansen@gmail.com</a:t>
            </a:r>
            <a:endParaRPr lang="en-US" sz="1600" dirty="0"/>
          </a:p>
          <a:p>
            <a:pPr marL="4763" indent="0">
              <a:lnSpc>
                <a:spcPts val="2400"/>
              </a:lnSpc>
              <a:buNone/>
            </a:pPr>
            <a:r>
              <a:rPr lang="en-US" sz="1600" b="1" dirty="0"/>
              <a:t>Web</a:t>
            </a:r>
            <a:r>
              <a:rPr lang="en-US" sz="1600" dirty="0"/>
              <a:t>: 	      </a:t>
            </a:r>
            <a:r>
              <a:rPr lang="en-US" sz="1600" dirty="0">
                <a:hlinkClick r:id="rId7"/>
              </a:rPr>
              <a:t>https:\\www.lexjansen.com</a:t>
            </a:r>
            <a:endParaRPr lang="en-US" sz="1600" dirty="0"/>
          </a:p>
          <a:p>
            <a:pPr marL="4763">
              <a:lnSpc>
                <a:spcPts val="2400"/>
              </a:lnSpc>
            </a:pPr>
            <a:r>
              <a:rPr lang="en-US" sz="1600" b="1" dirty="0"/>
              <a:t>LinkedIn</a:t>
            </a:r>
            <a:r>
              <a:rPr lang="en-US" sz="1600" dirty="0"/>
              <a:t>:  </a:t>
            </a:r>
            <a:r>
              <a:rPr lang="en-US" sz="1600" dirty="0">
                <a:hlinkClick r:id="rId8"/>
              </a:rPr>
              <a:t>https://www.linkedin.com/in/lexjansen/</a:t>
            </a:r>
            <a:endParaRPr lang="en-US" sz="1600" dirty="0"/>
          </a:p>
          <a:p>
            <a:pPr marL="4763" indent="0">
              <a:lnSpc>
                <a:spcPts val="2400"/>
              </a:lnSpc>
              <a:buNone/>
            </a:pPr>
            <a:br>
              <a:rPr lang="en-US" sz="1800" dirty="0"/>
            </a:br>
            <a:br>
              <a:rPr lang="en-US" sz="1800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4BFA6B-2E96-8809-EB46-658E4B9176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1354" y="3553368"/>
            <a:ext cx="680491" cy="6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8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11013"/>
            <a:ext cx="8064121" cy="3521473"/>
          </a:xfrm>
        </p:spPr>
        <p:txBody>
          <a:bodyPr>
            <a:normAutofit/>
          </a:bodyPr>
          <a:lstStyle/>
          <a:p>
            <a:pPr marL="290513" indent="-285750"/>
            <a:r>
              <a:rPr lang="en-US" dirty="0"/>
              <a:t>Dataset-JSON was adapted from the Dataset-XML specification, but uses JSON format instead of XML</a:t>
            </a:r>
          </a:p>
          <a:p>
            <a:pPr marL="290513" indent="-285750"/>
            <a:r>
              <a:rPr lang="en-US" dirty="0"/>
              <a:t>Each Dataset-JSON file is connected with a Define-XML file, containing </a:t>
            </a:r>
            <a:r>
              <a:rPr lang="en-US" b="1" dirty="0"/>
              <a:t>detailed</a:t>
            </a:r>
            <a:r>
              <a:rPr lang="en-US" dirty="0"/>
              <a:t> metadata</a:t>
            </a:r>
          </a:p>
          <a:p>
            <a:pPr marL="290513" indent="-285750"/>
            <a:r>
              <a:rPr lang="en-US" dirty="0"/>
              <a:t>Each Dataset-JSON files contains </a:t>
            </a:r>
            <a:r>
              <a:rPr lang="en-US" b="1" dirty="0"/>
              <a:t>basic</a:t>
            </a:r>
            <a:r>
              <a:rPr lang="en-US" dirty="0"/>
              <a:t> information about dataset variables, so that it is possible to have a simple view of the contents of a dataset without the need of a Define-XML document</a:t>
            </a:r>
          </a:p>
          <a:p>
            <a:pPr marL="290513" indent="-285750"/>
            <a:r>
              <a:rPr lang="en-US" dirty="0"/>
              <a:t>Dataset-JSON Specification: </a:t>
            </a:r>
          </a:p>
          <a:p>
            <a:pPr lvl="1"/>
            <a:r>
              <a:rPr lang="nb-NO" dirty="0">
                <a:hlinkClick r:id="rId2"/>
              </a:rPr>
              <a:t>https://www.cdisc.org/dataset-json</a:t>
            </a:r>
            <a:endParaRPr lang="nb-NO" dirty="0"/>
          </a:p>
          <a:p>
            <a:pPr lvl="1"/>
            <a:r>
              <a:rPr lang="nb-NO" dirty="0">
                <a:hlinkClick r:id="rId3"/>
              </a:rPr>
              <a:t>https://wiki.cdisc.org/display/PUB/Dataset-JSON</a:t>
            </a:r>
            <a:endParaRPr lang="en-US" dirty="0"/>
          </a:p>
          <a:p>
            <a:pPr marL="290513" indent="-285750"/>
            <a:r>
              <a:rPr lang="en-US" dirty="0"/>
              <a:t>GitHub repository with JSON Schema and examples: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https://github.com/cdisc-org/DataExchange-DatasetJson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806336"/>
            <a:ext cx="8064121" cy="3826388"/>
          </a:xfrm>
        </p:spPr>
        <p:txBody>
          <a:bodyPr>
            <a:normAutofit fontScale="92500" lnSpcReduction="10000"/>
          </a:bodyPr>
          <a:lstStyle/>
          <a:p>
            <a:pPr marL="290513" indent="-285750"/>
            <a:r>
              <a:rPr lang="en-US" dirty="0"/>
              <a:t>At the top level of the Dataset-JSON object, there are some required attributes (</a:t>
            </a:r>
            <a:r>
              <a:rPr lang="en-US" b="1" dirty="0"/>
              <a:t>creationDateTime</a:t>
            </a:r>
            <a:r>
              <a:rPr lang="en-US" dirty="0"/>
              <a:t> and </a:t>
            </a:r>
            <a:r>
              <a:rPr lang="en-US" b="1" dirty="0"/>
              <a:t>datasetJSONVersion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, and one of two optional attributes: </a:t>
            </a:r>
            <a:r>
              <a:rPr lang="en-US" b="1" dirty="0"/>
              <a:t>clinicalData</a:t>
            </a:r>
            <a:r>
              <a:rPr lang="en-US" dirty="0"/>
              <a:t> or </a:t>
            </a:r>
            <a:r>
              <a:rPr lang="en-US" b="1" dirty="0"/>
              <a:t>referenceData</a:t>
            </a:r>
            <a:r>
              <a:rPr lang="en-US" dirty="0"/>
              <a:t>. </a:t>
            </a:r>
          </a:p>
          <a:p>
            <a:pPr marL="290513" indent="-285750"/>
            <a:r>
              <a:rPr lang="en-US" dirty="0"/>
              <a:t>Subject data is stored in </a:t>
            </a:r>
            <a:r>
              <a:rPr lang="en-US" b="1" dirty="0"/>
              <a:t>clinicalData</a:t>
            </a:r>
            <a:r>
              <a:rPr lang="en-US" dirty="0"/>
              <a:t> and non-subject data is stored in </a:t>
            </a:r>
            <a:r>
              <a:rPr lang="en-US" b="1" dirty="0"/>
              <a:t>referenceData</a:t>
            </a:r>
            <a:r>
              <a:rPr lang="en-US" dirty="0"/>
              <a:t>.</a:t>
            </a:r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dirty="0"/>
          </a:p>
          <a:p>
            <a:pPr marL="290513" indent="-285750"/>
            <a:endParaRPr lang="en-US" b="1" dirty="0"/>
          </a:p>
          <a:p>
            <a:pPr marL="290513" indent="-285750"/>
            <a:r>
              <a:rPr lang="en-US" b="1" dirty="0"/>
              <a:t>studyOID</a:t>
            </a:r>
            <a:r>
              <a:rPr lang="en-US" dirty="0"/>
              <a:t> and </a:t>
            </a:r>
            <a:r>
              <a:rPr lang="en-US" b="1" dirty="0"/>
              <a:t>metaDataVersionOID</a:t>
            </a:r>
            <a:r>
              <a:rPr lang="en-US" dirty="0"/>
              <a:t> must match corresponding values in Define-XML</a:t>
            </a:r>
          </a:p>
          <a:p>
            <a:pPr marL="290513" indent="-285750"/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42D87-0F67-54B5-C6D2-91470D7C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2172"/>
            <a:ext cx="4447451" cy="209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3175A9-D335-91DE-924D-0B96DAB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" y="1991669"/>
            <a:ext cx="4447452" cy="20965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E699C9-F6A2-D8B5-E66C-1EDA19CA04BA}"/>
              </a:ext>
            </a:extLst>
          </p:cNvPr>
          <p:cNvSpPr txBox="1"/>
          <p:nvPr/>
        </p:nvSpPr>
        <p:spPr>
          <a:xfrm>
            <a:off x="4983126" y="4627186"/>
            <a:ext cx="38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/>
              <a:t>See the specification for other optional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122053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8221070" cy="994172"/>
          </a:xfrm>
        </p:spPr>
        <p:txBody>
          <a:bodyPr>
            <a:normAutofit/>
          </a:bodyPr>
          <a:lstStyle/>
          <a:p>
            <a:r>
              <a:rPr lang="en-US" dirty="0"/>
              <a:t>Dataset-JSON Document Structure - top level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01CC62-A7A9-F029-69D7-1E90A1FC1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745218"/>
              </p:ext>
            </p:extLst>
          </p:nvPr>
        </p:nvGraphicFramePr>
        <p:xfrm>
          <a:off x="800100" y="677649"/>
          <a:ext cx="779799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631591950"/>
                    </a:ext>
                  </a:extLst>
                </a:gridCol>
                <a:gridCol w="1097365">
                  <a:extLst>
                    <a:ext uri="{9D8B030D-6E8A-4147-A177-3AD203B41FA5}">
                      <a16:colId xmlns:a16="http://schemas.microsoft.com/office/drawing/2014/main" val="4065416641"/>
                    </a:ext>
                  </a:extLst>
                </a:gridCol>
                <a:gridCol w="4728950">
                  <a:extLst>
                    <a:ext uri="{9D8B030D-6E8A-4147-A177-3AD203B41FA5}">
                      <a16:colId xmlns:a16="http://schemas.microsoft.com/office/drawing/2014/main" val="40152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0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creationDateTime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Time of creation of the file containing the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b="0" dirty="0">
                          <a:effectLst/>
                        </a:rPr>
                        <a:t>datasetJSONVersion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Version of Dataset-JSON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4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fileOID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unique identifier for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29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asOfDateTime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date/time at which the source database was queried in order to create this document.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originator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organization that generated the Dataset-JSON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computer system or database management system that is the source of the information in this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sourceSystemVersion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version of the "SourceSystem" above.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1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clinicalData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clinical data across multiple subjects.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0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referenceData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Contains datasets for non-subject data domains.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0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9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031" y="964276"/>
            <a:ext cx="4534190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itemGroupData</a:t>
            </a:r>
            <a:r>
              <a:rPr lang="en-US" dirty="0"/>
              <a:t> is an object with attributes corresponding to individual datasets. </a:t>
            </a:r>
          </a:p>
          <a:p>
            <a:pPr marL="290513" indent="-285750"/>
            <a:r>
              <a:rPr lang="en-US" dirty="0"/>
              <a:t>The attribute name (IG.DM) is the OID of a described dataset, which must be the same as the OID of the corresponding itemGroup in the Define-XML file</a:t>
            </a:r>
          </a:p>
          <a:p>
            <a:pPr marL="290513" indent="-285750"/>
            <a:r>
              <a:rPr lang="en-US" b="1" dirty="0"/>
              <a:t>records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label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basic dataset information (all required)</a:t>
            </a:r>
          </a:p>
          <a:p>
            <a:pPr marL="290513" indent="-285750"/>
            <a:r>
              <a:rPr lang="en-US" b="1" dirty="0"/>
              <a:t>items</a:t>
            </a:r>
            <a:r>
              <a:rPr lang="en-US" dirty="0"/>
              <a:t> - basic information about variables</a:t>
            </a:r>
          </a:p>
          <a:p>
            <a:pPr marL="290513" indent="-285750"/>
            <a:r>
              <a:rPr lang="en-US" b="1" dirty="0"/>
              <a:t>itemData</a:t>
            </a:r>
            <a:r>
              <a:rPr lang="en-US" dirty="0"/>
              <a:t> - dataset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21285-3686-7BC3-2BC9-B2D3F5A4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9" y="985860"/>
            <a:ext cx="3529931" cy="28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Dataset-JSON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049" y="964276"/>
            <a:ext cx="4676172" cy="3208713"/>
          </a:xfrm>
        </p:spPr>
        <p:txBody>
          <a:bodyPr>
            <a:normAutofit/>
          </a:bodyPr>
          <a:lstStyle/>
          <a:p>
            <a:pPr marL="290513" indent="-285750"/>
            <a:r>
              <a:rPr lang="en-US" b="1" dirty="0"/>
              <a:t>items</a:t>
            </a:r>
            <a:r>
              <a:rPr lang="en-US" dirty="0"/>
              <a:t> - array of basic information about dataset variables. </a:t>
            </a:r>
          </a:p>
          <a:p>
            <a:pPr marL="290513" indent="-285750"/>
            <a:r>
              <a:rPr lang="en-US" dirty="0"/>
              <a:t>The </a:t>
            </a:r>
            <a:r>
              <a:rPr lang="en-US" b="1" dirty="0"/>
              <a:t>order of elements </a:t>
            </a:r>
            <a:r>
              <a:rPr lang="en-US" dirty="0"/>
              <a:t>in the array must be the same as the </a:t>
            </a:r>
            <a:r>
              <a:rPr lang="en-US" b="1" dirty="0"/>
              <a:t>order of variables </a:t>
            </a:r>
            <a:r>
              <a:rPr lang="en-US" dirty="0"/>
              <a:t>in the described dataset. </a:t>
            </a:r>
          </a:p>
          <a:p>
            <a:pPr marL="290513" indent="-285750"/>
            <a:r>
              <a:rPr lang="en-US" dirty="0"/>
              <a:t>The first element always describes the Record Identifier (</a:t>
            </a:r>
            <a:r>
              <a:rPr lang="en-US" b="1" dirty="0"/>
              <a:t>ITEMGROUPDATASEQ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B54F-FEC9-40F9-67C5-4F12BDC4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67" y="690463"/>
            <a:ext cx="3318288" cy="43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</TotalTime>
  <Words>2604</Words>
  <Application>Microsoft Office PowerPoint</Application>
  <PresentationFormat>On-screen Show (16:9)</PresentationFormat>
  <Paragraphs>277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Helvetica</vt:lpstr>
      <vt:lpstr>Office Theme</vt:lpstr>
      <vt:lpstr>Dataset-JSON: SAS© implementation </vt:lpstr>
      <vt:lpstr>PowerPoint Presentation</vt:lpstr>
      <vt:lpstr>Agenda</vt:lpstr>
      <vt:lpstr>Dataset-JSON Document Structure</vt:lpstr>
      <vt:lpstr>Dataset-JSON Document Structure</vt:lpstr>
      <vt:lpstr>Dataset-JSON Document Structure</vt:lpstr>
      <vt:lpstr>Dataset-JSON Document Structure - top level attributes</vt:lpstr>
      <vt:lpstr>Dataset-JSON Document Structure</vt:lpstr>
      <vt:lpstr>Dataset-JSON Document Structure</vt:lpstr>
      <vt:lpstr>Dataset-JSON Document Structure</vt:lpstr>
      <vt:lpstr>Dataset-JSON Document Structure</vt:lpstr>
      <vt:lpstr>SAS and JSON</vt:lpstr>
      <vt:lpstr>SAS and JSON</vt:lpstr>
      <vt:lpstr>Writing Dataset-JSON with SAS</vt:lpstr>
      <vt:lpstr>Writing Dataset-JSON  with SAS</vt:lpstr>
      <vt:lpstr>Writing Dataset-JSON  with SAS</vt:lpstr>
      <vt:lpstr>Writing Dataset-JSON  with SAS</vt:lpstr>
      <vt:lpstr>Using Define-XML metadata when creating Dataset-JSON</vt:lpstr>
      <vt:lpstr>Writing Dataset-JSON  -  %write_datasetjson()</vt:lpstr>
      <vt:lpstr>Writing Dataset-JSON  -  %write_datasetjson() - loop</vt:lpstr>
      <vt:lpstr>Writing Dataset-JSON  -  %write_datasetjson() - loop</vt:lpstr>
      <vt:lpstr>Reading Dataset-JSON with SAS</vt:lpstr>
      <vt:lpstr>Reading Dataset-JSON  with SAS</vt:lpstr>
      <vt:lpstr>Reading Dataset-JSON  with SAS</vt:lpstr>
      <vt:lpstr>Reading Dataset-JSON  with SAS</vt:lpstr>
      <vt:lpstr>Reading Dataset-JSON  with SAS</vt:lpstr>
      <vt:lpstr>Reading Dataset-JSON  -  %read_datasetjson()</vt:lpstr>
      <vt:lpstr>Reading Dataset-JSON  -  %read_datasetjson() - loop</vt:lpstr>
      <vt:lpstr>Comparing SAS datasets / Dataset-JSON files</vt:lpstr>
      <vt:lpstr>Comparing SAS datasets</vt:lpstr>
      <vt:lpstr>Comparing SAS datasets</vt:lpstr>
      <vt:lpstr>Comparing JSON files</vt:lpstr>
      <vt:lpstr>Validating Dataset-JSON files</vt:lpstr>
      <vt:lpstr>Validating Dataset-JSON files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Dataset-JSON: SAS© implementation</dc:title>
  <dc:creator/>
  <cp:keywords>CDISC, SAS, Dataset-JSON, Data Exchange</cp:keywords>
  <cp:lastModifiedBy>Lex Jansen</cp:lastModifiedBy>
  <cp:revision>350</cp:revision>
  <dcterms:created xsi:type="dcterms:W3CDTF">2018-04-05T14:10:17Z</dcterms:created>
  <dcterms:modified xsi:type="dcterms:W3CDTF">2023-10-05T02:48:59Z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